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16" r:id="rId4"/>
    <p:sldId id="299" r:id="rId5"/>
    <p:sldId id="314" r:id="rId6"/>
    <p:sldId id="313" r:id="rId7"/>
    <p:sldId id="315" r:id="rId8"/>
    <p:sldId id="312" r:id="rId9"/>
    <p:sldId id="301" r:id="rId10"/>
    <p:sldId id="289" r:id="rId11"/>
    <p:sldId id="302" r:id="rId12"/>
    <p:sldId id="317" r:id="rId13"/>
    <p:sldId id="307" r:id="rId14"/>
    <p:sldId id="308" r:id="rId15"/>
    <p:sldId id="310" r:id="rId16"/>
    <p:sldId id="311" r:id="rId17"/>
    <p:sldId id="288" r:id="rId18"/>
    <p:sldId id="267" r:id="rId19"/>
    <p:sldId id="309" r:id="rId20"/>
    <p:sldId id="296" r:id="rId21"/>
    <p:sldId id="298" r:id="rId22"/>
    <p:sldId id="292" r:id="rId23"/>
    <p:sldId id="318" r:id="rId24"/>
    <p:sldId id="319" r:id="rId25"/>
    <p:sldId id="263" r:id="rId26"/>
    <p:sldId id="268" r:id="rId27"/>
    <p:sldId id="270" r:id="rId28"/>
    <p:sldId id="291" r:id="rId29"/>
    <p:sldId id="297" r:id="rId30"/>
    <p:sldId id="261" r:id="rId31"/>
    <p:sldId id="260" r:id="rId32"/>
    <p:sldId id="290" r:id="rId33"/>
    <p:sldId id="272" r:id="rId34"/>
    <p:sldId id="258" r:id="rId35"/>
    <p:sldId id="25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A5C"/>
    <a:srgbClr val="CFB87C"/>
    <a:srgbClr val="CF087C"/>
    <a:srgbClr val="F9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8" autoAdjust="0"/>
    <p:restoredTop sz="94843"/>
  </p:normalViewPr>
  <p:slideViewPr>
    <p:cSldViewPr snapToGrid="0">
      <p:cViewPr varScale="1">
        <p:scale>
          <a:sx n="144" d="100"/>
          <a:sy n="144" d="100"/>
        </p:scale>
        <p:origin x="7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262BE-4078-B540-850A-3A5FF7C14BFA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7F94D-768B-834D-9B7C-BE18E215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7F94D-768B-834D-9B7C-BE18E2151F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9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spurious results possible if one doesn’t take care. See https://</a:t>
            </a:r>
            <a:r>
              <a:rPr lang="en-US" dirty="0" err="1"/>
              <a:t>rpubs.com</a:t>
            </a:r>
            <a:r>
              <a:rPr lang="en-US" dirty="0"/>
              <a:t>/</a:t>
            </a:r>
            <a:r>
              <a:rPr lang="en-US" dirty="0" err="1"/>
              <a:t>richkt</a:t>
            </a:r>
            <a:r>
              <a:rPr lang="en-US" dirty="0"/>
              <a:t>/269908 for more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7F94D-768B-834D-9B7C-BE18E2151F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15E4C7E-28EE-4383-B5F9-2F1FEAB4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163394-BB7E-4A09-B555-3C8DB4CAD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364" y="2793076"/>
            <a:ext cx="7946967" cy="1639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CFB87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B44CE-FA18-4FB4-BDBA-7DB8A39CE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364" y="4689158"/>
            <a:ext cx="7946967" cy="637453"/>
          </a:xfrm>
        </p:spPr>
        <p:txBody>
          <a:bodyPr/>
          <a:lstStyle>
            <a:lvl1pPr marL="0" indent="0" algn="l">
              <a:buNone/>
              <a:defRPr sz="24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6543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FBC6AE-7588-4518-89F1-5B141B8AF2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6D118D-37F3-40B6-8AAB-A460F215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36B8-7C51-4C95-BC03-391BC975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69483C93-4FC4-413D-9C94-BB9191DA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5/19/22</a:t>
            </a:fld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058BB08-2CC0-4701-9BCE-2DFE4433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C3A686-3DE0-4AE8-B840-DEB0598FC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1B797B-CCB9-477B-BBED-155BB580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3E77F-CBCB-436D-9FDD-6F5ADC3B1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847061"/>
          </a:xfrm>
        </p:spPr>
        <p:txBody>
          <a:bodyPr/>
          <a:lstStyle>
            <a:lvl1pPr marL="0" indent="0">
              <a:buNone/>
              <a:defRPr sz="2400">
                <a:solidFill>
                  <a:srgbClr val="565A5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01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2E223B-4445-40E4-B69A-2A85C43FD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2C1C-B0CE-4047-9D56-FAD3E2D05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7809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0BB28-48EF-4C01-81B3-F8A4429BD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7809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69C14776-AF05-4E26-A5F5-A769475C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5/19/22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91AECFA-C1E9-4252-8DDE-B730139E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8119C78-0FE7-4F7B-9247-D54C134F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723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AE518C-D0D8-45E9-A22F-1418BF892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0F89B-F802-4DF4-B729-95C1E5721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48156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43DFC-00D1-46DE-B874-D4D30DCEC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72068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6B0E7-4BE3-4FB4-8DBF-7D6AF3160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48156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75ACD-5AB5-4FBE-8D94-098DFE6FA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2068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8F723ABE-AED6-4EF4-9896-1CAED10A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5/19/22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5C13D3-5FDC-4138-99FD-A781439B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ED569284-DE39-47F3-A206-F6223408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5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5EF83F-8800-4612-8BE7-58FDAF317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CA5E7E06-DD80-4912-8BBB-CC0908C4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5/19/22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533AF94-7C08-4DC7-8863-2A10C8A2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F099BF5C-A344-4DA3-B622-28F96B7D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758E23-9DD7-475B-A9F5-DEB432B6F6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C77C9-49E0-4C19-AB8F-2E9763D7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3410"/>
            <a:ext cx="3932237" cy="1175183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63B9-8923-48CA-910D-EBA5CDE1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13411"/>
            <a:ext cx="6172200" cy="4771506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B2B6A-0408-486E-963A-EB26E5853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14599"/>
            <a:ext cx="3932237" cy="3570317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8F766922-1793-409C-9ABB-DEA64718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5/19/22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54F3FD-E4A9-45FF-8BF3-24050EDCDD79}"/>
              </a:ext>
            </a:extLst>
          </p:cNvPr>
          <p:cNvSpPr txBox="1">
            <a:spLocks/>
          </p:cNvSpPr>
          <p:nvPr userDrawn="1"/>
        </p:nvSpPr>
        <p:spPr>
          <a:xfrm>
            <a:off x="266007" y="18255"/>
            <a:ext cx="11637818" cy="112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B660EEFA-9FE0-4078-81F0-DAED43CF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8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D27F23-71B6-4CDE-90AF-97B4E988ED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D309A-483D-423F-9062-13299E1BF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13410"/>
            <a:ext cx="6172200" cy="4771506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C385A-974E-4951-B5FC-1A91237B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5/19/22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140E71-92E2-48E4-986B-195B466D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3410"/>
            <a:ext cx="3932237" cy="1175183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6E5C4AE-9918-488D-921F-0608FCCA0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14599"/>
            <a:ext cx="3932237" cy="3570317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76AEC5-D42D-4089-ADB9-291E4FAFD416}"/>
              </a:ext>
            </a:extLst>
          </p:cNvPr>
          <p:cNvSpPr txBox="1">
            <a:spLocks/>
          </p:cNvSpPr>
          <p:nvPr userDrawn="1"/>
        </p:nvSpPr>
        <p:spPr>
          <a:xfrm>
            <a:off x="266007" y="18255"/>
            <a:ext cx="11637818" cy="112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398F195-AAEA-4A30-8592-3F7BE2C7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EA72557-6D17-41DF-B8C6-4C3C30DE55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6895" y="6019596"/>
            <a:ext cx="3260454" cy="624342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C07CB609-9033-44F9-BC1F-4269548066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651" y="6108452"/>
            <a:ext cx="3901589" cy="535486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DE105F5-42D1-4EB6-BA2B-B2C431C408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9425" y="1608912"/>
            <a:ext cx="6393149" cy="20112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04F4E5-C38F-4B18-92E0-EEEB38A99FA1}"/>
              </a:ext>
            </a:extLst>
          </p:cNvPr>
          <p:cNvSpPr/>
          <p:nvPr userDrawn="1"/>
        </p:nvSpPr>
        <p:spPr>
          <a:xfrm>
            <a:off x="0" y="0"/>
            <a:ext cx="12192000" cy="174567"/>
          </a:xfrm>
          <a:prstGeom prst="rect">
            <a:avLst/>
          </a:prstGeom>
          <a:solidFill>
            <a:srgbClr val="F9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076C-84C2-408D-96B2-95EA92B41CA9}"/>
              </a:ext>
            </a:extLst>
          </p:cNvPr>
          <p:cNvSpPr/>
          <p:nvPr userDrawn="1"/>
        </p:nvSpPr>
        <p:spPr>
          <a:xfrm>
            <a:off x="2194561" y="727955"/>
            <a:ext cx="8944494" cy="4858198"/>
          </a:xfrm>
          <a:prstGeom prst="rect">
            <a:avLst/>
          </a:prstGeom>
          <a:noFill/>
          <a:ln w="57150">
            <a:solidFill>
              <a:srgbClr val="CFB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E72A62-20EF-4699-A7ED-E8981FDFB709}"/>
              </a:ext>
            </a:extLst>
          </p:cNvPr>
          <p:cNvSpPr/>
          <p:nvPr userDrawn="1"/>
        </p:nvSpPr>
        <p:spPr>
          <a:xfrm>
            <a:off x="9518073" y="507076"/>
            <a:ext cx="1986742" cy="4607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48E07-AE72-481C-8F7A-C18486878C44}"/>
              </a:ext>
            </a:extLst>
          </p:cNvPr>
          <p:cNvSpPr txBox="1"/>
          <p:nvPr userDrawn="1"/>
        </p:nvSpPr>
        <p:spPr>
          <a:xfrm>
            <a:off x="5041671" y="5124488"/>
            <a:ext cx="6097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HelveticaNeueLT Std Thin" panose="020B0403020202020204" pitchFamily="34" charset="0"/>
              </a:rPr>
              <a:t>resilience.uccs.edu</a:t>
            </a:r>
          </a:p>
        </p:txBody>
      </p:sp>
    </p:spTree>
    <p:extLst>
      <p:ext uri="{BB962C8B-B14F-4D97-AF65-F5344CB8AC3E}">
        <p14:creationId xmlns:p14="http://schemas.microsoft.com/office/powerpoint/2010/main" val="361276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39923-CC9E-4F41-BE13-D485EB35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A2AEE-0A55-41AD-A951-717A48982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84F9-39BA-4A48-9C33-8D251EBA2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8C042-55F6-4044-A4DE-B4FCA7C0AD86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FEF5-F0E1-46F0-A597-1089E10EC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3444B-B777-438B-B1E8-C0B55F519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0EC86-B313-4946-A641-B19B845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A500-C0FB-47D3-A0CF-3FA84BDD3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Nonlinear Dynamical Systems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3B573-07BD-4DD4-8D6D-DE92302B2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Thursday Morning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4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7277-5E8D-4A4F-900B-4D1D60DA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Catastrophe Equation						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0F099B-AA5C-1D42-9014-435432DFEA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Moderators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i="1" dirty="0"/>
                  <a:t>m</a:t>
                </a:r>
                <a:r>
                  <a:rPr lang="en-US" dirty="0"/>
                  <a:t> is the moderator, </a:t>
                </a:r>
                <a:r>
                  <a:rPr lang="en-US" i="1" dirty="0"/>
                  <a:t>x</a:t>
                </a:r>
                <a:r>
                  <a:rPr lang="en-US" dirty="0"/>
                  <a:t> the IV, and </a:t>
                </a:r>
                <a:r>
                  <a:rPr lang="en-US" i="1" dirty="0"/>
                  <a:t>y</a:t>
                </a:r>
                <a:r>
                  <a:rPr lang="en-US" dirty="0"/>
                  <a:t> the DV</a:t>
                </a:r>
                <a:endParaRPr lang="en-US" i="1" dirty="0"/>
              </a:p>
              <a:p>
                <a:r>
                  <a:rPr lang="en-US" dirty="0"/>
                  <a:t>Cusp equation (</a:t>
                </a:r>
                <a:r>
                  <a:rPr lang="en-US" dirty="0" err="1"/>
                  <a:t>Guastello</a:t>
                </a:r>
                <a:r>
                  <a:rPr lang="en-US" dirty="0"/>
                  <a:t> approach)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Notice the moderator term - bifurcation variable relationship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0F099B-AA5C-1D42-9014-435432DFE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13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2FFD-8A5C-4D01-B665-327085B5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Caveat: Methodological Borrowing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E659-9F5B-A958-EDD6-4EA39CD4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a good metaphor for living sciences?</a:t>
            </a:r>
          </a:p>
          <a:p>
            <a:pPr lvl="1"/>
            <a:r>
              <a:rPr lang="en-US" dirty="0"/>
              <a:t>Mathematics relies on a lot of assumptions about continuity</a:t>
            </a:r>
          </a:p>
          <a:p>
            <a:pPr lvl="1"/>
            <a:r>
              <a:rPr lang="en-US" dirty="0"/>
              <a:t>Mathematics relies on the existence of a </a:t>
            </a:r>
            <a:r>
              <a:rPr lang="en-US" i="1" dirty="0"/>
              <a:t>potential function</a:t>
            </a:r>
          </a:p>
          <a:p>
            <a:pPr lvl="2"/>
            <a:r>
              <a:rPr lang="en-US" dirty="0"/>
              <a:t>Potentials are only good under some strict assumptions</a:t>
            </a:r>
          </a:p>
          <a:p>
            <a:r>
              <a:rPr lang="en-US" dirty="0"/>
              <a:t>Morin: Complexity vs. laws</a:t>
            </a:r>
          </a:p>
          <a:p>
            <a:r>
              <a:rPr lang="en-US" dirty="0"/>
              <a:t>Pragmatist view</a:t>
            </a:r>
          </a:p>
          <a:p>
            <a:pPr lvl="1"/>
            <a:r>
              <a:rPr lang="en-US" dirty="0"/>
              <a:t>It provides insight</a:t>
            </a:r>
          </a:p>
          <a:p>
            <a:pPr lvl="1"/>
            <a:r>
              <a:rPr lang="en-US" dirty="0"/>
              <a:t>Caveat: Cumulative science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3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BD0E-E5F3-C4D3-1580-01CCC275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Catastrophes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3F3AF-9518-FF69-6C2E-0C23C3103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9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F48D-A887-4CCB-73D2-B102F5F2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r>
              <a:rPr lang="en-US" dirty="0"/>
              <a:t> to the rescue!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33C0-0716-2471-C2F8-6F3D9E04A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on the Internet is ever truly gone:</a:t>
            </a:r>
          </a:p>
          <a:p>
            <a:pPr lvl="1"/>
            <a:r>
              <a:rPr lang="en-US" dirty="0"/>
              <a:t>Especially when CRAN stands for: </a:t>
            </a:r>
            <a:r>
              <a:rPr lang="en-US" i="1" dirty="0"/>
              <a:t>Comprehensive R Archive Network</a:t>
            </a:r>
          </a:p>
          <a:p>
            <a:pPr lvl="1"/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(“</a:t>
            </a:r>
            <a:r>
              <a:rPr lang="en-US" dirty="0" err="1"/>
              <a:t>cran</a:t>
            </a:r>
            <a:r>
              <a:rPr lang="en-US" dirty="0"/>
              <a:t>/cusp”)</a:t>
            </a:r>
          </a:p>
          <a:p>
            <a:r>
              <a:rPr lang="en-US" dirty="0"/>
              <a:t>Install and library</a:t>
            </a:r>
          </a:p>
        </p:txBody>
      </p:sp>
    </p:spTree>
    <p:extLst>
      <p:ext uri="{BB962C8B-B14F-4D97-AF65-F5344CB8AC3E}">
        <p14:creationId xmlns:p14="http://schemas.microsoft.com/office/powerpoint/2010/main" val="2890336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64DE-D1FB-9989-41F4-149F8A10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D0C32D-F694-8762-CF74-CE67429F23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cusp variable is a linear combination of measured variables</a:t>
                </a:r>
              </a:p>
              <a:p>
                <a:pPr lvl="1"/>
                <a:r>
                  <a:rPr lang="en-US" dirty="0"/>
                  <a:t>y (response), 𝛂 (asymmetry), 𝛃 (bifurcation). E.g.:</a:t>
                </a:r>
              </a:p>
              <a:p>
                <a:pPr lvl="2"/>
                <a:r>
                  <a:rPr lang="en-US" b="0" dirty="0"/>
                  <a:t>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coefficients are calculated during the computation</a:t>
                </a:r>
              </a:p>
              <a:p>
                <a:r>
                  <a:rPr lang="en-US" dirty="0"/>
                  <a:t>This is a nonlinear computation</a:t>
                </a:r>
              </a:p>
              <a:p>
                <a:pPr lvl="1"/>
                <a:r>
                  <a:rPr lang="en-US" dirty="0"/>
                  <a:t>Iterates, and convergence to an answer is never guaranteed</a:t>
                </a:r>
              </a:p>
              <a:p>
                <a:pPr lvl="2"/>
                <a:r>
                  <a:rPr lang="en-US" dirty="0" err="1"/>
                  <a:t>Guastello’s</a:t>
                </a:r>
                <a:r>
                  <a:rPr lang="en-US" dirty="0"/>
                  <a:t> approach guarantees and answer</a:t>
                </a:r>
              </a:p>
              <a:p>
                <a:pPr lvl="1"/>
                <a:r>
                  <a:rPr lang="en-US" dirty="0"/>
                  <a:t>Using “starting values” can be helpful</a:t>
                </a:r>
              </a:p>
              <a:p>
                <a:pPr lvl="2"/>
                <a:r>
                  <a:rPr lang="en-US" dirty="0"/>
                  <a:t>Where do those come from?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D0C32D-F694-8762-CF74-CE67429F23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38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1B88-9689-1566-A2E7-C0A89A35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2E747-0C88-720E-1530-0481D67536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a cusp (Oliva et al., 1987) – NDSCusp4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−0.969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−0.201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+0.08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+0.67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+0.19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=−0.52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−1.60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2E747-0C88-720E-1530-0481D6753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334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07B4-5A4C-007A-D676-F81516BD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Oliva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66570-1E36-DDB9-A06F-F6998764C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515600" cy="48118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oliva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(121)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fit &lt;- cusp(y ~ z1 + z2 - 1,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alpha ~ x1 + x2 + x3 - 1,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beta ~ y1 + y2 + y3 + y4 - 1,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oliva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start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(9))  # If you have them!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summary(fit)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cusp3d(fit, B=5.25,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n.surf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=50, theta=150)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plot(fit)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1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6C68-6623-A840-8B04-C0861F81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Cusp Example								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2C37-AD80-8541-9E7C-917AA421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NDSCusp1</a:t>
            </a:r>
          </a:p>
          <a:p>
            <a:pPr lvl="1"/>
            <a:r>
              <a:rPr lang="en-US" dirty="0"/>
              <a:t>van der Maas et al. (2003)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Outcome: Attitude toward what government should do</a:t>
            </a:r>
          </a:p>
          <a:p>
            <a:pPr lvl="1"/>
            <a:r>
              <a:rPr lang="en-US" dirty="0"/>
              <a:t>Asymmetry: Political orientation</a:t>
            </a:r>
          </a:p>
          <a:p>
            <a:pPr lvl="1"/>
            <a:r>
              <a:rPr lang="en-US" dirty="0"/>
              <a:t>Bifurcation: Political involvement (+ political orientation)</a:t>
            </a:r>
          </a:p>
          <a:p>
            <a:r>
              <a:rPr lang="en-US" dirty="0"/>
              <a:t>Look at it with and without “starters”</a:t>
            </a:r>
          </a:p>
          <a:p>
            <a:r>
              <a:rPr lang="en-US" dirty="0"/>
              <a:t>Their approach, although I respect van der Mass a lot, is a bit iffy…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49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E4CF41-24DE-8020-5333-484ECDCB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							</a:t>
            </a:r>
            <a:r>
              <a:rPr lang="en-US" sz="2000" dirty="0"/>
              <a:t>(9:45)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DA1EC-6AFB-4F0A-4CD5-B399F83F7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start back up at 10:00</a:t>
            </a:r>
          </a:p>
        </p:txBody>
      </p:sp>
    </p:spTree>
    <p:extLst>
      <p:ext uri="{BB962C8B-B14F-4D97-AF65-F5344CB8AC3E}">
        <p14:creationId xmlns:p14="http://schemas.microsoft.com/office/powerpoint/2010/main" val="3817401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4105-0FA7-E256-39E1-CB7566E4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Cusp CYO			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AF12-1DB9-413A-34C5-75FDCD0BF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Sguotti</a:t>
            </a:r>
            <a:r>
              <a:rPr lang="en-US" dirty="0"/>
              <a:t> et al. (2019)</a:t>
            </a:r>
          </a:p>
          <a:p>
            <a:pPr lvl="1"/>
            <a:r>
              <a:rPr lang="en-US" dirty="0"/>
              <a:t>NDSCusp2</a:t>
            </a:r>
          </a:p>
          <a:p>
            <a:pPr lvl="2"/>
            <a:r>
              <a:rPr lang="en-US" dirty="0"/>
              <a:t>Response: Cod SB</a:t>
            </a:r>
          </a:p>
          <a:p>
            <a:pPr lvl="2"/>
            <a:r>
              <a:rPr lang="en-US" dirty="0"/>
              <a:t>Asymmetry: Fishing mortality (FM)</a:t>
            </a:r>
          </a:p>
          <a:p>
            <a:pPr lvl="2"/>
            <a:r>
              <a:rPr lang="en-US" dirty="0"/>
              <a:t>Bifurcation: Surface temperature (SST)</a:t>
            </a:r>
          </a:p>
          <a:p>
            <a:r>
              <a:rPr lang="en-US" dirty="0"/>
              <a:t>Benight et al. (2020)</a:t>
            </a:r>
          </a:p>
          <a:p>
            <a:pPr lvl="1"/>
            <a:r>
              <a:rPr lang="en-US" dirty="0"/>
              <a:t>NDSCusp3</a:t>
            </a:r>
          </a:p>
          <a:p>
            <a:pPr lvl="2"/>
            <a:r>
              <a:rPr lang="en-US" dirty="0"/>
              <a:t>Response: Change in distress, T</a:t>
            </a:r>
            <a:r>
              <a:rPr lang="en-US" baseline="-25000" dirty="0"/>
              <a:t>2</a:t>
            </a:r>
            <a:r>
              <a:rPr lang="en-US" dirty="0"/>
              <a:t> to T</a:t>
            </a:r>
            <a:r>
              <a:rPr lang="en-US" baseline="-25000" dirty="0"/>
              <a:t>3</a:t>
            </a:r>
          </a:p>
          <a:p>
            <a:pPr lvl="2"/>
            <a:r>
              <a:rPr lang="en-US" dirty="0"/>
              <a:t>Asymmetry: disaster exposure, gender, and time since the wildfire; PDEQ</a:t>
            </a:r>
          </a:p>
          <a:p>
            <a:pPr lvl="2"/>
            <a:r>
              <a:rPr lang="en-US" dirty="0"/>
              <a:t>Bifurcation: CSE (T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821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C55E-34B2-46E6-9EFC-869EEBA5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									</a:t>
            </a:r>
            <a:r>
              <a:rPr lang="en-US" sz="2000" dirty="0"/>
              <a:t>(8:30)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31FA-A94F-44F5-BB27-E7CCE824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7"/>
            <a:ext cx="10515600" cy="4776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Questions?</a:t>
            </a:r>
          </a:p>
          <a:p>
            <a:r>
              <a:rPr lang="en-US" dirty="0"/>
              <a:t>So, where are we?</a:t>
            </a:r>
          </a:p>
          <a:p>
            <a:pPr lvl="1"/>
            <a:r>
              <a:rPr lang="en-US" dirty="0"/>
              <a:t>Phases and Attractors</a:t>
            </a:r>
          </a:p>
          <a:p>
            <a:pPr lvl="1"/>
            <a:r>
              <a:rPr lang="en-US" dirty="0"/>
              <a:t>Self-organization</a:t>
            </a:r>
          </a:p>
          <a:p>
            <a:pPr lvl="1"/>
            <a:r>
              <a:rPr lang="en-US" dirty="0"/>
              <a:t>RQA</a:t>
            </a:r>
          </a:p>
          <a:p>
            <a:pPr lvl="1"/>
            <a:r>
              <a:rPr lang="en-US" dirty="0"/>
              <a:t>Markov</a:t>
            </a:r>
          </a:p>
          <a:p>
            <a:r>
              <a:rPr lang="en-US" dirty="0"/>
              <a:t>Catastrophes</a:t>
            </a:r>
          </a:p>
          <a:p>
            <a:r>
              <a:rPr lang="en-US" dirty="0"/>
              <a:t>Using Catastrophe Flags</a:t>
            </a:r>
          </a:p>
          <a:p>
            <a:r>
              <a:rPr lang="en-US" dirty="0"/>
              <a:t>Theorizing with Catastrophe</a:t>
            </a:r>
          </a:p>
          <a:p>
            <a:r>
              <a:rPr lang="en-US" dirty="0"/>
              <a:t>Changepoints in time series</a:t>
            </a:r>
          </a:p>
          <a:p>
            <a:r>
              <a:rPr lang="en-US" dirty="0"/>
              <a:t>Early Warning Signals</a:t>
            </a:r>
          </a:p>
        </p:txBody>
      </p:sp>
    </p:spTree>
    <p:extLst>
      <p:ext uri="{BB962C8B-B14F-4D97-AF65-F5344CB8AC3E}">
        <p14:creationId xmlns:p14="http://schemas.microsoft.com/office/powerpoint/2010/main" val="33719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BF15-1816-6749-2014-610C36D0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Theorizing with Catastrophe Flags</a:t>
            </a:r>
            <a:r>
              <a:rPr lang="en-US" dirty="0"/>
              <a:t>		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BE9A-C389-C630-7833-3064615DB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515600" cy="481188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Bi- or multi-modality</a:t>
            </a:r>
          </a:p>
          <a:p>
            <a:pPr lvl="1"/>
            <a:r>
              <a:rPr lang="en-US" dirty="0"/>
              <a:t>Low probability of being between states for the IV that are multi-stable</a:t>
            </a:r>
          </a:p>
          <a:p>
            <a:pPr lvl="1"/>
            <a:r>
              <a:rPr lang="en-US" dirty="0"/>
              <a:t>Inconsistent results from previous studies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 IV as a moderator of another</a:t>
            </a:r>
          </a:p>
          <a:p>
            <a:pPr lvl="1"/>
            <a:r>
              <a:rPr lang="en-US" dirty="0"/>
              <a:t>Moderator -&gt; bifurcation, moderated -&gt; asymmetry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Sudden jumps between states with small IV changes</a:t>
            </a:r>
          </a:p>
          <a:p>
            <a:pPr lvl="1"/>
            <a:r>
              <a:rPr lang="en-US" dirty="0"/>
              <a:t>Location of jumps form the edge of the bifurcation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state can be reached by either increasing or decreasing IV</a:t>
            </a:r>
          </a:p>
          <a:p>
            <a:pPr lvl="1"/>
            <a:r>
              <a:rPr lang="en-US" dirty="0"/>
              <a:t>Direction of jump depends on direction of variable 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Hysteresis (location of jump)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20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F4C5-1395-4DAE-F3FE-A85756FC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Theorizing					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7564-28C0-DAA5-FB01-9309966E3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515600" cy="4598822"/>
          </a:xfrm>
        </p:spPr>
        <p:txBody>
          <a:bodyPr>
            <a:normAutofit/>
          </a:bodyPr>
          <a:lstStyle/>
          <a:p>
            <a:r>
              <a:rPr lang="en-US" dirty="0"/>
              <a:t>From Chen et al. (2014)</a:t>
            </a:r>
          </a:p>
          <a:p>
            <a:r>
              <a:rPr lang="en-US" dirty="0"/>
              <a:t>Outcome: Geriatric grip strength (normal or impaired)</a:t>
            </a:r>
          </a:p>
          <a:p>
            <a:pPr lvl="1"/>
            <a:r>
              <a:rPr lang="en-US" dirty="0"/>
              <a:t>Grip strength predicts frailty</a:t>
            </a:r>
          </a:p>
          <a:p>
            <a:pPr lvl="1"/>
            <a:r>
              <a:rPr lang="en-US" dirty="0"/>
              <a:t>Continuous scale, but strongly bimodal</a:t>
            </a:r>
          </a:p>
          <a:p>
            <a:r>
              <a:rPr lang="en-US" dirty="0"/>
              <a:t>Interleukin-6 (IL-6)</a:t>
            </a:r>
          </a:p>
          <a:p>
            <a:pPr lvl="1"/>
            <a:r>
              <a:rPr lang="en-US" dirty="0"/>
              <a:t>Inflammation marker</a:t>
            </a:r>
          </a:p>
          <a:p>
            <a:pPr lvl="1"/>
            <a:r>
              <a:rPr lang="en-US" dirty="0"/>
              <a:t>Asymmetry factor</a:t>
            </a:r>
          </a:p>
          <a:p>
            <a:r>
              <a:rPr lang="en-US" dirty="0"/>
              <a:t>Executive Functioning (EF)</a:t>
            </a:r>
          </a:p>
          <a:p>
            <a:pPr lvl="1"/>
            <a:r>
              <a:rPr lang="en-US" dirty="0"/>
              <a:t>Muscle strength depends on brain functioning</a:t>
            </a:r>
          </a:p>
          <a:p>
            <a:pPr lvl="1"/>
            <a:r>
              <a:rPr lang="en-US" dirty="0"/>
              <a:t>Bifurcation factor: brain can overcome inflammation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6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1029-005C-9B37-88E1-1D8D7B24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Catastrophe Theorizing: Variables		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2934-7F5C-EF1F-6B6C-3F3396C0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Asymmetry parameter vs. Bifurcation parameter</a:t>
            </a:r>
          </a:p>
          <a:p>
            <a:pPr lvl="1"/>
            <a:r>
              <a:rPr lang="en-US" dirty="0"/>
              <a:t>Sometimes, theory indicates which variable is which</a:t>
            </a:r>
          </a:p>
          <a:p>
            <a:pPr lvl="2"/>
            <a:r>
              <a:rPr lang="en-US" dirty="0"/>
              <a:t>Moderator (bifurcation) vs. moderated (asymmetry)</a:t>
            </a:r>
          </a:p>
          <a:p>
            <a:pPr lvl="1"/>
            <a:r>
              <a:rPr lang="en-US" dirty="0"/>
              <a:t>Sometimes, see which variable behaves like an asymmetry</a:t>
            </a:r>
          </a:p>
          <a:p>
            <a:pPr lvl="2"/>
            <a:r>
              <a:rPr lang="en-US" dirty="0"/>
              <a:t>Linear modeling</a:t>
            </a:r>
          </a:p>
          <a:p>
            <a:pPr lvl="1"/>
            <a:r>
              <a:rPr lang="en-US" dirty="0"/>
              <a:t>Flags</a:t>
            </a:r>
          </a:p>
          <a:p>
            <a:pPr lvl="2"/>
            <a:r>
              <a:rPr lang="en-US" dirty="0"/>
              <a:t>Hysteresis (dents/tendrils, holes) in asymmetry</a:t>
            </a:r>
          </a:p>
          <a:p>
            <a:pPr lvl="2"/>
            <a:r>
              <a:rPr lang="en-US" dirty="0"/>
              <a:t>Divergence (notches) but no hysteresis in bifurcation</a:t>
            </a:r>
          </a:p>
        </p:txBody>
      </p:sp>
    </p:spTree>
    <p:extLst>
      <p:ext uri="{BB962C8B-B14F-4D97-AF65-F5344CB8AC3E}">
        <p14:creationId xmlns:p14="http://schemas.microsoft.com/office/powerpoint/2010/main" val="1713166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7EAB-4BD3-96D8-F38A-F20E8325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Changepoints and 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42836-0B6B-C5B8-2BE6-8CFB426BC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48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3937-497A-6FD0-869D-81508EEA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Changepoints and 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02B41-0351-0775-A4C8-6EFB0C074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changepoints</a:t>
            </a:r>
          </a:p>
          <a:p>
            <a:pPr lvl="1"/>
            <a:r>
              <a:rPr lang="en-US" dirty="0"/>
              <a:t>If you can identify the changepoints</a:t>
            </a:r>
          </a:p>
          <a:p>
            <a:pPr lvl="1"/>
            <a:r>
              <a:rPr lang="en-US" dirty="0"/>
              <a:t>Usually done “offline”</a:t>
            </a:r>
          </a:p>
          <a:p>
            <a:r>
              <a:rPr lang="en-US" dirty="0"/>
              <a:t>Can’t always a priori identify the changepoints</a:t>
            </a:r>
          </a:p>
          <a:p>
            <a:pPr lvl="1"/>
            <a:r>
              <a:rPr lang="en-US" dirty="0"/>
              <a:t>Use the EWS to identify potential changepoints</a:t>
            </a:r>
          </a:p>
          <a:p>
            <a:pPr lvl="1"/>
            <a:r>
              <a:rPr lang="en-US" dirty="0"/>
              <a:t>Do this “online”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1A9C-2D04-2D46-B484-E7AB9B40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Changepoints					</a:t>
            </a:r>
            <a:r>
              <a:rPr lang="en-US" sz="2000" dirty="0"/>
              <a:t>(10:45)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6CB38-121E-2345-8763-4644C4A9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change in a data stream’s mean value?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changepoint::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cpt.mean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en-US" dirty="0"/>
          </a:p>
          <a:p>
            <a:r>
              <a:rPr lang="en-US" dirty="0"/>
              <a:t>Is there a change in a data stream’s slope?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package:cpop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Get standard error (se) of slope of first part of fit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changepoints(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cpop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(t, y, se))</a:t>
            </a:r>
          </a:p>
          <a:p>
            <a:pPr lvl="1"/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24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0CDD-6F84-B0C9-432B-4B78882C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Changepoints					</a:t>
            </a:r>
            <a:r>
              <a:rPr lang="en-US" sz="2000" dirty="0"/>
              <a:t>(10:50)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A443-9F80-A1DC-F11E-751C126FE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773792" cy="4351338"/>
          </a:xfrm>
        </p:spPr>
        <p:txBody>
          <a:bodyPr/>
          <a:lstStyle/>
          <a:p>
            <a:r>
              <a:rPr lang="en-US" dirty="0"/>
              <a:t>Aswan Dam (1871-1970)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cpt.mean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(pull(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read_csv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("http://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NDSAswan.csv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penalty = “SIC”,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method = “AMOC”,  # PELT for multiple pts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class = FALSE)</a:t>
            </a:r>
          </a:p>
          <a:p>
            <a:r>
              <a:rPr lang="en-US" dirty="0"/>
              <a:t>When was the Aswan dam on the Nile completed? (Look it up!)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20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D1E4-79B3-B24C-D79B-7589C8D5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Changepoint example			</a:t>
            </a:r>
            <a:r>
              <a:rPr lang="en-US" sz="2000" dirty="0"/>
              <a:t>(10:55)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A42D-D8A2-5278-9CF1-97ED473F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933590" cy="4351338"/>
          </a:xfrm>
        </p:spPr>
        <p:txBody>
          <a:bodyPr>
            <a:normAutofit/>
          </a:bodyPr>
          <a:lstStyle/>
          <a:p>
            <a:r>
              <a:rPr lang="en-US" dirty="0"/>
              <a:t>NDSChange1</a:t>
            </a:r>
          </a:p>
          <a:p>
            <a:pPr lvl="1"/>
            <a:r>
              <a:rPr lang="en-US" dirty="0"/>
              <a:t>A contrived dataset created with changes at time points 20, 50, and 170</a:t>
            </a:r>
          </a:p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cpt.mean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(pull(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read_csv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("http://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/NDSChange1.csv")),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   penalty = “SIC”,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   method = “PELT”,  # PELT for multiple pts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   class = FALSE)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58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658B-B888-69B6-67C3-C723AA17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 Changepoint example				</a:t>
            </a:r>
            <a:r>
              <a:rPr lang="en-US" sz="2000" dirty="0"/>
              <a:t>(11:00)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CBA61-3C72-7F10-142A-7B773CAF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1058"/>
            <a:ext cx="10764915" cy="4351338"/>
          </a:xfrm>
        </p:spPr>
        <p:txBody>
          <a:bodyPr/>
          <a:lstStyle/>
          <a:p>
            <a:r>
              <a:rPr lang="en-US" dirty="0"/>
              <a:t>Synthetic data used</a:t>
            </a:r>
          </a:p>
          <a:p>
            <a:r>
              <a:rPr lang="en-US" dirty="0"/>
              <a:t>Plot the data</a:t>
            </a:r>
          </a:p>
          <a:p>
            <a:r>
              <a:rPr lang="en-US" dirty="0"/>
              <a:t>Fit the beginning of the data</a:t>
            </a:r>
          </a:p>
          <a:p>
            <a:pPr lvl="1"/>
            <a:r>
              <a:rPr lang="en-US" dirty="0"/>
              <a:t>Find standard error of the slope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changepoint(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cpop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read_csv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("http://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NDSSlopeChange.csv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")$t,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read_csv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("http://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NDSSlopeChange.csv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")$y,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0.01)  # I did a fit to find this value</a:t>
            </a:r>
          </a:p>
        </p:txBody>
      </p:sp>
    </p:spTree>
    <p:extLst>
      <p:ext uri="{BB962C8B-B14F-4D97-AF65-F5344CB8AC3E}">
        <p14:creationId xmlns:p14="http://schemas.microsoft.com/office/powerpoint/2010/main" val="3569566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B730-8E2D-19D6-7F0D-556F959A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Warning Signals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EEC34-F8EE-1CD3-1A0A-B74E84E18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0ABE-FF04-978E-BE4A-A21B751E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D2985-7FE4-7479-3CDA-EAEA54731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Assumptions carry with them affordances and constraints</a:t>
            </a:r>
          </a:p>
        </p:txBody>
      </p:sp>
    </p:spTree>
    <p:extLst>
      <p:ext uri="{BB962C8B-B14F-4D97-AF65-F5344CB8AC3E}">
        <p14:creationId xmlns:p14="http://schemas.microsoft.com/office/powerpoint/2010/main" val="1220022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3A7B-714D-F44D-B5F3-6BE04D38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Warning Signals (EWS)				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B30DE-279A-3A4D-B890-A95BAEB65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7"/>
            <a:ext cx="10515600" cy="4714231"/>
          </a:xfrm>
        </p:spPr>
        <p:txBody>
          <a:bodyPr/>
          <a:lstStyle/>
          <a:p>
            <a:r>
              <a:rPr lang="en-US" dirty="0"/>
              <a:t>Two basins, revisited</a:t>
            </a:r>
          </a:p>
          <a:p>
            <a:pPr lvl="1"/>
            <a:r>
              <a:rPr lang="en-US" dirty="0"/>
              <a:t>Look what happens as the basin gets shallower or the ball has more “free energy”</a:t>
            </a:r>
          </a:p>
          <a:p>
            <a:pPr lvl="2"/>
            <a:r>
              <a:rPr lang="en-US" dirty="0"/>
              <a:t>Wider range of oscillation</a:t>
            </a:r>
          </a:p>
          <a:p>
            <a:r>
              <a:rPr lang="en-US" dirty="0"/>
              <a:t>Endogenous dynamics only</a:t>
            </a:r>
          </a:p>
          <a:p>
            <a:pPr lvl="1"/>
            <a:r>
              <a:rPr lang="en-US" dirty="0"/>
              <a:t>But: changes in parameters can sometimes be detected as well, as parameter changes can change the manifold topology (What?!)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11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0BD2-EE5C-6A4D-BC70-8AD128D9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Warning Signals (EWS)				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FF32B-05FD-CE42-87B5-0B14061095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1058"/>
                <a:ext cx="10515600" cy="47586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State I to State II</a:t>
                </a:r>
              </a:p>
              <a:p>
                <a:pPr lvl="1"/>
                <a:r>
                  <a:rPr lang="en-US" dirty="0"/>
                  <a:t>E.g., liquid to solid</a:t>
                </a:r>
              </a:p>
              <a:p>
                <a:pPr lvl="1"/>
                <a:r>
                  <a:rPr lang="en-US" dirty="0"/>
                  <a:t>Littleton et al. (in preparation)</a:t>
                </a:r>
              </a:p>
              <a:p>
                <a:r>
                  <a:rPr lang="en-US" dirty="0"/>
                  <a:t>Changes in time-series data</a:t>
                </a:r>
              </a:p>
              <a:p>
                <a:pPr lvl="1"/>
                <a:r>
                  <a:rPr lang="en-US" dirty="0"/>
                  <a:t>Classic Signals: Mean, variability, skew, kurtosis</a:t>
                </a:r>
              </a:p>
              <a:p>
                <a:pPr lvl="2"/>
                <a:r>
                  <a:rPr lang="en-US" dirty="0"/>
                  <a:t>All “moments” of the data: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of these may “diverge” (increases in magnitude) before an endogenously driven transition</a:t>
                </a:r>
              </a:p>
              <a:p>
                <a:pPr lvl="2"/>
                <a:r>
                  <a:rPr lang="en-US" dirty="0"/>
                  <a:t>E.g., this won’t help with the Nile river data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FF32B-05FD-CE42-87B5-0B1406109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1058"/>
                <a:ext cx="10515600" cy="4758620"/>
              </a:xfrm>
              <a:blipFill>
                <a:blip r:embed="rId2"/>
                <a:stretch>
                  <a:fillRect l="-1086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839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0BD2-EE5C-6A4D-BC70-8AD128D9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Warning Signals (EWS)				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F32B-05FD-CE42-87B5-0B140610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515600" cy="47586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Critical slowing down: response to perturbations</a:t>
            </a:r>
          </a:p>
          <a:p>
            <a:pPr lvl="1"/>
            <a:r>
              <a:rPr lang="en-US" dirty="0"/>
              <a:t>Uh…hard to do in most systems, unless a natural experiment occurs</a:t>
            </a:r>
          </a:p>
          <a:p>
            <a:r>
              <a:rPr lang="en-US" dirty="0"/>
              <a:t>Critical slowing down: covariance of measures</a:t>
            </a:r>
          </a:p>
          <a:p>
            <a:pPr lvl="1"/>
            <a:r>
              <a:rPr lang="en-US" dirty="0"/>
              <a:t>Correlation across variables increases (at least an eigenvalue covariance matrix does)</a:t>
            </a:r>
          </a:p>
          <a:p>
            <a:pPr lvl="2"/>
            <a:r>
              <a:rPr lang="en-US" dirty="0"/>
              <a:t>Good for EMA and other panel data</a:t>
            </a:r>
          </a:p>
          <a:p>
            <a:pPr lvl="1"/>
            <a:r>
              <a:rPr lang="en-US" dirty="0"/>
              <a:t>Autocorrelation (“AR(1) coefficient”) increases</a:t>
            </a:r>
          </a:p>
          <a:p>
            <a:r>
              <a:rPr lang="en-US" dirty="0"/>
              <a:t>Flickering</a:t>
            </a:r>
          </a:p>
          <a:p>
            <a:pPr lvl="1"/>
            <a:r>
              <a:rPr lang="en-US" dirty="0"/>
              <a:t>Works only if there isn’t hysteresis</a:t>
            </a:r>
          </a:p>
          <a:p>
            <a:pPr lvl="1"/>
            <a:r>
              <a:rPr lang="en-US" dirty="0"/>
              <a:t>Unsteadiness in response or performance</a:t>
            </a:r>
          </a:p>
          <a:p>
            <a:r>
              <a:rPr lang="en-US" dirty="0"/>
              <a:t>Divergence of windowed entropy</a:t>
            </a:r>
          </a:p>
          <a:p>
            <a:pPr lvl="1"/>
            <a:r>
              <a:rPr lang="en-US" dirty="0"/>
              <a:t>Especially useful for categorical data series</a:t>
            </a:r>
          </a:p>
        </p:txBody>
      </p:sp>
    </p:spTree>
    <p:extLst>
      <p:ext uri="{BB962C8B-B14F-4D97-AF65-F5344CB8AC3E}">
        <p14:creationId xmlns:p14="http://schemas.microsoft.com/office/powerpoint/2010/main" val="3795571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31EF-4658-75E8-287A-200351D6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Phase Transitions				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92587-A481-4A93-6B3F-DA272543D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Piaget and cognitive schema</a:t>
            </a:r>
          </a:p>
          <a:p>
            <a:pPr lvl="1"/>
            <a:r>
              <a:rPr lang="en-US" dirty="0"/>
              <a:t>Schema is a dynamic(!) equilibrium between assimilation and accommodation</a:t>
            </a:r>
          </a:p>
          <a:p>
            <a:pPr lvl="2"/>
            <a:r>
              <a:rPr lang="en-US" dirty="0"/>
              <a:t>“Adiabatic” in physics sense</a:t>
            </a:r>
          </a:p>
          <a:p>
            <a:pPr lvl="1"/>
            <a:r>
              <a:rPr lang="en-US" dirty="0"/>
              <a:t>New information can produce dis-equilibration</a:t>
            </a:r>
          </a:p>
          <a:p>
            <a:pPr lvl="1"/>
            <a:r>
              <a:rPr lang="en-US" dirty="0"/>
              <a:t>Re-equilibration to new schema, possibly unconnected to previous schema</a:t>
            </a:r>
          </a:p>
          <a:p>
            <a:pPr lvl="2"/>
            <a:r>
              <a:rPr lang="en-US" dirty="0"/>
              <a:t>Recall the mosquitoes</a:t>
            </a:r>
          </a:p>
          <a:p>
            <a:r>
              <a:rPr lang="en-US" dirty="0"/>
              <a:t>Nota bene: State I – transitional phase – State II</a:t>
            </a:r>
          </a:p>
          <a:p>
            <a:pPr lvl="1"/>
            <a:r>
              <a:rPr lang="en-US" dirty="0"/>
              <a:t>Sometimes, the EWS is itself a phase that comes without warning</a:t>
            </a:r>
          </a:p>
          <a:p>
            <a:pPr lvl="1"/>
            <a:r>
              <a:rPr lang="en-US" dirty="0"/>
              <a:t>Time scales</a:t>
            </a:r>
          </a:p>
        </p:txBody>
      </p:sp>
    </p:spTree>
    <p:extLst>
      <p:ext uri="{BB962C8B-B14F-4D97-AF65-F5344CB8AC3E}">
        <p14:creationId xmlns:p14="http://schemas.microsoft.com/office/powerpoint/2010/main" val="2906483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5B6C8C-8297-4941-8AD1-30C5AAFC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Lunch								</a:t>
            </a:r>
            <a:r>
              <a:rPr lang="en-US" sz="2000" dirty="0"/>
              <a:t>(11:30)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047217-B6CD-4861-9E4F-30299107A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start back up at 1:30</a:t>
            </a:r>
          </a:p>
        </p:txBody>
      </p:sp>
    </p:spTree>
    <p:extLst>
      <p:ext uri="{BB962C8B-B14F-4D97-AF65-F5344CB8AC3E}">
        <p14:creationId xmlns:p14="http://schemas.microsoft.com/office/powerpoint/2010/main" val="2809649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4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C1EB-000B-E62E-91A3-2669D2FF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Phases and Attractors						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18DB-519F-2A7F-8E6C-962560959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7"/>
            <a:ext cx="10729404" cy="48207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Manifold</a:t>
            </a:r>
            <a:r>
              <a:rPr lang="en-US" dirty="0"/>
              <a:t>: The surface on which something moves</a:t>
            </a:r>
          </a:p>
          <a:p>
            <a:pPr lvl="1"/>
            <a:r>
              <a:rPr lang="en-US" b="1" dirty="0"/>
              <a:t>State space</a:t>
            </a:r>
          </a:p>
          <a:p>
            <a:r>
              <a:rPr lang="en-US" b="1" dirty="0"/>
              <a:t>Phase</a:t>
            </a:r>
            <a:r>
              <a:rPr lang="en-US" dirty="0"/>
              <a:t>: The behavior (generically, not psychologically)</a:t>
            </a:r>
          </a:p>
          <a:p>
            <a:pPr lvl="1"/>
            <a:r>
              <a:rPr lang="en-US" dirty="0"/>
              <a:t>A phase is a trajectory “trapped” in an </a:t>
            </a:r>
            <a:r>
              <a:rPr lang="en-US" b="1" dirty="0"/>
              <a:t>Attractor</a:t>
            </a:r>
          </a:p>
          <a:p>
            <a:pPr lvl="1"/>
            <a:r>
              <a:rPr lang="en-US" dirty="0"/>
              <a:t>One manifold may have many attractors</a:t>
            </a:r>
          </a:p>
          <a:p>
            <a:r>
              <a:rPr lang="en-US" b="1" dirty="0"/>
              <a:t>Trajectory</a:t>
            </a:r>
            <a:r>
              <a:rPr lang="en-US" dirty="0"/>
              <a:t>: Path in state space; takes place along a manifold</a:t>
            </a:r>
          </a:p>
          <a:p>
            <a:pPr lvl="1"/>
            <a:r>
              <a:rPr lang="en-US" dirty="0"/>
              <a:t>Many possible trajectories on a manifold, depending upon the initial conditions</a:t>
            </a:r>
          </a:p>
          <a:p>
            <a:r>
              <a:rPr lang="en-US" b="1" dirty="0"/>
              <a:t>Parameter</a:t>
            </a:r>
            <a:r>
              <a:rPr lang="en-US" dirty="0"/>
              <a:t>: “External” (to the state or subject) variables that determine the manifold shape</a:t>
            </a:r>
          </a:p>
          <a:p>
            <a:pPr lvl="1"/>
            <a:r>
              <a:rPr lang="en-US" dirty="0"/>
              <a:t>E.g. Developmental (“epigenetic landscape”; </a:t>
            </a:r>
            <a:r>
              <a:rPr lang="en-US" dirty="0" err="1"/>
              <a:t>Muchisky</a:t>
            </a:r>
            <a:r>
              <a:rPr lang="en-US" dirty="0"/>
              <a:t>, 1996), externals, covariates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5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8BB4-ED30-DA07-13D9-573B5053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1859F-1482-D2D1-8949-68113F05E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Axes are important measures</a:t>
            </a:r>
          </a:p>
          <a:p>
            <a:pPr lvl="1"/>
            <a:r>
              <a:rPr lang="en-US" dirty="0"/>
              <a:t>Time is implicit in the trajectory</a:t>
            </a:r>
          </a:p>
          <a:p>
            <a:r>
              <a:rPr lang="en-US" dirty="0"/>
              <a:t>New perspective, new insights</a:t>
            </a:r>
          </a:p>
          <a:p>
            <a:r>
              <a:rPr lang="en-US" dirty="0"/>
              <a:t>See trajectories on an invisible manifold</a:t>
            </a:r>
          </a:p>
          <a:p>
            <a:pPr lvl="1"/>
            <a:r>
              <a:rPr lang="en-US" dirty="0"/>
              <a:t>Strange attractors</a:t>
            </a:r>
          </a:p>
          <a:p>
            <a:pPr lvl="1"/>
            <a:r>
              <a:rPr lang="en-US" dirty="0"/>
              <a:t>Two wings may be one attractor!</a:t>
            </a:r>
          </a:p>
        </p:txBody>
      </p:sp>
    </p:spTree>
    <p:extLst>
      <p:ext uri="{BB962C8B-B14F-4D97-AF65-F5344CB8AC3E}">
        <p14:creationId xmlns:p14="http://schemas.microsoft.com/office/powerpoint/2010/main" val="116232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F226-FED5-FA3C-2764-E5FC8561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6402-7E73-0C7C-B780-406EE95AC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 repetitions in state space</a:t>
            </a:r>
          </a:p>
          <a:p>
            <a:r>
              <a:rPr lang="en-US" dirty="0"/>
              <a:t>RQA</a:t>
            </a:r>
          </a:p>
          <a:p>
            <a:pPr lvl="1"/>
            <a:r>
              <a:rPr lang="en-US" dirty="0"/>
              <a:t>Diagonal lines</a:t>
            </a:r>
          </a:p>
          <a:p>
            <a:pPr lvl="1"/>
            <a:r>
              <a:rPr lang="en-US" dirty="0"/>
              <a:t>Vertical lines</a:t>
            </a:r>
          </a:p>
          <a:p>
            <a:r>
              <a:rPr lang="en-US" dirty="0"/>
              <a:t>Patterns in the history</a:t>
            </a:r>
          </a:p>
          <a:p>
            <a:r>
              <a:rPr lang="en-US" dirty="0"/>
              <a:t>Time scales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0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D337-BFBE-F442-6503-16006ECE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5ED9B-AA5F-AB3A-BBC6-776D4B8CC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Dynamics?</a:t>
            </a:r>
          </a:p>
          <a:p>
            <a:r>
              <a:rPr lang="en-US" dirty="0"/>
              <a:t>Probabilities of transitions</a:t>
            </a:r>
          </a:p>
          <a:p>
            <a:pPr lvl="1"/>
            <a:r>
              <a:rPr lang="en-US" dirty="0"/>
              <a:t>Not patterns (many patterns possible from one matrix)</a:t>
            </a:r>
          </a:p>
          <a:p>
            <a:pPr lvl="1"/>
            <a:r>
              <a:rPr lang="en-US" dirty="0"/>
              <a:t>Not history (many histories possible from one matrix)</a:t>
            </a:r>
          </a:p>
        </p:txBody>
      </p:sp>
    </p:spTree>
    <p:extLst>
      <p:ext uri="{BB962C8B-B14F-4D97-AF65-F5344CB8AC3E}">
        <p14:creationId xmlns:p14="http://schemas.microsoft.com/office/powerpoint/2010/main" val="194145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BAF6-EB30-A2F4-ABB2-C51AA6E6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4714-18A4-CD5A-E80A-92268C2DB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external plan</a:t>
            </a:r>
          </a:p>
          <a:p>
            <a:pPr lvl="1"/>
            <a:r>
              <a:rPr lang="en-US" dirty="0"/>
              <a:t>Possibly external constraints!</a:t>
            </a:r>
          </a:p>
          <a:p>
            <a:pPr lvl="1"/>
            <a:r>
              <a:rPr lang="en-US" dirty="0"/>
              <a:t>Endogenous / exogenous</a:t>
            </a:r>
          </a:p>
          <a:p>
            <a:r>
              <a:rPr lang="en-US" dirty="0"/>
              <a:t>Self-organizing systems are far from equilibrium</a:t>
            </a:r>
          </a:p>
          <a:p>
            <a:pPr lvl="1"/>
            <a:r>
              <a:rPr lang="en-US" dirty="0"/>
              <a:t>FFE admits to all sorts of </a:t>
            </a:r>
            <a:r>
              <a:rPr lang="en-US" dirty="0" err="1"/>
              <a:t>nonlinearieties</a:t>
            </a:r>
            <a:r>
              <a:rPr lang="en-US" dirty="0"/>
              <a:t>, phase changes (coming up), metastability, etc.</a:t>
            </a:r>
          </a:p>
          <a:p>
            <a:pPr lvl="1"/>
            <a:r>
              <a:rPr lang="en-US" dirty="0"/>
              <a:t>Hence, the need for the methods this week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Burstiness</a:t>
            </a:r>
          </a:p>
          <a:p>
            <a:pPr lvl="1"/>
            <a:r>
              <a:rPr lang="en-US" dirty="0"/>
              <a:t>Power laws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0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3B33-627F-A064-5A33-202C249A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Affordances of Strange Attractors			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86BB9-BCFB-513F-8690-5D6F683E9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Domains</a:t>
            </a:r>
          </a:p>
          <a:p>
            <a:pPr lvl="1"/>
            <a:r>
              <a:rPr lang="en-US" dirty="0"/>
              <a:t>Determine types of behaviors possible</a:t>
            </a:r>
          </a:p>
          <a:p>
            <a:pPr lvl="1"/>
            <a:r>
              <a:rPr lang="en-US" dirty="0"/>
              <a:t>Green &amp; Ricca (in preparation), Littleton et al. (in preparation)</a:t>
            </a:r>
          </a:p>
          <a:p>
            <a:r>
              <a:rPr lang="en-US" dirty="0"/>
              <a:t>Recover manifold from data</a:t>
            </a:r>
          </a:p>
          <a:p>
            <a:pPr lvl="1"/>
            <a:r>
              <a:rPr lang="en-US" dirty="0"/>
              <a:t>Formal theory approach in its infancy (Cui et al., 2020)</a:t>
            </a:r>
          </a:p>
          <a:p>
            <a:pPr lvl="1"/>
            <a:r>
              <a:rPr lang="en-US" dirty="0"/>
              <a:t>Catastrophe theory!</a:t>
            </a:r>
          </a:p>
          <a:p>
            <a:r>
              <a:rPr lang="en-US" dirty="0"/>
              <a:t>Coupled trajectories</a:t>
            </a:r>
          </a:p>
          <a:p>
            <a:pPr lvl="1"/>
            <a:r>
              <a:rPr lang="en-US" dirty="0"/>
              <a:t>Give rise to observed states</a:t>
            </a:r>
          </a:p>
          <a:p>
            <a:pPr lvl="1"/>
            <a:r>
              <a:rPr lang="en-US" dirty="0"/>
              <a:t>Kelso</a:t>
            </a:r>
          </a:p>
          <a:p>
            <a:pPr lvl="1"/>
            <a:r>
              <a:rPr lang="en-US" dirty="0"/>
              <a:t>Coupled chaotic systems</a:t>
            </a:r>
          </a:p>
        </p:txBody>
      </p:sp>
    </p:spTree>
    <p:extLst>
      <p:ext uri="{BB962C8B-B14F-4D97-AF65-F5344CB8AC3E}">
        <p14:creationId xmlns:p14="http://schemas.microsoft.com/office/powerpoint/2010/main" val="245197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7786</TotalTime>
  <Words>1752</Words>
  <Application>Microsoft Macintosh PowerPoint</Application>
  <PresentationFormat>Widescreen</PresentationFormat>
  <Paragraphs>250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Consolas</vt:lpstr>
      <vt:lpstr>HelveticaNeueLT Std Thin</vt:lpstr>
      <vt:lpstr>Office Theme</vt:lpstr>
      <vt:lpstr>Nonlinear Dynamical Systems Workshop</vt:lpstr>
      <vt:lpstr>Overview         (8:30)</vt:lpstr>
      <vt:lpstr>Assumptions</vt:lpstr>
      <vt:lpstr>Phases and Attractors      </vt:lpstr>
      <vt:lpstr>State Space</vt:lpstr>
      <vt:lpstr>Recurrences</vt:lpstr>
      <vt:lpstr>Markov</vt:lpstr>
      <vt:lpstr>Self-organization</vt:lpstr>
      <vt:lpstr>Affordances of Strange Attractors   </vt:lpstr>
      <vt:lpstr>Catastrophe Equation      </vt:lpstr>
      <vt:lpstr>Caveat: Methodological Borrowing</vt:lpstr>
      <vt:lpstr>Catastrophes</vt:lpstr>
      <vt:lpstr>devtools to the rescue!</vt:lpstr>
      <vt:lpstr>Some details</vt:lpstr>
      <vt:lpstr>Simulated data</vt:lpstr>
      <vt:lpstr>Fit Oliva data</vt:lpstr>
      <vt:lpstr>Cusp Example        </vt:lpstr>
      <vt:lpstr>Break       (9:45)</vt:lpstr>
      <vt:lpstr>Cusp CYO   </vt:lpstr>
      <vt:lpstr>Theorizing with Catastrophe Flags  </vt:lpstr>
      <vt:lpstr>Example of Theorizing     </vt:lpstr>
      <vt:lpstr>Catastrophe Theorizing: Variables  </vt:lpstr>
      <vt:lpstr>Changepoints and EWS</vt:lpstr>
      <vt:lpstr>Changepoints and warnings</vt:lpstr>
      <vt:lpstr>Classical Changepoints     (10:45)</vt:lpstr>
      <vt:lpstr>Classical Changepoints     (10:50)</vt:lpstr>
      <vt:lpstr>Second Changepoint example   (10:55)</vt:lpstr>
      <vt:lpstr>Slope Changepoint example    (11:00)</vt:lpstr>
      <vt:lpstr>Early Warning Signals</vt:lpstr>
      <vt:lpstr>Early Warning Signals (EWS)    </vt:lpstr>
      <vt:lpstr>Early Warning Signals (EWS)    </vt:lpstr>
      <vt:lpstr>Early Warning Signals (EWS)    </vt:lpstr>
      <vt:lpstr>Warning: Phase Transitions    </vt:lpstr>
      <vt:lpstr>Lunch        (11:30)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Taylor</dc:creator>
  <cp:lastModifiedBy>Bernard Ricca</cp:lastModifiedBy>
  <cp:revision>91</cp:revision>
  <dcterms:created xsi:type="dcterms:W3CDTF">2021-02-17T16:30:38Z</dcterms:created>
  <dcterms:modified xsi:type="dcterms:W3CDTF">2022-05-19T13:48:45Z</dcterms:modified>
</cp:coreProperties>
</file>