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84" r:id="rId5"/>
    <p:sldId id="277" r:id="rId6"/>
    <p:sldId id="278" r:id="rId7"/>
    <p:sldId id="261" r:id="rId8"/>
    <p:sldId id="262" r:id="rId9"/>
    <p:sldId id="263" r:id="rId10"/>
    <p:sldId id="279" r:id="rId11"/>
    <p:sldId id="280" r:id="rId12"/>
    <p:sldId id="264" r:id="rId13"/>
    <p:sldId id="298" r:id="rId14"/>
    <p:sldId id="281" r:id="rId15"/>
    <p:sldId id="283" r:id="rId16"/>
    <p:sldId id="266" r:id="rId17"/>
    <p:sldId id="268" r:id="rId18"/>
    <p:sldId id="286" r:id="rId19"/>
    <p:sldId id="292" r:id="rId20"/>
    <p:sldId id="287" r:id="rId21"/>
    <p:sldId id="293" r:id="rId22"/>
    <p:sldId id="288" r:id="rId23"/>
    <p:sldId id="294" r:id="rId24"/>
    <p:sldId id="289" r:id="rId25"/>
    <p:sldId id="295" r:id="rId26"/>
    <p:sldId id="290" r:id="rId27"/>
    <p:sldId id="296" r:id="rId28"/>
    <p:sldId id="291" r:id="rId29"/>
    <p:sldId id="297" r:id="rId30"/>
    <p:sldId id="260" r:id="rId31"/>
    <p:sldId id="258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01" autoAdjust="0"/>
    <p:restoredTop sz="86395"/>
  </p:normalViewPr>
  <p:slideViewPr>
    <p:cSldViewPr snapToGrid="0">
      <p:cViewPr varScale="1">
        <p:scale>
          <a:sx n="105" d="100"/>
          <a:sy n="105" d="100"/>
        </p:scale>
        <p:origin x="600" y="192"/>
      </p:cViewPr>
      <p:guideLst/>
    </p:cSldViewPr>
  </p:slideViewPr>
  <p:outlineViewPr>
    <p:cViewPr>
      <p:scale>
        <a:sx n="33" d="100"/>
        <a:sy n="33" d="100"/>
      </p:scale>
      <p:origin x="0" y="-3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Ricca" userId="97fb7996-4de0-413d-9157-a7b22badddf9" providerId="ADAL" clId="{C6FA63A9-1180-464E-8972-0B4D8FCACEFD}"/>
    <pc:docChg chg="modSld">
      <pc:chgData name="Bernard Ricca" userId="97fb7996-4de0-413d-9157-a7b22badddf9" providerId="ADAL" clId="{C6FA63A9-1180-464E-8972-0B4D8FCACEFD}" dt="2022-03-28T16:14:05.895" v="137" actId="20577"/>
      <pc:docMkLst>
        <pc:docMk/>
      </pc:docMkLst>
      <pc:sldChg chg="modSp mod">
        <pc:chgData name="Bernard Ricca" userId="97fb7996-4de0-413d-9157-a7b22badddf9" providerId="ADAL" clId="{C6FA63A9-1180-464E-8972-0B4D8FCACEFD}" dt="2022-03-28T16:13:58.438" v="136" actId="20577"/>
        <pc:sldMkLst>
          <pc:docMk/>
          <pc:sldMk cId="1773803306" sldId="263"/>
        </pc:sldMkLst>
        <pc:spChg chg="mod">
          <ac:chgData name="Bernard Ricca" userId="97fb7996-4de0-413d-9157-a7b22badddf9" providerId="ADAL" clId="{C6FA63A9-1180-464E-8972-0B4D8FCACEFD}" dt="2022-03-28T16:13:58.438" v="136" actId="20577"/>
          <ac:spMkLst>
            <pc:docMk/>
            <pc:sldMk cId="1773803306" sldId="263"/>
            <ac:spMk id="3" creationId="{32382601-42E2-F04E-8F3F-9709FB53457F}"/>
          </ac:spMkLst>
        </pc:spChg>
      </pc:sldChg>
      <pc:sldChg chg="modSp mod">
        <pc:chgData name="Bernard Ricca" userId="97fb7996-4de0-413d-9157-a7b22badddf9" providerId="ADAL" clId="{C6FA63A9-1180-464E-8972-0B4D8FCACEFD}" dt="2022-03-28T16:14:05.895" v="137" actId="20577"/>
        <pc:sldMkLst>
          <pc:docMk/>
          <pc:sldMk cId="1887177112" sldId="267"/>
        </pc:sldMkLst>
        <pc:spChg chg="mod">
          <ac:chgData name="Bernard Ricca" userId="97fb7996-4de0-413d-9157-a7b22badddf9" providerId="ADAL" clId="{C6FA63A9-1180-464E-8972-0B4D8FCACEFD}" dt="2022-03-28T16:14:05.895" v="137" actId="20577"/>
          <ac:spMkLst>
            <pc:docMk/>
            <pc:sldMk cId="1887177112" sldId="267"/>
            <ac:spMk id="2" creationId="{904EBC58-E65F-9F47-ADED-D1EABE5F2A23}"/>
          </ac:spMkLst>
        </pc:spChg>
        <pc:spChg chg="mod">
          <ac:chgData name="Bernard Ricca" userId="97fb7996-4de0-413d-9157-a7b22badddf9" providerId="ADAL" clId="{C6FA63A9-1180-464E-8972-0B4D8FCACEFD}" dt="2022-03-28T15:42:15.297" v="1" actId="20577"/>
          <ac:spMkLst>
            <pc:docMk/>
            <pc:sldMk cId="1887177112" sldId="267"/>
            <ac:spMk id="3" creationId="{BF80D083-98EC-1B48-BCCB-6BFDCE2C7E53}"/>
          </ac:spMkLst>
        </pc:spChg>
      </pc:sldChg>
      <pc:sldChg chg="modSp mod modNotesTx">
        <pc:chgData name="Bernard Ricca" userId="97fb7996-4de0-413d-9157-a7b22badddf9" providerId="ADAL" clId="{C6FA63A9-1180-464E-8972-0B4D8FCACEFD}" dt="2022-03-28T15:46:35.831" v="135" actId="20577"/>
        <pc:sldMkLst>
          <pc:docMk/>
          <pc:sldMk cId="2772248051" sldId="268"/>
        </pc:sldMkLst>
        <pc:spChg chg="mod">
          <ac:chgData name="Bernard Ricca" userId="97fb7996-4de0-413d-9157-a7b22badddf9" providerId="ADAL" clId="{C6FA63A9-1180-464E-8972-0B4D8FCACEFD}" dt="2022-03-28T15:46:16.839" v="77" actId="20577"/>
          <ac:spMkLst>
            <pc:docMk/>
            <pc:sldMk cId="2772248051" sldId="268"/>
            <ac:spMk id="3" creationId="{F14CD351-23C9-5A4A-9379-8CFB6CF437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66192-FEE3-D648-99F5-B8E1CA943F57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7108-F5CC-AB45-B374-7C6C2C7B0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we get to self-similarity on Monday?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cheat sheet should have a high and low value RP for each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cheat sheet should have a high and low value RP for each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0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in the Tuesday morning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AE61D-4600-0F46-A5E1-89A0351938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do OD????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9:45-10:00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9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RQA </a:t>
            </a:r>
            <a:r>
              <a:rPr lang="en-US" dirty="0" err="1"/>
              <a:t>example.Rmd</a:t>
            </a:r>
            <a:r>
              <a:rPr lang="en-US" dirty="0"/>
              <a:t> has all of the parameters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do each of these and annotate them in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Bootstrapping </a:t>
            </a:r>
            <a:r>
              <a:rPr lang="en-US" dirty="0">
                <a:highlight>
                  <a:srgbClr val="FFFF00"/>
                </a:highlight>
              </a:rPr>
              <a:t>ci in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Connect all these to RP</a:t>
            </a:r>
          </a:p>
          <a:p>
            <a:r>
              <a:rPr lang="en-US" dirty="0">
                <a:highlight>
                  <a:srgbClr val="FFFF00"/>
                </a:highlight>
              </a:rPr>
              <a:t>Bootstrapping ci in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beatles+lyrics+let+it+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google.com/search?q=beatles+lyrics+revolut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arneyricca.github.io/NDSWorksho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Tuesday </a:t>
            </a:r>
            <a:r>
              <a:rPr lang="en-US" dirty="0"/>
              <a:t>Morning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F9E-188B-9402-2E1F-3C649433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Example						</a:t>
            </a:r>
            <a:r>
              <a:rPr lang="en-US" sz="2000" dirty="0"/>
              <a:t>(9:40)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61AF-4E8C-DCA1-0711-8D87F046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NDSMacro1 to NDSMacro2</a:t>
            </a:r>
          </a:p>
          <a:p>
            <a:pPr lvl="1"/>
            <a:r>
              <a:rPr lang="en-US" dirty="0"/>
              <a:t>Same small group, but days later</a:t>
            </a:r>
          </a:p>
          <a:p>
            <a:pPr lvl="1"/>
            <a:r>
              <a:rPr lang="en-US" dirty="0"/>
              <a:t>Which </a:t>
            </a:r>
            <a:r>
              <a:rPr lang="en-US" i="1" dirty="0"/>
              <a:t>C</a:t>
            </a:r>
            <a:r>
              <a:rPr lang="en-US" dirty="0"/>
              <a:t> should be used?</a:t>
            </a:r>
          </a:p>
          <a:p>
            <a:r>
              <a:rPr lang="en-US" dirty="0"/>
              <a:t>Interpretation:</a:t>
            </a:r>
          </a:p>
          <a:p>
            <a:pPr lvl="1"/>
            <a:r>
              <a:rPr lang="en-US" dirty="0"/>
              <a:t>Goldilocks?</a:t>
            </a:r>
          </a:p>
          <a:p>
            <a:pPr lvl="1"/>
            <a:r>
              <a:rPr lang="en-US" dirty="0"/>
              <a:t>Change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7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CB6-BCC9-656F-7798-672545A6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CYO &amp; Discuss							</a:t>
            </a:r>
            <a:r>
              <a:rPr lang="en-US" sz="2000" dirty="0"/>
              <a:t>(9:45)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AC29-4E7E-A67E-3756-10CF930B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NDSMacro3 and NDSMacro4</a:t>
            </a:r>
          </a:p>
          <a:p>
            <a:pPr lvl="1"/>
            <a:r>
              <a:rPr lang="en-US" dirty="0"/>
              <a:t>Two days from a small group</a:t>
            </a:r>
          </a:p>
          <a:p>
            <a:pPr lvl="2"/>
            <a:r>
              <a:rPr lang="en-US" dirty="0"/>
              <a:t>Same class and days as NDSMacro1 and NDSMacro2, but different group</a:t>
            </a:r>
          </a:p>
          <a:p>
            <a:pPr lvl="1"/>
            <a:r>
              <a:rPr lang="en-US" dirty="0"/>
              <a:t>Compare to each other and to NDSMacro1 and NDSMacro2</a:t>
            </a:r>
          </a:p>
          <a:p>
            <a:r>
              <a:rPr lang="en-US" dirty="0"/>
              <a:t>NDSAFAR</a:t>
            </a:r>
          </a:p>
          <a:p>
            <a:pPr lvl="1"/>
            <a:r>
              <a:rPr lang="en-US" dirty="0"/>
              <a:t>Sequence of facial affects from a self video</a:t>
            </a:r>
          </a:p>
          <a:p>
            <a:pPr lvl="1"/>
            <a:r>
              <a:rPr lang="en-US" dirty="0"/>
              <a:t>“AFAR” – Automatic Facial Affect Recognition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84F3-F212-894C-AED2-727F8B6A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</a:t>
            </a:r>
            <a:r>
              <a:rPr lang="en-US" sz="2000" dirty="0"/>
              <a:t>(10:00)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7B7C9-5413-1F4F-A350-28ED8CBEC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in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6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75CC-63A6-DB2C-D4FD-753778FC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off Power Law						</a:t>
            </a:r>
            <a:r>
              <a:rPr lang="en-US" sz="2000" dirty="0"/>
              <a:t>(10:15)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B5F7-22BD-5782-8B48-2485F02F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fits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326275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731B4-356F-8542-B777-31AEA0813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FB680F-2CFB-EE4F-B611-0C8B8057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B70F-186B-5140-849E-0510F554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these plots						</a:t>
            </a:r>
            <a:r>
              <a:rPr lang="en-US" sz="2000" dirty="0"/>
              <a:t>(10:30)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CA879F-FE53-0546-8CEE-F8C5DA344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8" y="2780697"/>
            <a:ext cx="5954688" cy="330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BAEA01B-BCF4-B648-89BE-7C2B01DCE5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199" y="2779776"/>
            <a:ext cx="5965985" cy="3309552"/>
          </a:xfrm>
        </p:spPr>
      </p:pic>
    </p:spTree>
    <p:extLst>
      <p:ext uri="{BB962C8B-B14F-4D97-AF65-F5344CB8AC3E}">
        <p14:creationId xmlns:p14="http://schemas.microsoft.com/office/powerpoint/2010/main" val="380658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731B4-356F-8542-B777-31AEA0813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Beatles’ “</a:t>
            </a:r>
            <a:r>
              <a:rPr lang="en-US" dirty="0">
                <a:hlinkClick r:id="rId3"/>
              </a:rPr>
              <a:t>Let It Be</a:t>
            </a:r>
            <a:r>
              <a:rPr lang="en-US" dirty="0"/>
              <a:t>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FB680F-2CFB-EE4F-B611-0C8B8057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Beatles’ “</a:t>
            </a:r>
            <a:r>
              <a:rPr lang="en-US" dirty="0">
                <a:hlinkClick r:id="rId4"/>
              </a:rPr>
              <a:t>Revolution</a:t>
            </a:r>
            <a:r>
              <a:rPr lang="en-US" dirty="0"/>
              <a:t>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B70F-186B-5140-849E-0510F554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these plots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CA879F-FE53-0546-8CEE-F8C5DA344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" y="2780696"/>
            <a:ext cx="5952744" cy="33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13BE03-42F3-3045-A028-D064ED7E0B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76367"/>
            <a:ext cx="5961888" cy="3307279"/>
          </a:xfrm>
        </p:spPr>
      </p:pic>
    </p:spTree>
    <p:extLst>
      <p:ext uri="{BB962C8B-B14F-4D97-AF65-F5344CB8AC3E}">
        <p14:creationId xmlns:p14="http://schemas.microsoft.com/office/powerpoint/2010/main" val="209141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C68C-4FEB-B540-9F19-9A777AB1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Plot							</a:t>
            </a:r>
            <a:r>
              <a:rPr lang="en-US" sz="2000" dirty="0"/>
              <a:t>(10:40)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99D9-A953-164A-A866-CDB081E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their creation</a:t>
            </a:r>
          </a:p>
          <a:p>
            <a:pPr lvl="1"/>
            <a:r>
              <a:rPr lang="en-US" dirty="0"/>
              <a:t>Copy text into text file (create in </a:t>
            </a:r>
            <a:r>
              <a:rPr lang="en-US" dirty="0" err="1"/>
              <a:t>Rstudio</a:t>
            </a:r>
            <a:r>
              <a:rPr lang="en-US" dirty="0"/>
              <a:t>) and save</a:t>
            </a:r>
          </a:p>
          <a:p>
            <a:pPr lvl="2"/>
            <a:r>
              <a:rPr lang="en-US" dirty="0"/>
              <a:t>Look! The right directory!</a:t>
            </a:r>
          </a:p>
          <a:p>
            <a:pPr lvl="1"/>
            <a:r>
              <a:rPr lang="en-US" dirty="0"/>
              <a:t>Cleaning text: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prepareText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Making it happen: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A gazillion parameters to set…ugh</a:t>
            </a:r>
          </a:p>
          <a:p>
            <a:pPr lvl="2"/>
            <a:r>
              <a:rPr lang="en-US" dirty="0"/>
              <a:t>Eventually we’ll get to things like “phase space reconstruction” and “embedding dimension” and “delay.” Try to ignore them for now</a:t>
            </a:r>
          </a:p>
          <a:p>
            <a:pPr lvl="1"/>
            <a:r>
              <a:rPr lang="en-US" dirty="0"/>
              <a:t>Plotting: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plotRP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Another gazillion parameters to set…ugh</a:t>
            </a:r>
          </a:p>
        </p:txBody>
      </p:sp>
    </p:spTree>
    <p:extLst>
      <p:ext uri="{BB962C8B-B14F-4D97-AF65-F5344CB8AC3E}">
        <p14:creationId xmlns:p14="http://schemas.microsoft.com/office/powerpoint/2010/main" val="379176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A78-7011-6645-A907-171F9A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Quantification Analysis		</a:t>
            </a:r>
            <a:r>
              <a:rPr lang="en-US" sz="2000" dirty="0"/>
              <a:t>(11:00)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351-23C9-5A4A-9379-8CFB6CF4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30077"/>
          </a:xfrm>
        </p:spPr>
        <p:txBody>
          <a:bodyPr/>
          <a:lstStyle/>
          <a:p>
            <a:r>
              <a:rPr lang="en-US" dirty="0"/>
              <a:t>Metrics – 9 common ones</a:t>
            </a:r>
          </a:p>
          <a:p>
            <a:pPr lvl="1"/>
            <a:r>
              <a:rPr lang="en-US" dirty="0"/>
              <a:t>Recurrence Rate (RR) – density of recurrence points</a:t>
            </a:r>
          </a:p>
          <a:p>
            <a:pPr lvl="1"/>
            <a:r>
              <a:rPr lang="en-US" dirty="0"/>
              <a:t>Determinism (DET) – predictability from long diagonals</a:t>
            </a:r>
          </a:p>
          <a:p>
            <a:pPr lvl="1"/>
            <a:r>
              <a:rPr lang="en-US" dirty="0"/>
              <a:t>NRLINE – total number of diagonal lines</a:t>
            </a:r>
          </a:p>
          <a:p>
            <a:pPr lvl="1"/>
            <a:r>
              <a:rPr lang="en-US" dirty="0" err="1"/>
              <a:t>maxL</a:t>
            </a:r>
            <a:r>
              <a:rPr lang="en-US" dirty="0"/>
              <a:t> or </a:t>
            </a:r>
            <a:r>
              <a:rPr lang="en-US" dirty="0" err="1"/>
              <a:t>L</a:t>
            </a:r>
            <a:r>
              <a:rPr lang="en-US" baseline="-25000" dirty="0" err="1"/>
              <a:t>max</a:t>
            </a:r>
            <a:r>
              <a:rPr lang="en-US" dirty="0"/>
              <a:t> – longest diagonal line</a:t>
            </a:r>
          </a:p>
          <a:p>
            <a:pPr lvl="1"/>
            <a:r>
              <a:rPr lang="en-US" dirty="0"/>
              <a:t>L – average diagonal line length (mean prediction time)</a:t>
            </a:r>
          </a:p>
          <a:p>
            <a:pPr lvl="1"/>
            <a:r>
              <a:rPr lang="en-US" dirty="0"/>
              <a:t>ENTR – Shannon entropy</a:t>
            </a:r>
          </a:p>
          <a:p>
            <a:pPr lvl="1"/>
            <a:r>
              <a:rPr lang="en-US" dirty="0" err="1"/>
              <a:t>rENTR</a:t>
            </a:r>
            <a:r>
              <a:rPr lang="en-US" dirty="0"/>
              <a:t> – entropy normalized by number of lines</a:t>
            </a:r>
          </a:p>
          <a:p>
            <a:pPr lvl="1"/>
            <a:r>
              <a:rPr lang="en-US" dirty="0"/>
              <a:t>LAM – proportion of points forming vertical lines</a:t>
            </a:r>
          </a:p>
          <a:p>
            <a:pPr lvl="1"/>
            <a:r>
              <a:rPr lang="en-US" dirty="0"/>
              <a:t>TT – average length of vertical lines</a:t>
            </a:r>
          </a:p>
          <a:p>
            <a:r>
              <a:rPr lang="en-US" dirty="0"/>
              <a:t>We’ll look at these in detail after lunch</a:t>
            </a:r>
          </a:p>
        </p:txBody>
      </p:sp>
    </p:spTree>
    <p:extLst>
      <p:ext uri="{BB962C8B-B14F-4D97-AF65-F5344CB8AC3E}">
        <p14:creationId xmlns:p14="http://schemas.microsoft.com/office/powerpoint/2010/main" val="277224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Recurrence Rate (</a:t>
            </a:r>
            <a:r>
              <a:rPr lang="en-US" i="1" dirty="0"/>
              <a:t>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dots (not including LOI)</a:t>
            </a:r>
          </a:p>
          <a:p>
            <a:r>
              <a:rPr lang="en-US" dirty="0"/>
              <a:t>Determinism (</a:t>
            </a:r>
            <a:r>
              <a:rPr lang="en-US" i="1" dirty="0"/>
              <a:t>DET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Fraction of recurrent points that form diagonal lines (&gt;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i="1" dirty="0"/>
              <a:t>NRLINE</a:t>
            </a:r>
          </a:p>
          <a:p>
            <a:pPr lvl="1"/>
            <a:r>
              <a:rPr lang="en-US" dirty="0"/>
              <a:t>Total number of diagonal lines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(1)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4D6158-6E06-1A97-A287-811632FF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400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0132E-C22D-79D4-F5A6-AF999970C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Recurrence Rate (</a:t>
            </a:r>
            <a:r>
              <a:rPr lang="en-US" i="1" dirty="0"/>
              <a:t>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dots (not including LOI)</a:t>
            </a:r>
          </a:p>
          <a:p>
            <a:r>
              <a:rPr lang="en-US" dirty="0"/>
              <a:t>Determinism (</a:t>
            </a:r>
            <a:r>
              <a:rPr lang="en-US" i="1" dirty="0"/>
              <a:t>DET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Fraction of recurrent points that form diagonal lines (&gt;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i="1" dirty="0"/>
              <a:t>NRLINE</a:t>
            </a:r>
          </a:p>
          <a:p>
            <a:pPr lvl="1"/>
            <a:r>
              <a:rPr lang="en-US" dirty="0"/>
              <a:t>Total number of diagonal lines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(1a)</a:t>
            </a:r>
          </a:p>
        </p:txBody>
      </p:sp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AF8F8F01-FB6E-6B90-675B-C6E63F474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9591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Self-Organization</a:t>
            </a:r>
          </a:p>
          <a:p>
            <a:pPr lvl="1"/>
            <a:r>
              <a:rPr lang="en-US" dirty="0"/>
              <a:t>Self-similarity</a:t>
            </a:r>
          </a:p>
          <a:p>
            <a:pPr lvl="1"/>
            <a:r>
              <a:rPr lang="en-US" dirty="0"/>
              <a:t>Measures of Self-Organization: Power Laws</a:t>
            </a:r>
          </a:p>
          <a:p>
            <a:r>
              <a:rPr lang="en-US" dirty="0"/>
              <a:t>Recurrences</a:t>
            </a:r>
          </a:p>
          <a:p>
            <a:pPr lvl="1"/>
            <a:r>
              <a:rPr lang="en-US" dirty="0"/>
              <a:t>Recurrence Plots</a:t>
            </a:r>
          </a:p>
          <a:p>
            <a:pPr lvl="1"/>
            <a:r>
              <a:rPr lang="en-US" dirty="0"/>
              <a:t>Recurrence Quantification Analysis (Part 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dirty="0"/>
              <a:t> (or </a:t>
            </a:r>
            <a:r>
              <a:rPr lang="en-US" i="1" dirty="0" err="1"/>
              <a:t>D</a:t>
            </a:r>
            <a:r>
              <a:rPr lang="en-US" i="1" baseline="-25000" dirty="0" err="1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Longest diagonal line</a:t>
            </a:r>
          </a:p>
          <a:p>
            <a:r>
              <a:rPr lang="en-US" i="1" dirty="0"/>
              <a:t>L</a:t>
            </a:r>
            <a:r>
              <a:rPr lang="en-US" dirty="0"/>
              <a:t> (or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diagonal line</a:t>
            </a:r>
          </a:p>
          <a:p>
            <a:pPr lvl="1"/>
            <a:r>
              <a:rPr lang="en-US" dirty="0"/>
              <a:t>“Average time two segments of the trajectory are close to each other” (Marwan &amp; Webber, 2015)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(2)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166236C-EC31-018E-D00A-BCDC2469D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6B4213-F379-F57B-E07F-B3CA1A86E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399"/>
            <a:ext cx="592282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7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dirty="0"/>
              <a:t> (or </a:t>
            </a:r>
            <a:r>
              <a:rPr lang="en-US" i="1" dirty="0" err="1"/>
              <a:t>D</a:t>
            </a:r>
            <a:r>
              <a:rPr lang="en-US" i="1" baseline="-25000" dirty="0" err="1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Longest diagonal line</a:t>
            </a:r>
          </a:p>
          <a:p>
            <a:r>
              <a:rPr lang="en-US" i="1" dirty="0"/>
              <a:t>L</a:t>
            </a:r>
            <a:r>
              <a:rPr lang="en-US" dirty="0"/>
              <a:t> (or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diagonal line</a:t>
            </a:r>
          </a:p>
          <a:p>
            <a:pPr lvl="1"/>
            <a:r>
              <a:rPr lang="en-US" dirty="0"/>
              <a:t>“Average time two segments of the trajectory are close to each other” (Marwan &amp; Webber, 2015)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(2a)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166236C-EC31-018E-D00A-BCDC2469D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426730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Entropy (</a:t>
            </a:r>
            <a:r>
              <a:rPr lang="en-US" i="1" dirty="0"/>
              <a:t>ENTR</a:t>
            </a:r>
            <a:r>
              <a:rPr lang="en-US" dirty="0"/>
              <a:t> or </a:t>
            </a:r>
            <a:r>
              <a:rPr lang="en-US" i="1" dirty="0"/>
              <a:t>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Shannon entropy (of diagonal line lengths); a measure of complexity and/or surprise</a:t>
            </a:r>
          </a:p>
          <a:p>
            <a:r>
              <a:rPr lang="en-US" dirty="0"/>
              <a:t>Normalized Entropy (</a:t>
            </a:r>
            <a:r>
              <a:rPr lang="en-US" i="1" dirty="0" err="1"/>
              <a:t>rENTR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Entropy divided by number of diagonal lines</a:t>
            </a:r>
          </a:p>
          <a:p>
            <a:r>
              <a:rPr lang="en-US" dirty="0"/>
              <a:t>More on entropy later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(3)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DC15D71-FA3F-03FB-239E-9AD2425ED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A305873-F16C-029A-36E3-BC62A919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38703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Entropy (</a:t>
            </a:r>
            <a:r>
              <a:rPr lang="en-US" i="1" dirty="0"/>
              <a:t>ENTR</a:t>
            </a:r>
            <a:r>
              <a:rPr lang="en-US" dirty="0"/>
              <a:t> or </a:t>
            </a:r>
            <a:r>
              <a:rPr lang="en-US" i="1" dirty="0"/>
              <a:t>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Shannon entropy (of diagonal line lengths); a measure of complexity and/or surprise</a:t>
            </a:r>
          </a:p>
          <a:p>
            <a:r>
              <a:rPr lang="en-US" dirty="0"/>
              <a:t>Normalized Entropy (</a:t>
            </a:r>
            <a:r>
              <a:rPr lang="en-US" i="1" dirty="0" err="1"/>
              <a:t>rENTR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Entropy divided by number of diagonal lines</a:t>
            </a:r>
          </a:p>
          <a:p>
            <a:r>
              <a:rPr lang="en-US" dirty="0"/>
              <a:t>More on entropy later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(3a)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DC15D71-FA3F-03FB-239E-9AD2425ED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273530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Laminatiry</a:t>
            </a:r>
            <a:r>
              <a:rPr lang="en-US" dirty="0"/>
              <a:t> (</a:t>
            </a:r>
            <a:r>
              <a:rPr lang="en-US" i="1" dirty="0"/>
              <a:t>LAM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recurrent points in vertical lines (&gt;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dirty="0"/>
              <a:t>Trapping Time (</a:t>
            </a:r>
            <a:r>
              <a:rPr lang="en-US" i="1" dirty="0"/>
              <a:t>TT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length of vertical lines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(4)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7B6CD1B-76C3-0D50-9202-85DC3C081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B455F39-EE3A-182A-DCAB-E18E4970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38703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7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Laminatiry</a:t>
            </a:r>
            <a:r>
              <a:rPr lang="en-US" dirty="0"/>
              <a:t> (</a:t>
            </a:r>
            <a:r>
              <a:rPr lang="en-US" i="1" dirty="0"/>
              <a:t>LAM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recurrent points in vertical lines (&gt;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dirty="0"/>
              <a:t>Trapping Time (</a:t>
            </a:r>
            <a:r>
              <a:rPr lang="en-US" i="1" dirty="0"/>
              <a:t>TT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length of vertical lines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(4a)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7B6CD1B-76C3-0D50-9202-85DC3C081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3445643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E16787-210E-41EE-7E33-FE3FACEB1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Can do each of the above as a function of distance to LOI</a:t>
            </a:r>
          </a:p>
          <a:p>
            <a:pPr lvl="1"/>
            <a:r>
              <a:rPr lang="en-US" dirty="0"/>
              <a:t>Useful for looking at periodicity</a:t>
            </a:r>
          </a:p>
          <a:p>
            <a:r>
              <a:rPr lang="en-US" dirty="0"/>
              <a:t>Trend (</a:t>
            </a:r>
            <a:r>
              <a:rPr lang="en-US" i="1" dirty="0"/>
              <a:t>TND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 </a:t>
            </a:r>
            <a:r>
              <a:rPr lang="en-US" i="1" dirty="0"/>
              <a:t>RR</a:t>
            </a:r>
            <a:r>
              <a:rPr lang="en-US" dirty="0"/>
              <a:t> on distance to LOI</a:t>
            </a:r>
          </a:p>
          <a:p>
            <a:pPr lvl="1"/>
            <a:r>
              <a:rPr lang="en-US" dirty="0"/>
              <a:t>Information about stationarity (TND near 0) vs. </a:t>
            </a:r>
            <a:r>
              <a:rPr lang="en-US" dirty="0" err="1"/>
              <a:t>nonstationarity</a:t>
            </a:r>
            <a:r>
              <a:rPr lang="en-US" dirty="0"/>
              <a:t> (TND far from 0)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61037C-7FAD-250E-79B2-998E3DAC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(5)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1079000-53D3-91D7-A9BB-CB8517D22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3331E7B1-D96A-4C2A-6731-6BE38462F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400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0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E16787-210E-41EE-7E33-FE3FACEB1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Can do each of the above as a function of distance to LOI</a:t>
            </a:r>
          </a:p>
          <a:p>
            <a:pPr lvl="1"/>
            <a:r>
              <a:rPr lang="en-US" dirty="0"/>
              <a:t>Useful for looking at periodicity</a:t>
            </a:r>
          </a:p>
          <a:p>
            <a:r>
              <a:rPr lang="en-US" dirty="0"/>
              <a:t>Trend (</a:t>
            </a:r>
            <a:r>
              <a:rPr lang="en-US" i="1" dirty="0"/>
              <a:t>TND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 </a:t>
            </a:r>
            <a:r>
              <a:rPr lang="en-US" i="1" dirty="0"/>
              <a:t>RR</a:t>
            </a:r>
            <a:r>
              <a:rPr lang="en-US" dirty="0"/>
              <a:t> on distance to LOI</a:t>
            </a:r>
          </a:p>
          <a:p>
            <a:pPr lvl="1"/>
            <a:r>
              <a:rPr lang="en-US" dirty="0"/>
              <a:t>Information about stationarity (TND near 0) vs. </a:t>
            </a:r>
            <a:r>
              <a:rPr lang="en-US" dirty="0" err="1"/>
              <a:t>nonstationarity</a:t>
            </a:r>
            <a:r>
              <a:rPr lang="en-US" dirty="0"/>
              <a:t> (TND far from 0)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61037C-7FAD-250E-79B2-998E3DAC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(5a)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1079000-53D3-91D7-A9BB-CB8517D22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25778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DA94D-E000-A86B-8289-4C0FDA7FF8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Maximum vertical line (</a:t>
            </a:r>
            <a:r>
              <a:rPr lang="en-US" i="1" dirty="0"/>
              <a:t>V</a:t>
            </a:r>
            <a:r>
              <a:rPr lang="en-US" i="1" baseline="-25000" dirty="0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Stuckness</a:t>
            </a:r>
            <a:r>
              <a:rPr lang="en-US" dirty="0"/>
              <a:t> – results in rectangles</a:t>
            </a:r>
          </a:p>
          <a:p>
            <a:r>
              <a:rPr lang="en-US" dirty="0"/>
              <a:t>And more…see Marwan &amp; Webber (2015)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4DD95-9918-5AE3-FC79-2A0AB02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(6)</a:t>
            </a:r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19B1DCAD-F4ED-D431-120F-D392B981B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9D8D627-0C38-A54F-9C92-85188B16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400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DA94D-E000-A86B-8289-4C0FDA7FF8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Maximum vertical line (</a:t>
            </a:r>
            <a:r>
              <a:rPr lang="en-US" i="1" dirty="0"/>
              <a:t>V</a:t>
            </a:r>
            <a:r>
              <a:rPr lang="en-US" i="1" baseline="-25000" dirty="0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Stuckness</a:t>
            </a:r>
            <a:r>
              <a:rPr lang="en-US" dirty="0"/>
              <a:t> – results in rectangles</a:t>
            </a:r>
          </a:p>
          <a:p>
            <a:r>
              <a:rPr lang="en-US" dirty="0"/>
              <a:t>And more…see Marwan &amp; Webber (2015)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4DD95-9918-5AE3-FC79-2A0AB02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(6a)</a:t>
            </a:r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19B1DCAD-F4ED-D431-120F-D392B981B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9970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A4BD-9E42-594A-8FEF-302F6A37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CYO &amp; Discuss							</a:t>
            </a:r>
            <a:r>
              <a:rPr lang="en-US" sz="2000" dirty="0"/>
              <a:t>(8:35)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032C-0855-4246-BBBC-65C90D7C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and find the dimensions:</a:t>
            </a:r>
          </a:p>
          <a:p>
            <a:pPr lvl="1"/>
            <a:r>
              <a:rPr lang="en-US" dirty="0"/>
              <a:t>Crumpled paper</a:t>
            </a:r>
          </a:p>
          <a:p>
            <a:pPr lvl="2"/>
            <a:r>
              <a:rPr lang="en-US" dirty="0"/>
              <a:t>Whole sheet, then half sheet, then quarter sheet, etc.</a:t>
            </a:r>
          </a:p>
          <a:p>
            <a:pPr lvl="2"/>
            <a:r>
              <a:rPr lang="en-US" dirty="0" err="1"/>
              <a:t>NDSPaperCrumple</a:t>
            </a:r>
            <a:endParaRPr lang="en-US" dirty="0"/>
          </a:p>
          <a:p>
            <a:pPr lvl="3"/>
            <a:r>
              <a:rPr lang="en-US" dirty="0"/>
              <a:t>Can use any/all of the variables; three different people did the crumpling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72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4508-CC4B-B544-ABC7-41A1E895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of this week					</a:t>
            </a:r>
            <a:r>
              <a:rPr lang="en-US" sz="2000" dirty="0"/>
              <a:t>(11:25)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8E12-E73C-CF46-9A64-06775DFD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of everything: </a:t>
            </a:r>
            <a:r>
              <a:rPr lang="en-US" dirty="0">
                <a:hlinkClick r:id="rId2"/>
              </a:rPr>
              <a:t>https://barneyricca.github.io/NDSWorkshop</a:t>
            </a:r>
            <a:endParaRPr lang="en-US" dirty="0"/>
          </a:p>
          <a:p>
            <a:pPr lvl="1"/>
            <a:r>
              <a:rPr lang="en-US" dirty="0"/>
              <a:t>This includes the data files</a:t>
            </a:r>
          </a:p>
          <a:p>
            <a:pPr lvl="1"/>
            <a:r>
              <a:rPr lang="en-US" dirty="0"/>
              <a:t>This includes the PPTX files, so you have some notes if you need them</a:t>
            </a:r>
          </a:p>
          <a:p>
            <a:pPr lvl="1"/>
            <a:r>
              <a:rPr lang="en-US" dirty="0"/>
              <a:t>This includes the scripts I write (posted after I write them)</a:t>
            </a:r>
          </a:p>
          <a:p>
            <a:r>
              <a:rPr lang="en-US" dirty="0"/>
              <a:t>But don’t peek</a:t>
            </a:r>
          </a:p>
          <a:p>
            <a:pPr lvl="1"/>
            <a:r>
              <a:rPr lang="en-US" dirty="0"/>
              <a:t>You’ll learn more if you don’t peek ahead of time</a:t>
            </a:r>
          </a:p>
          <a:p>
            <a:pPr lvl="1"/>
            <a:r>
              <a:rPr lang="en-US" dirty="0"/>
              <a:t>Entries may be edited during the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B6C8C-8297-4941-8AD1-30C5AAFC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47217-B6CD-4861-9E4F-30299107A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reconvene at 1:30</a:t>
            </a:r>
          </a:p>
        </p:txBody>
      </p:sp>
    </p:spTree>
    <p:extLst>
      <p:ext uri="{BB962C8B-B14F-4D97-AF65-F5344CB8AC3E}">
        <p14:creationId xmlns:p14="http://schemas.microsoft.com/office/powerpoint/2010/main" val="280964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0FA-C621-769F-C888-876F6407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Fractals				</a:t>
            </a:r>
            <a:r>
              <a:rPr lang="en-US" sz="2000" dirty="0"/>
              <a:t>(8:50)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AEA1-9491-E799-7D42-936922DA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of dimension?</a:t>
            </a:r>
          </a:p>
          <a:p>
            <a:pPr lvl="1"/>
            <a:r>
              <a:rPr lang="en-US" dirty="0"/>
              <a:t>Fractional dimension as a balance</a:t>
            </a:r>
          </a:p>
          <a:p>
            <a:r>
              <a:rPr lang="en-US" dirty="0"/>
              <a:t>Are fractals constrained random entities? </a:t>
            </a:r>
          </a:p>
          <a:p>
            <a:r>
              <a:rPr lang="en-US" dirty="0"/>
              <a:t>Are fractals endogenous entities?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B48B-A9A1-4206-F2F9-CD7D75A2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Sequence Power Laws		</a:t>
            </a:r>
            <a:r>
              <a:rPr lang="en-US" sz="2000" dirty="0"/>
              <a:t>(9:05)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B11E-A980-7119-791D-B4291E83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regression-style data, but time series data</a:t>
            </a:r>
          </a:p>
          <a:p>
            <a:r>
              <a:rPr lang="en-US" dirty="0"/>
              <a:t>Create a distribution of codes</a:t>
            </a:r>
          </a:p>
          <a:p>
            <a:pPr lvl="1"/>
            <a:r>
              <a:rPr lang="en-US" dirty="0"/>
              <a:t>Time series – dynamics – time scales?</a:t>
            </a:r>
          </a:p>
          <a:p>
            <a:pPr lvl="1"/>
            <a:r>
              <a:rPr lang="en-US" dirty="0"/>
              <a:t>Orbital decomposition (</a:t>
            </a:r>
            <a:r>
              <a:rPr lang="en-US" dirty="0" err="1"/>
              <a:t>Guastello</a:t>
            </a:r>
            <a:r>
              <a:rPr lang="en-US" dirty="0"/>
              <a:t> et al., 1998) to find appropriate time scale</a:t>
            </a:r>
          </a:p>
          <a:p>
            <a:r>
              <a:rPr lang="en-US" dirty="0"/>
              <a:t>Power Law Distributions</a:t>
            </a:r>
          </a:p>
          <a:p>
            <a:pPr lvl="1"/>
            <a:r>
              <a:rPr lang="en-US" i="1" dirty="0"/>
              <a:t>P(x)</a:t>
            </a:r>
            <a:r>
              <a:rPr lang="en-US" dirty="0"/>
              <a:t> = </a:t>
            </a:r>
            <a:r>
              <a:rPr lang="en-US" i="1" dirty="0"/>
              <a:t>ax</a:t>
            </a:r>
            <a:r>
              <a:rPr lang="en-US" i="1" baseline="30000" dirty="0"/>
              <a:t>-b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ranks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frequencies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) for fit</a:t>
            </a:r>
          </a:p>
          <a:p>
            <a:pPr lvl="1"/>
            <a:r>
              <a:rPr lang="en-US" dirty="0"/>
              <a:t>Warning: Mathematical subtleties galore (</a:t>
            </a:r>
            <a:r>
              <a:rPr lang="en-US" dirty="0" err="1"/>
              <a:t>Clauset</a:t>
            </a:r>
            <a:r>
              <a:rPr lang="en-US" dirty="0"/>
              <a:t> et al., 2009)</a:t>
            </a:r>
          </a:p>
        </p:txBody>
      </p:sp>
    </p:spTree>
    <p:extLst>
      <p:ext uri="{BB962C8B-B14F-4D97-AF65-F5344CB8AC3E}">
        <p14:creationId xmlns:p14="http://schemas.microsoft.com/office/powerpoint/2010/main" val="177554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A3EF-497D-3351-BDB8-3E10CA1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							</a:t>
            </a:r>
            <a:r>
              <a:rPr lang="en-US" sz="2000" dirty="0"/>
              <a:t>(9:15)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A536-EC98-C130-BE1A-0D6F4F81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self-organizing systems demonstrate power law distributions</a:t>
            </a:r>
          </a:p>
          <a:p>
            <a:r>
              <a:rPr lang="en-US" dirty="0"/>
              <a:t>Pincus et al.: Inverse power law demonstrates a balance between coherence and flexibility</a:t>
            </a:r>
          </a:p>
          <a:p>
            <a:pPr lvl="1"/>
            <a:r>
              <a:rPr lang="en-US" dirty="0"/>
              <a:t>Goldilocks principal mostly likely at work when it comes to the exponent</a:t>
            </a:r>
          </a:p>
          <a:p>
            <a:pPr lvl="1"/>
            <a:r>
              <a:rPr lang="en-US" dirty="0"/>
              <a:t>Goodness of fit may also be important</a:t>
            </a:r>
          </a:p>
        </p:txBody>
      </p:sp>
    </p:spTree>
    <p:extLst>
      <p:ext uri="{BB962C8B-B14F-4D97-AF65-F5344CB8AC3E}">
        <p14:creationId xmlns:p14="http://schemas.microsoft.com/office/powerpoint/2010/main" val="16614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6A0-3377-D140-9A3A-CA2D14FA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Laws								</a:t>
            </a:r>
            <a:r>
              <a:rPr lang="en-US" sz="2000" dirty="0"/>
              <a:t>(9:20)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B0F5-0C4B-634B-8BA3-C49FBE22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20245"/>
          </a:xfrm>
        </p:spPr>
        <p:txBody>
          <a:bodyPr>
            <a:normAutofit/>
          </a:bodyPr>
          <a:lstStyle/>
          <a:p>
            <a:r>
              <a:rPr lang="en-US" dirty="0"/>
              <a:t>How to fit them:</a:t>
            </a:r>
          </a:p>
          <a:p>
            <a:pPr lvl="1"/>
            <a:r>
              <a:rPr lang="en-US" dirty="0"/>
              <a:t>Log-log plots are a quick indicator</a:t>
            </a:r>
          </a:p>
          <a:p>
            <a:pPr lvl="2"/>
            <a:r>
              <a:rPr lang="en-US" dirty="0"/>
              <a:t>Fitting the log-log plot can be badly biased, but until one has theory that predicts a given exponent, it probably doesn’t matter</a:t>
            </a:r>
          </a:p>
          <a:p>
            <a:pPr lvl="1"/>
            <a:r>
              <a:rPr lang="en-US" dirty="0"/>
              <a:t>Many refinements (e.g., lower threshold)</a:t>
            </a:r>
          </a:p>
          <a:p>
            <a:pPr lvl="2"/>
            <a:r>
              <a:rPr lang="en-US" dirty="0" err="1"/>
              <a:t>Clauset</a:t>
            </a:r>
            <a:r>
              <a:rPr lang="en-US" dirty="0"/>
              <a:t> et al. (2009)</a:t>
            </a:r>
          </a:p>
          <a:p>
            <a:pPr lvl="1"/>
            <a:r>
              <a:rPr lang="en-US" dirty="0"/>
              <a:t>Ongoing debates (lognormal vs. power law)</a:t>
            </a:r>
          </a:p>
          <a:p>
            <a:pPr lvl="1"/>
            <a:r>
              <a:rPr lang="en-US" dirty="0"/>
              <a:t>Warnings: Many different definitions</a:t>
            </a:r>
          </a:p>
          <a:p>
            <a:pPr lvl="2"/>
            <a:r>
              <a:rPr lang="en-US" dirty="0"/>
              <a:t>May not include negative signs</a:t>
            </a:r>
          </a:p>
          <a:p>
            <a:pPr lvl="2"/>
            <a:r>
              <a:rPr lang="en-US" dirty="0"/>
              <a:t>CDF vs. PDF</a:t>
            </a:r>
          </a:p>
          <a:p>
            <a:pPr lvl="2"/>
            <a:r>
              <a:rPr lang="en-US" dirty="0"/>
              <a:t>Result: Most times 1 - shape = power</a:t>
            </a:r>
          </a:p>
        </p:txBody>
      </p:sp>
    </p:spTree>
    <p:extLst>
      <p:ext uri="{BB962C8B-B14F-4D97-AF65-F5344CB8AC3E}">
        <p14:creationId xmlns:p14="http://schemas.microsoft.com/office/powerpoint/2010/main" val="124296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9276-A810-5B46-BC7C-511AB109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Power Law to Data				</a:t>
            </a:r>
            <a:r>
              <a:rPr lang="en-US" sz="2000" dirty="0"/>
              <a:t>(9:25)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1536-3D7E-B143-BCAF-05107B81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gold standard: </a:t>
            </a:r>
            <a:r>
              <a:rPr lang="en-US" dirty="0" err="1"/>
              <a:t>Clauset</a:t>
            </a:r>
            <a:r>
              <a:rPr lang="en-US" dirty="0"/>
              <a:t> et al. (2009)</a:t>
            </a:r>
          </a:p>
          <a:p>
            <a:pPr lvl="1"/>
            <a:r>
              <a:rPr lang="en-US" dirty="0"/>
              <a:t>Package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poweRlaw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This is embedded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IPL_fit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IPL_fit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1"/>
            <a:r>
              <a:rPr lang="en-US" dirty="0"/>
              <a:t>Use orbital decomposition,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orbde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first to determine appropriate scale, </a:t>
            </a:r>
            <a:r>
              <a:rPr lang="en-US" i="1" dirty="0"/>
              <a:t>C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log_power_fit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03838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2F5-882B-5A41-8111-3AADE37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								</a:t>
            </a:r>
            <a:r>
              <a:rPr lang="en-US" sz="2000" dirty="0"/>
              <a:t>(9:30)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2601-42E2-F04E-8F3F-9709FB53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(RJ data)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orbde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("https://bit.ly/NDSMacro1")))</a:t>
            </a:r>
          </a:p>
          <a:p>
            <a:pPr lvl="2"/>
            <a:r>
              <a:rPr lang="en-US" dirty="0"/>
              <a:t>Find </a:t>
            </a:r>
            <a:r>
              <a:rPr lang="en-US" i="1" dirty="0"/>
              <a:t>C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IPL_fit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(https://bit.ly/NDSMacro1)),</a:t>
            </a:r>
          </a:p>
          <a:p>
            <a:pPr marL="457200" lvl="1" indent="0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&lt;put C here&gt;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Interpretation</a:t>
            </a:r>
          </a:p>
          <a:p>
            <a:pPr lvl="1"/>
            <a:r>
              <a:rPr lang="en-US" dirty="0"/>
              <a:t>Shape parameter (exponent)</a:t>
            </a:r>
          </a:p>
          <a:p>
            <a:pPr lvl="1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(goodness of fit)</a:t>
            </a:r>
            <a:endParaRPr lang="en-US" i="1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1497</Words>
  <Application>Microsoft Macintosh PowerPoint</Application>
  <PresentationFormat>Widescreen</PresentationFormat>
  <Paragraphs>214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Overview         (8:30)</vt:lpstr>
      <vt:lpstr>CYO &amp; Discuss       (8:35)</vt:lpstr>
      <vt:lpstr>Discussion about Fractals    (8:50)</vt:lpstr>
      <vt:lpstr>Categorical Sequence Power Laws  (9:05)</vt:lpstr>
      <vt:lpstr>Why do we care?       (9:15)</vt:lpstr>
      <vt:lpstr>Power Laws        (9:20)</vt:lpstr>
      <vt:lpstr>Fitting Power Law to Data    (9:25)</vt:lpstr>
      <vt:lpstr>Example         (9:30)</vt:lpstr>
      <vt:lpstr>Developing Example      (9:40)</vt:lpstr>
      <vt:lpstr>CYO &amp; Discuss       (9:45)</vt:lpstr>
      <vt:lpstr>Break       (10:00)</vt:lpstr>
      <vt:lpstr>Finish off Power Law      (10:15)</vt:lpstr>
      <vt:lpstr>Compare these plots      (10:30)</vt:lpstr>
      <vt:lpstr>Compare these plots</vt:lpstr>
      <vt:lpstr>Recurrence Plot       (10:40)</vt:lpstr>
      <vt:lpstr>Recurrence Quantification Analysis  (11:00)</vt:lpstr>
      <vt:lpstr>RP Metric Interpretations (1)</vt:lpstr>
      <vt:lpstr>RP Metric Interpretations (1a)</vt:lpstr>
      <vt:lpstr>RP Metric Interpretations (2)</vt:lpstr>
      <vt:lpstr>RP Metric Interpretations (2a)</vt:lpstr>
      <vt:lpstr>RP Metric Interpretations (3)</vt:lpstr>
      <vt:lpstr>RP Metric Interpretations (3a)</vt:lpstr>
      <vt:lpstr>RP Metric Interpretations (4)</vt:lpstr>
      <vt:lpstr>RP Metric Interpretations (4a)</vt:lpstr>
      <vt:lpstr>RP Metric Interpretations (5)</vt:lpstr>
      <vt:lpstr>RP Metric Interpretations (5a)</vt:lpstr>
      <vt:lpstr>RP Metric Interpretations (6)</vt:lpstr>
      <vt:lpstr>RP Metric Interpretations (6a)</vt:lpstr>
      <vt:lpstr>Repository of this week     (11:25)</vt:lpstr>
      <vt:lpstr>Lunch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72</cp:revision>
  <dcterms:created xsi:type="dcterms:W3CDTF">2021-02-17T16:30:38Z</dcterms:created>
  <dcterms:modified xsi:type="dcterms:W3CDTF">2022-05-17T01:55:41Z</dcterms:modified>
</cp:coreProperties>
</file>