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303" r:id="rId5"/>
    <p:sldId id="271" r:id="rId6"/>
    <p:sldId id="305" r:id="rId7"/>
    <p:sldId id="272" r:id="rId8"/>
    <p:sldId id="268" r:id="rId9"/>
    <p:sldId id="270" r:id="rId10"/>
    <p:sldId id="261" r:id="rId11"/>
    <p:sldId id="304" r:id="rId12"/>
    <p:sldId id="307" r:id="rId13"/>
    <p:sldId id="306" r:id="rId14"/>
    <p:sldId id="302" r:id="rId15"/>
    <p:sldId id="273" r:id="rId16"/>
    <p:sldId id="264" r:id="rId17"/>
    <p:sldId id="265" r:id="rId18"/>
    <p:sldId id="267" r:id="rId19"/>
    <p:sldId id="301" r:id="rId20"/>
    <p:sldId id="26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87C"/>
    <a:srgbClr val="565A5C"/>
    <a:srgbClr val="CFB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08" autoAdjust="0"/>
    <p:restoredTop sz="96370" autoAdjust="0"/>
  </p:normalViewPr>
  <p:slideViewPr>
    <p:cSldViewPr snapToGrid="0">
      <p:cViewPr varScale="1">
        <p:scale>
          <a:sx n="78" d="100"/>
          <a:sy n="78" d="100"/>
        </p:scale>
        <p:origin x="10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Ricca" userId="97fb7996-4de0-413d-9157-a7b22badddf9" providerId="ADAL" clId="{971D4114-064F-2444-A5A2-C862F27A0515}"/>
    <pc:docChg chg="custSel addSld modSld">
      <pc:chgData name="Bernard Ricca" userId="97fb7996-4de0-413d-9157-a7b22badddf9" providerId="ADAL" clId="{971D4114-064F-2444-A5A2-C862F27A0515}" dt="2022-03-28T17:27:20.529" v="495" actId="20577"/>
      <pc:docMkLst>
        <pc:docMk/>
      </pc:docMkLst>
      <pc:sldChg chg="modSp mod">
        <pc:chgData name="Bernard Ricca" userId="97fb7996-4de0-413d-9157-a7b22badddf9" providerId="ADAL" clId="{971D4114-064F-2444-A5A2-C862F27A0515}" dt="2022-03-28T17:24:25.811" v="213" actId="20577"/>
        <pc:sldMkLst>
          <pc:docMk/>
          <pc:sldMk cId="337198146" sldId="257"/>
        </pc:sldMkLst>
        <pc:spChg chg="mod">
          <ac:chgData name="Bernard Ricca" userId="97fb7996-4de0-413d-9157-a7b22badddf9" providerId="ADAL" clId="{971D4114-064F-2444-A5A2-C862F27A0515}" dt="2022-03-28T17:24:25.811" v="213" actId="20577"/>
          <ac:spMkLst>
            <pc:docMk/>
            <pc:sldMk cId="337198146" sldId="257"/>
            <ac:spMk id="3" creationId="{8CEE31FA-A94F-44F5-BB27-E7CCE824ED3A}"/>
          </ac:spMkLst>
        </pc:spChg>
      </pc:sldChg>
      <pc:sldChg chg="modSp new mod">
        <pc:chgData name="Bernard Ricca" userId="97fb7996-4de0-413d-9157-a7b22badddf9" providerId="ADAL" clId="{971D4114-064F-2444-A5A2-C862F27A0515}" dt="2022-03-28T17:25:17.487" v="309" actId="20577"/>
        <pc:sldMkLst>
          <pc:docMk/>
          <pc:sldMk cId="2089359200" sldId="260"/>
        </pc:sldMkLst>
        <pc:spChg chg="mod">
          <ac:chgData name="Bernard Ricca" userId="97fb7996-4de0-413d-9157-a7b22badddf9" providerId="ADAL" clId="{971D4114-064F-2444-A5A2-C862F27A0515}" dt="2022-03-28T17:24:54.951" v="255" actId="20577"/>
          <ac:spMkLst>
            <pc:docMk/>
            <pc:sldMk cId="2089359200" sldId="260"/>
            <ac:spMk id="2" creationId="{B031D43F-CC2F-F942-A895-F8823E1598C8}"/>
          </ac:spMkLst>
        </pc:spChg>
        <pc:spChg chg="mod">
          <ac:chgData name="Bernard Ricca" userId="97fb7996-4de0-413d-9157-a7b22badddf9" providerId="ADAL" clId="{971D4114-064F-2444-A5A2-C862F27A0515}" dt="2022-03-28T17:25:17.487" v="309" actId="20577"/>
          <ac:spMkLst>
            <pc:docMk/>
            <pc:sldMk cId="2089359200" sldId="260"/>
            <ac:spMk id="3" creationId="{5FB4A982-2C50-3642-AAB0-9DEF1A1EF9CC}"/>
          </ac:spMkLst>
        </pc:spChg>
      </pc:sldChg>
      <pc:sldChg chg="modSp new mod">
        <pc:chgData name="Bernard Ricca" userId="97fb7996-4de0-413d-9157-a7b22badddf9" providerId="ADAL" clId="{971D4114-064F-2444-A5A2-C862F27A0515}" dt="2022-03-28T17:25:34.696" v="325" actId="20577"/>
        <pc:sldMkLst>
          <pc:docMk/>
          <pc:sldMk cId="2430946666" sldId="261"/>
        </pc:sldMkLst>
        <pc:spChg chg="mod">
          <ac:chgData name="Bernard Ricca" userId="97fb7996-4de0-413d-9157-a7b22badddf9" providerId="ADAL" clId="{971D4114-064F-2444-A5A2-C862F27A0515}" dt="2022-03-28T17:25:34.696" v="325" actId="20577"/>
          <ac:spMkLst>
            <pc:docMk/>
            <pc:sldMk cId="2430946666" sldId="261"/>
            <ac:spMk id="2" creationId="{222FB554-49A9-284B-A4AB-77CD77B6A823}"/>
          </ac:spMkLst>
        </pc:spChg>
      </pc:sldChg>
      <pc:sldChg chg="modSp new mod">
        <pc:chgData name="Bernard Ricca" userId="97fb7996-4de0-413d-9157-a7b22badddf9" providerId="ADAL" clId="{971D4114-064F-2444-A5A2-C862F27A0515}" dt="2022-03-28T17:26:07.200" v="372" actId="20577"/>
        <pc:sldMkLst>
          <pc:docMk/>
          <pc:sldMk cId="3641306830" sldId="262"/>
        </pc:sldMkLst>
        <pc:spChg chg="mod">
          <ac:chgData name="Bernard Ricca" userId="97fb7996-4de0-413d-9157-a7b22badddf9" providerId="ADAL" clId="{971D4114-064F-2444-A5A2-C862F27A0515}" dt="2022-03-28T17:26:07.200" v="372" actId="20577"/>
          <ac:spMkLst>
            <pc:docMk/>
            <pc:sldMk cId="3641306830" sldId="262"/>
            <ac:spMk id="2" creationId="{D69B5D81-EB32-F24F-8CFC-D15C83FA915E}"/>
          </ac:spMkLst>
        </pc:spChg>
      </pc:sldChg>
      <pc:sldChg chg="modSp new mod">
        <pc:chgData name="Bernard Ricca" userId="97fb7996-4de0-413d-9157-a7b22badddf9" providerId="ADAL" clId="{971D4114-064F-2444-A5A2-C862F27A0515}" dt="2022-03-28T17:26:24.360" v="400" actId="20577"/>
        <pc:sldMkLst>
          <pc:docMk/>
          <pc:sldMk cId="1671778309" sldId="263"/>
        </pc:sldMkLst>
        <pc:spChg chg="mod">
          <ac:chgData name="Bernard Ricca" userId="97fb7996-4de0-413d-9157-a7b22badddf9" providerId="ADAL" clId="{971D4114-064F-2444-A5A2-C862F27A0515}" dt="2022-03-28T17:26:24.360" v="400" actId="20577"/>
          <ac:spMkLst>
            <pc:docMk/>
            <pc:sldMk cId="1671778309" sldId="263"/>
            <ac:spMk id="2" creationId="{78AC58AE-A7F9-684F-BF37-3DEB0189A1AA}"/>
          </ac:spMkLst>
        </pc:spChg>
      </pc:sldChg>
      <pc:sldChg chg="modSp new mod">
        <pc:chgData name="Bernard Ricca" userId="97fb7996-4de0-413d-9157-a7b22badddf9" providerId="ADAL" clId="{971D4114-064F-2444-A5A2-C862F27A0515}" dt="2022-03-28T17:26:57.073" v="467" actId="20577"/>
        <pc:sldMkLst>
          <pc:docMk/>
          <pc:sldMk cId="3504166163" sldId="264"/>
        </pc:sldMkLst>
        <pc:spChg chg="mod">
          <ac:chgData name="Bernard Ricca" userId="97fb7996-4de0-413d-9157-a7b22badddf9" providerId="ADAL" clId="{971D4114-064F-2444-A5A2-C862F27A0515}" dt="2022-03-28T17:26:57.073" v="467" actId="20577"/>
          <ac:spMkLst>
            <pc:docMk/>
            <pc:sldMk cId="3504166163" sldId="264"/>
            <ac:spMk id="2" creationId="{9BA0E5B3-436E-CF4D-8E05-D2181A36AFCE}"/>
          </ac:spMkLst>
        </pc:spChg>
      </pc:sldChg>
      <pc:sldChg chg="modSp new mod">
        <pc:chgData name="Bernard Ricca" userId="97fb7996-4de0-413d-9157-a7b22badddf9" providerId="ADAL" clId="{971D4114-064F-2444-A5A2-C862F27A0515}" dt="2022-03-28T17:27:04.425" v="488" actId="20577"/>
        <pc:sldMkLst>
          <pc:docMk/>
          <pc:sldMk cId="3116239336" sldId="265"/>
        </pc:sldMkLst>
        <pc:spChg chg="mod">
          <ac:chgData name="Bernard Ricca" userId="97fb7996-4de0-413d-9157-a7b22badddf9" providerId="ADAL" clId="{971D4114-064F-2444-A5A2-C862F27A0515}" dt="2022-03-28T17:27:04.425" v="488" actId="20577"/>
          <ac:spMkLst>
            <pc:docMk/>
            <pc:sldMk cId="3116239336" sldId="265"/>
            <ac:spMk id="2" creationId="{8E817A8A-BEF8-574E-B240-84EE8FCB3D2D}"/>
          </ac:spMkLst>
        </pc:spChg>
      </pc:sldChg>
      <pc:sldChg chg="addSp delSp modSp new mod modClrScheme chgLayout">
        <pc:chgData name="Bernard Ricca" userId="97fb7996-4de0-413d-9157-a7b22badddf9" providerId="ADAL" clId="{971D4114-064F-2444-A5A2-C862F27A0515}" dt="2022-03-28T17:27:20.529" v="495" actId="20577"/>
        <pc:sldMkLst>
          <pc:docMk/>
          <pc:sldMk cId="2273221714" sldId="266"/>
        </pc:sldMkLst>
        <pc:spChg chg="del mod ord">
          <ac:chgData name="Bernard Ricca" userId="97fb7996-4de0-413d-9157-a7b22badddf9" providerId="ADAL" clId="{971D4114-064F-2444-A5A2-C862F27A0515}" dt="2022-03-28T17:27:18.484" v="490" actId="700"/>
          <ac:spMkLst>
            <pc:docMk/>
            <pc:sldMk cId="2273221714" sldId="266"/>
            <ac:spMk id="2" creationId="{A2F9546E-1337-264B-90AE-254F6D81A13E}"/>
          </ac:spMkLst>
        </pc:spChg>
        <pc:spChg chg="del mod ord">
          <ac:chgData name="Bernard Ricca" userId="97fb7996-4de0-413d-9157-a7b22badddf9" providerId="ADAL" clId="{971D4114-064F-2444-A5A2-C862F27A0515}" dt="2022-03-28T17:27:18.484" v="490" actId="700"/>
          <ac:spMkLst>
            <pc:docMk/>
            <pc:sldMk cId="2273221714" sldId="266"/>
            <ac:spMk id="3" creationId="{D34D177F-8B69-4E4D-8BA9-C710C07AFFEB}"/>
          </ac:spMkLst>
        </pc:spChg>
        <pc:spChg chg="add mod ord">
          <ac:chgData name="Bernard Ricca" userId="97fb7996-4de0-413d-9157-a7b22badddf9" providerId="ADAL" clId="{971D4114-064F-2444-A5A2-C862F27A0515}" dt="2022-03-28T17:27:20.529" v="495" actId="20577"/>
          <ac:spMkLst>
            <pc:docMk/>
            <pc:sldMk cId="2273221714" sldId="266"/>
            <ac:spMk id="4" creationId="{A51CFBE7-28B0-7840-9AEE-41B295199BF2}"/>
          </ac:spMkLst>
        </pc:spChg>
        <pc:spChg chg="add mod ord">
          <ac:chgData name="Bernard Ricca" userId="97fb7996-4de0-413d-9157-a7b22badddf9" providerId="ADAL" clId="{971D4114-064F-2444-A5A2-C862F27A0515}" dt="2022-03-28T17:27:18.484" v="490" actId="700"/>
          <ac:spMkLst>
            <pc:docMk/>
            <pc:sldMk cId="2273221714" sldId="266"/>
            <ac:spMk id="5" creationId="{E1F690E9-1E40-3247-B786-935A69A2E1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0757-5C5E-9B43-90BF-FE9C12559E2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38EF7-D468-FA4B-86F3-2F708A77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graphs and indicate the radii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38EF7-D468-FA4B-86F3-2F708A773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plot(NDSLorenz2_df,</a:t>
            </a:r>
          </a:p>
          <a:p>
            <a:r>
              <a:rPr lang="en-US" dirty="0"/>
              <a:t>     </a:t>
            </a:r>
            <a:r>
              <a:rPr lang="en-US" dirty="0" err="1"/>
              <a:t>pch</a:t>
            </a:r>
            <a:r>
              <a:rPr lang="en-US" dirty="0"/>
              <a:t> = 16,</a:t>
            </a:r>
          </a:p>
          <a:p>
            <a:r>
              <a:rPr lang="en-US" dirty="0"/>
              <a:t>     </a:t>
            </a:r>
            <a:r>
              <a:rPr lang="en-US" dirty="0" err="1"/>
              <a:t>cex</a:t>
            </a:r>
            <a:r>
              <a:rPr lang="en-US" dirty="0"/>
              <a:t> = 0.3)</a:t>
            </a:r>
          </a:p>
          <a:p>
            <a:r>
              <a:rPr lang="en-US" dirty="0" err="1"/>
              <a:t>rgl</a:t>
            </a:r>
            <a:r>
              <a:rPr lang="en-US" dirty="0"/>
              <a:t>::plot3d(NDSLorenz2_df$X,</a:t>
            </a:r>
          </a:p>
          <a:p>
            <a:r>
              <a:rPr lang="en-US" dirty="0"/>
              <a:t>            NDSLorenz2_df$Y,</a:t>
            </a:r>
          </a:p>
          <a:p>
            <a:r>
              <a:rPr lang="en-US" dirty="0"/>
              <a:t>            NDSLorenz2_df$Z)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38EF7-D468-FA4B-86F3-2F708A773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Wednesday </a:t>
            </a:r>
            <a:r>
              <a:rPr lang="en-US" dirty="0"/>
              <a:t>Morning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B554-49A9-284B-A4AB-77CD77B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CYO										</a:t>
            </a:r>
            <a:r>
              <a:rPr lang="en-US" sz="2000" dirty="0"/>
              <a:t>(9:45)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E60D-3BFE-5F47-A993-626448AE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NDSLorenz2</a:t>
            </a:r>
          </a:p>
          <a:p>
            <a:pPr lvl="1"/>
            <a:r>
              <a:rPr lang="en-US" dirty="0"/>
              <a:t>Compare metrics to NDSLorenz1</a:t>
            </a:r>
          </a:p>
          <a:p>
            <a:pPr lvl="1"/>
            <a:r>
              <a:rPr lang="en-US" dirty="0"/>
              <a:t>Might want to plot the three components</a:t>
            </a:r>
          </a:p>
          <a:p>
            <a:r>
              <a:rPr lang="en-US" dirty="0"/>
              <a:t>NDSRossler1</a:t>
            </a:r>
          </a:p>
          <a:p>
            <a:pPr lvl="1"/>
            <a:r>
              <a:rPr lang="en-US" dirty="0"/>
              <a:t>A different system</a:t>
            </a:r>
          </a:p>
          <a:p>
            <a:pPr lvl="1"/>
            <a:r>
              <a:rPr lang="en-US" dirty="0"/>
              <a:t>Might want to plot the three components</a:t>
            </a:r>
          </a:p>
          <a:p>
            <a:pPr lvl="1"/>
            <a:r>
              <a:rPr lang="en-US" dirty="0"/>
              <a:t>Still stored as x, y, and z, though.</a:t>
            </a:r>
          </a:p>
        </p:txBody>
      </p:sp>
    </p:spTree>
    <p:extLst>
      <p:ext uri="{BB962C8B-B14F-4D97-AF65-F5344CB8AC3E}">
        <p14:creationId xmlns:p14="http://schemas.microsoft.com/office/powerpoint/2010/main" val="24309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FBF-7EB3-C60F-412D-071FC175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Attractors									</a:t>
            </a:r>
            <a:r>
              <a:rPr lang="en-US" sz="2000" dirty="0"/>
              <a:t>(10:15)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257-2764-0ED8-3744-8E791242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the trajectories are bounded in space</a:t>
            </a:r>
          </a:p>
          <a:p>
            <a:pPr lvl="1"/>
            <a:r>
              <a:rPr lang="en-US" dirty="0"/>
              <a:t>It’s as if they are attracted to something</a:t>
            </a:r>
          </a:p>
          <a:p>
            <a:r>
              <a:rPr lang="en-US" dirty="0"/>
              <a:t>Three types</a:t>
            </a:r>
          </a:p>
          <a:p>
            <a:pPr lvl="1"/>
            <a:r>
              <a:rPr lang="en-US" dirty="0"/>
              <a:t>Fixed point attractors (e.g., a child’s swing; state space axes are angle and speed)</a:t>
            </a:r>
          </a:p>
          <a:p>
            <a:pPr lvl="2"/>
            <a:r>
              <a:rPr lang="en-US" dirty="0"/>
              <a:t>Almost always an equilibrium point</a:t>
            </a:r>
          </a:p>
          <a:p>
            <a:pPr lvl="1"/>
            <a:r>
              <a:rPr lang="en-US" dirty="0"/>
              <a:t>Limit cycle attractors (e.g., stable orbits)</a:t>
            </a:r>
          </a:p>
          <a:p>
            <a:pPr lvl="1"/>
            <a:r>
              <a:rPr lang="en-US" dirty="0"/>
              <a:t>Strange attractors</a:t>
            </a:r>
          </a:p>
          <a:p>
            <a:pPr lvl="2"/>
            <a:r>
              <a:rPr lang="en-US" dirty="0"/>
              <a:t>Nothing to do whatsoever with equilibria</a:t>
            </a:r>
          </a:p>
        </p:txBody>
      </p:sp>
    </p:spTree>
    <p:extLst>
      <p:ext uri="{BB962C8B-B14F-4D97-AF65-F5344CB8AC3E}">
        <p14:creationId xmlns:p14="http://schemas.microsoft.com/office/powerpoint/2010/main" val="340615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8A8F-C463-3C6B-7AF1-AE90476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&amp; Cycle Attractors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A2B5-DD57-FD37-6EF5-EFA4C00D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769197"/>
          </a:xfrm>
        </p:spPr>
        <p:txBody>
          <a:bodyPr>
            <a:normAutofit/>
          </a:bodyPr>
          <a:lstStyle/>
          <a:p>
            <a:r>
              <a:rPr lang="en-US" dirty="0"/>
              <a:t>Static Equilibria</a:t>
            </a:r>
          </a:p>
          <a:p>
            <a:pPr lvl="1"/>
            <a:r>
              <a:rPr lang="en-US" dirty="0"/>
              <a:t>Think: Child’s swing when no one is there</a:t>
            </a:r>
          </a:p>
          <a:p>
            <a:r>
              <a:rPr lang="en-US" dirty="0"/>
              <a:t>Mathematical affordances</a:t>
            </a:r>
          </a:p>
          <a:p>
            <a:pPr lvl="1"/>
            <a:r>
              <a:rPr lang="en-US" dirty="0"/>
              <a:t>Linearity near equilibrium</a:t>
            </a:r>
          </a:p>
          <a:p>
            <a:pPr lvl="2"/>
            <a:r>
              <a:rPr lang="en-US" dirty="0"/>
              <a:t>Decay to equilibrium</a:t>
            </a:r>
          </a:p>
          <a:p>
            <a:pPr lvl="1"/>
            <a:r>
              <a:rPr lang="en-US" dirty="0"/>
              <a:t>Reduction (separate from other equilibria and environment)</a:t>
            </a:r>
          </a:p>
          <a:p>
            <a:pPr lvl="2"/>
            <a:r>
              <a:rPr lang="en-US" dirty="0"/>
              <a:t>Linearity + Reduction allow for additivity</a:t>
            </a:r>
          </a:p>
          <a:p>
            <a:pPr lvl="2"/>
            <a:r>
              <a:rPr lang="en-US" dirty="0"/>
              <a:t>After a short transient period, allow for history to be ignored (or at least reduced to a covariant)</a:t>
            </a:r>
          </a:p>
          <a:p>
            <a:pPr lvl="1"/>
            <a:r>
              <a:rPr lang="en-US" dirty="0"/>
              <a:t>Traits, not states (processes)</a:t>
            </a:r>
          </a:p>
          <a:p>
            <a:pPr lvl="1"/>
            <a:r>
              <a:rPr lang="en-US" dirty="0"/>
              <a:t>Transitions between states are only exogenously motivated</a:t>
            </a:r>
          </a:p>
          <a:p>
            <a:r>
              <a:rPr lang="en-US" dirty="0"/>
              <a:t>Do these sound right to your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0246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3DA-1ABC-10B0-D699-DB06B11B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A PHYSICIST!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E476-D236-150C-DFA4-22C75B4E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CCA12-3CA8-102B-75DB-D69012EFB31C}"/>
              </a:ext>
            </a:extLst>
          </p:cNvPr>
          <p:cNvSpPr txBox="1"/>
          <p:nvPr/>
        </p:nvSpPr>
        <p:spPr>
          <a:xfrm>
            <a:off x="3454892" y="3226562"/>
            <a:ext cx="5282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EQUILIBRIUM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6F263F-E069-137D-8922-5C212AC16677}"/>
              </a:ext>
            </a:extLst>
          </p:cNvPr>
          <p:cNvSpPr/>
          <p:nvPr/>
        </p:nvSpPr>
        <p:spPr>
          <a:xfrm>
            <a:off x="3266018" y="992854"/>
            <a:ext cx="5637796" cy="5667743"/>
          </a:xfrm>
          <a:prstGeom prst="ellipse">
            <a:avLst/>
          </a:prstGeom>
          <a:noFill/>
          <a:ln w="381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BFCBFD-4D0C-0D7A-6777-9DA21E6D57D3}"/>
              </a:ext>
            </a:extLst>
          </p:cNvPr>
          <p:cNvCxnSpPr>
            <a:stCxn id="6" idx="7"/>
            <a:endCxn id="6" idx="3"/>
          </p:cNvCxnSpPr>
          <p:nvPr/>
        </p:nvCxnSpPr>
        <p:spPr>
          <a:xfrm flipH="1">
            <a:off x="4091654" y="1822876"/>
            <a:ext cx="3986524" cy="4007699"/>
          </a:xfrm>
          <a:prstGeom prst="line">
            <a:avLst/>
          </a:prstGeom>
          <a:ln w="381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2436-2EBA-5698-A096-099145E4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the Equilibrium Mindset			</a:t>
            </a:r>
            <a:r>
              <a:rPr lang="en-US" sz="2000" dirty="0"/>
              <a:t>(10:25)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26FC-4D9D-518E-F8B6-4365898C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642738"/>
          </a:xfrm>
        </p:spPr>
        <p:txBody>
          <a:bodyPr>
            <a:normAutofit/>
          </a:bodyPr>
          <a:lstStyle/>
          <a:p>
            <a:r>
              <a:rPr lang="en-US" dirty="0"/>
              <a:t>Strange attractors</a:t>
            </a:r>
          </a:p>
          <a:p>
            <a:pPr lvl="1"/>
            <a:r>
              <a:rPr lang="en-US" dirty="0"/>
              <a:t>Bounded but not repeating</a:t>
            </a:r>
          </a:p>
          <a:p>
            <a:pPr lvl="2"/>
            <a:r>
              <a:rPr lang="en-US" dirty="0"/>
              <a:t>May be recurring, though!</a:t>
            </a:r>
          </a:p>
          <a:p>
            <a:r>
              <a:rPr lang="en-US" dirty="0"/>
              <a:t>Far from equilibrium (FFE)</a:t>
            </a:r>
          </a:p>
          <a:p>
            <a:pPr lvl="1"/>
            <a:r>
              <a:rPr lang="en-US" dirty="0"/>
              <a:t>The classic reference: Prigogine, “Order Out of Chaos”</a:t>
            </a:r>
          </a:p>
          <a:p>
            <a:pPr lvl="1"/>
            <a:r>
              <a:rPr lang="en-US" dirty="0"/>
              <a:t>All bets are off in terms of linearity, etc.</a:t>
            </a:r>
          </a:p>
          <a:p>
            <a:pPr lvl="1"/>
            <a:r>
              <a:rPr lang="en-US" dirty="0"/>
              <a:t>Can quickly adapt, though and do other real-world things</a:t>
            </a:r>
          </a:p>
          <a:p>
            <a:r>
              <a:rPr lang="en-US" dirty="0"/>
              <a:t>Metaphor: Human locomotion</a:t>
            </a:r>
          </a:p>
          <a:p>
            <a:pPr lvl="1"/>
            <a:r>
              <a:rPr lang="en-US" dirty="0" err="1"/>
              <a:t>Thelen</a:t>
            </a:r>
            <a:r>
              <a:rPr lang="en-US" dirty="0"/>
              <a:t> &amp; Smith (1994) “A Dynamic Systems Approach to the Development of Cognition and Action”</a:t>
            </a:r>
          </a:p>
        </p:txBody>
      </p:sp>
    </p:spTree>
    <p:extLst>
      <p:ext uri="{BB962C8B-B14F-4D97-AF65-F5344CB8AC3E}">
        <p14:creationId xmlns:p14="http://schemas.microsoft.com/office/powerpoint/2010/main" val="221991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F95D-B2D3-52B0-175E-982C0A7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matters						</a:t>
            </a:r>
            <a:r>
              <a:rPr lang="en-US" sz="2000" dirty="0"/>
              <a:t>(10:45)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8D57-7CB4-4774-08C5-EECFF4E5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graph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(https://bit.ly/NDSLogistic1)$t,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/NDSLogistic1)$x,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# t and x are column names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0.4)          # Smaller dots (40% normal)</a:t>
            </a:r>
            <a:endParaRPr lang="en-US" dirty="0"/>
          </a:p>
          <a:p>
            <a:r>
              <a:rPr lang="en-US" dirty="0"/>
              <a:t>Do a linear regression</a:t>
            </a:r>
          </a:p>
          <a:p>
            <a:r>
              <a:rPr lang="en-US" dirty="0"/>
              <a:t>Then with a different perspective</a:t>
            </a:r>
          </a:p>
          <a:p>
            <a:pPr lvl="1"/>
            <a:r>
              <a:rPr lang="en-US" dirty="0"/>
              <a:t>This is why state space is so helpful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E5B3-436E-CF4D-8E05-D2181A36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what?									</a:t>
            </a:r>
            <a:r>
              <a:rPr lang="en-US" sz="2000" dirty="0"/>
              <a:t>(11:00)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5DE3-ACEC-0240-AB23-60CB3036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815536" cy="4351338"/>
          </a:xfrm>
        </p:spPr>
        <p:txBody>
          <a:bodyPr>
            <a:normAutofit/>
          </a:bodyPr>
          <a:lstStyle/>
          <a:p>
            <a:r>
              <a:rPr lang="en-US" dirty="0"/>
              <a:t>Holistic systems: Echoes of each dimension are seen in every other dimension</a:t>
            </a:r>
          </a:p>
          <a:p>
            <a:r>
              <a:rPr lang="en-US" dirty="0"/>
              <a:t>Recreate the system behavior from a single measurement stream</a:t>
            </a:r>
          </a:p>
          <a:p>
            <a:pPr lvl="1"/>
            <a:r>
              <a:rPr lang="en-US" dirty="0"/>
              <a:t>You should be impressed that we can do this</a:t>
            </a:r>
          </a:p>
          <a:p>
            <a:pPr lvl="1"/>
            <a:r>
              <a:rPr lang="en-US" dirty="0"/>
              <a:t>“Complex” (system) from </a:t>
            </a:r>
            <a:r>
              <a:rPr lang="en-US" i="1" dirty="0"/>
              <a:t>com plexus</a:t>
            </a:r>
            <a:r>
              <a:rPr lang="en-US" dirty="0"/>
              <a:t>, “woven together”</a:t>
            </a:r>
          </a:p>
          <a:p>
            <a:endParaRPr lang="en-US" dirty="0"/>
          </a:p>
          <a:p>
            <a:r>
              <a:rPr lang="en-US" dirty="0"/>
              <a:t>Can use this (with help from </a:t>
            </a:r>
            <a:r>
              <a:rPr lang="en-US" dirty="0" err="1"/>
              <a:t>Takens</a:t>
            </a:r>
            <a:r>
              <a:rPr lang="en-US" dirty="0"/>
              <a:t>, etc.) to create a pseudo-state space from incomplete state measurements</a:t>
            </a:r>
          </a:p>
          <a:p>
            <a:pPr lvl="1"/>
            <a:r>
              <a:rPr lang="en-US" dirty="0"/>
              <a:t>Often, can recreate a multi-dimensional state space from a single stream!</a:t>
            </a:r>
          </a:p>
        </p:txBody>
      </p:sp>
    </p:spTree>
    <p:extLst>
      <p:ext uri="{BB962C8B-B14F-4D97-AF65-F5344CB8AC3E}">
        <p14:creationId xmlns:p14="http://schemas.microsoft.com/office/powerpoint/2010/main" val="35041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7A8A-BEF8-574E-B240-84EE8FCB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with Delay					</a:t>
            </a:r>
            <a:r>
              <a:rPr lang="en-US" sz="2000" dirty="0"/>
              <a:t>(11:05)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ACF5-0676-124F-B823-D0E5F047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algebraic topology, methods to find (approximate) delays to use and number of dimensions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Takens</a:t>
            </a:r>
            <a:r>
              <a:rPr lang="en-US" dirty="0"/>
              <a:t> theorem” and others</a:t>
            </a:r>
          </a:p>
          <a:p>
            <a:pPr lvl="1"/>
            <a:r>
              <a:rPr lang="en-US" dirty="0"/>
              <a:t>Won’t look at this too much because it’s about to change</a:t>
            </a:r>
          </a:p>
          <a:p>
            <a:r>
              <a:rPr lang="en-US" dirty="0"/>
              <a:t>Use 1 dimension of the Lorenz data (</a:t>
            </a:r>
            <a:r>
              <a:rPr lang="en-US" dirty="0" err="1"/>
              <a:t>NDSLorenzY</a:t>
            </a:r>
            <a:r>
              <a:rPr lang="en-US" dirty="0"/>
              <a:t>) with delays and embedding to create a plot</a:t>
            </a:r>
          </a:p>
          <a:p>
            <a:pPr lvl="1"/>
            <a:r>
              <a:rPr lang="en-US" dirty="0"/>
              <a:t>Qualitative features still there!</a:t>
            </a:r>
          </a:p>
          <a:p>
            <a:pPr lvl="1"/>
            <a:r>
              <a:rPr lang="en-US" dirty="0"/>
              <a:t>Very hard to find optimum delay and embedding dimensions</a:t>
            </a:r>
          </a:p>
          <a:p>
            <a:r>
              <a:rPr lang="en-US" dirty="0"/>
              <a:t>CYO</a:t>
            </a:r>
          </a:p>
          <a:p>
            <a:pPr lvl="1"/>
            <a:r>
              <a:rPr lang="en-US" dirty="0"/>
              <a:t>NDSState1</a:t>
            </a:r>
          </a:p>
        </p:txBody>
      </p:sp>
    </p:spTree>
    <p:extLst>
      <p:ext uri="{BB962C8B-B14F-4D97-AF65-F5344CB8AC3E}">
        <p14:creationId xmlns:p14="http://schemas.microsoft.com/office/powerpoint/2010/main" val="311623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EC9-1580-4281-7232-91772F8C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Systems Research Design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DCF8-D5E1-C839-1CF9-C26C0878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525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our explorations so far, what do we learn about research design?</a:t>
            </a:r>
          </a:p>
          <a:p>
            <a:r>
              <a:rPr lang="en-US" dirty="0"/>
              <a:t>History – patterns – dynamics</a:t>
            </a:r>
          </a:p>
          <a:p>
            <a:pPr lvl="1"/>
            <a:r>
              <a:rPr lang="en-US" dirty="0"/>
              <a:t>What happened to the linear paradigm?</a:t>
            </a:r>
          </a:p>
          <a:p>
            <a:pPr lvl="1"/>
            <a:r>
              <a:rPr lang="en-US" dirty="0"/>
              <a:t>Idiographic vs. nomothetic (</a:t>
            </a:r>
            <a:r>
              <a:rPr lang="en-US" dirty="0" err="1"/>
              <a:t>Molenaar</a:t>
            </a:r>
            <a:r>
              <a:rPr lang="en-US" dirty="0"/>
              <a:t>, 2004)</a:t>
            </a:r>
          </a:p>
          <a:p>
            <a:pPr lvl="2"/>
            <a:r>
              <a:rPr lang="en-US" dirty="0"/>
              <a:t>Density of data, not powerful </a:t>
            </a:r>
            <a:r>
              <a:rPr lang="en-US" i="1" dirty="0"/>
              <a:t>n</a:t>
            </a:r>
          </a:p>
          <a:p>
            <a:r>
              <a:rPr lang="en-US" dirty="0"/>
              <a:t>Far from equilibrium</a:t>
            </a:r>
          </a:p>
          <a:p>
            <a:r>
              <a:rPr lang="en-US" dirty="0"/>
              <a:t>Think in terms of research programs</a:t>
            </a:r>
          </a:p>
          <a:p>
            <a:pPr lvl="1"/>
            <a:r>
              <a:rPr lang="en-US" dirty="0"/>
              <a:t>Find dimensions from data</a:t>
            </a:r>
          </a:p>
          <a:p>
            <a:pPr lvl="1"/>
            <a:r>
              <a:rPr lang="en-US" dirty="0"/>
              <a:t>Theorize with that knowledge</a:t>
            </a:r>
          </a:p>
          <a:p>
            <a:pPr lvl="1"/>
            <a:r>
              <a:rPr lang="en-US" dirty="0"/>
              <a:t>Perform a new investigation</a:t>
            </a:r>
          </a:p>
        </p:txBody>
      </p:sp>
    </p:spTree>
    <p:extLst>
      <p:ext uri="{BB962C8B-B14F-4D97-AF65-F5344CB8AC3E}">
        <p14:creationId xmlns:p14="http://schemas.microsoft.com/office/powerpoint/2010/main" val="191791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EC9-1580-4281-7232-91772F8C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Design					</a:t>
            </a:r>
            <a:r>
              <a:rPr lang="en-US"/>
              <a:t>		</a:t>
            </a:r>
            <a:r>
              <a:rPr lang="en-US" sz="2000"/>
              <a:t>(if time)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DCF8-D5E1-C839-1CF9-C26C087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Denser data rather than larger samples</a:t>
            </a:r>
          </a:p>
          <a:p>
            <a:pPr lvl="1"/>
            <a:r>
              <a:rPr lang="en-US" dirty="0"/>
              <a:t>Weave together trajectories to make a “manifold” (arbitrary shape)</a:t>
            </a:r>
          </a:p>
          <a:p>
            <a:r>
              <a:rPr lang="en-US" dirty="0"/>
              <a:t>What about samples and randomization?</a:t>
            </a:r>
          </a:p>
          <a:p>
            <a:pPr lvl="1"/>
            <a:r>
              <a:rPr lang="en-US" dirty="0"/>
              <a:t>Answer: We don’t care!</a:t>
            </a:r>
          </a:p>
          <a:p>
            <a:pPr lvl="1"/>
            <a:r>
              <a:rPr lang="en-US" dirty="0"/>
              <a:t>Different research subjects have different trajectories but the same dynamics, which are due to “traveling” on the same manifold</a:t>
            </a:r>
          </a:p>
          <a:p>
            <a:pPr lvl="1"/>
            <a:r>
              <a:rPr lang="en-US" dirty="0"/>
              <a:t>Lose some ability to compare groups</a:t>
            </a:r>
          </a:p>
          <a:p>
            <a:pPr lvl="2"/>
            <a:r>
              <a:rPr lang="en-US" dirty="0"/>
              <a:t>Ah…the RCT thing is still needed for comparing</a:t>
            </a:r>
          </a:p>
          <a:p>
            <a:pPr lvl="2"/>
            <a:r>
              <a:rPr lang="en-US" dirty="0"/>
              <a:t>See Royall (1997)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One-dimensional </a:t>
            </a:r>
            <a:r>
              <a:rPr lang="en-US" i="1" dirty="0"/>
              <a:t>Quantitative</a:t>
            </a:r>
            <a:r>
              <a:rPr lang="en-US" dirty="0"/>
              <a:t> Data RP &amp; RQA</a:t>
            </a:r>
          </a:p>
          <a:p>
            <a:pPr lvl="1"/>
            <a:r>
              <a:rPr lang="en-US" dirty="0"/>
              <a:t>Radius</a:t>
            </a:r>
          </a:p>
          <a:p>
            <a:r>
              <a:rPr lang="en-US" dirty="0"/>
              <a:t>State Space</a:t>
            </a:r>
          </a:p>
          <a:p>
            <a:r>
              <a:rPr lang="en-US" dirty="0"/>
              <a:t>Studying systems with missing data streams</a:t>
            </a:r>
          </a:p>
          <a:p>
            <a:pPr lvl="1"/>
            <a:r>
              <a:rPr lang="en-US" dirty="0"/>
              <a:t>Embedding with delays</a:t>
            </a:r>
          </a:p>
          <a:p>
            <a:r>
              <a:rPr lang="en-US" dirty="0"/>
              <a:t>Research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CFBE7-28B0-7840-9AEE-41B29519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								</a:t>
            </a:r>
            <a:r>
              <a:rPr lang="en-US" sz="2000" dirty="0"/>
              <a:t>(11:30)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690E9-1E40-3247-B786-935A69A2E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reconvene at 1:00 (Note the time change, so the Trauma students can leave at </a:t>
            </a:r>
            <a:r>
              <a:rPr lang="en-US"/>
              <a:t>3:55 today)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43F-CC2F-F942-A895-F8823E15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RQA with Quantitative Data: Radius		</a:t>
            </a:r>
            <a:r>
              <a:rPr lang="en-US" sz="2000" dirty="0"/>
              <a:t>(8:35)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A982-2C50-3642-AAB0-9DEF1A1E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is no longer binary</a:t>
            </a:r>
          </a:p>
          <a:p>
            <a:pPr lvl="1"/>
            <a:r>
              <a:rPr lang="en-US" dirty="0"/>
              <a:t>Nearby points might not be exactly the same</a:t>
            </a:r>
          </a:p>
          <a:p>
            <a:pPr lvl="1"/>
            <a:r>
              <a:rPr lang="en-US" dirty="0"/>
              <a:t>How close is close enough to be a recurrence?</a:t>
            </a:r>
          </a:p>
          <a:p>
            <a:pPr lvl="2"/>
            <a:r>
              <a:rPr lang="en-US" dirty="0"/>
              <a:t>Answer: Choose a </a:t>
            </a:r>
            <a:r>
              <a:rPr lang="en-US" i="1" dirty="0"/>
              <a:t>radius</a:t>
            </a:r>
          </a:p>
          <a:p>
            <a:r>
              <a:rPr lang="en-US" dirty="0"/>
              <a:t>Let’s investigate:</a:t>
            </a:r>
          </a:p>
          <a:p>
            <a:pPr lvl="1"/>
            <a:r>
              <a:rPr lang="en-US" dirty="0"/>
              <a:t>NDSQuant1</a:t>
            </a:r>
          </a:p>
          <a:p>
            <a:pPr lvl="1"/>
            <a:r>
              <a:rPr lang="en-US" dirty="0"/>
              <a:t>NDSQuant2</a:t>
            </a:r>
          </a:p>
        </p:txBody>
      </p:sp>
    </p:spTree>
    <p:extLst>
      <p:ext uri="{BB962C8B-B14F-4D97-AF65-F5344CB8AC3E}">
        <p14:creationId xmlns:p14="http://schemas.microsoft.com/office/powerpoint/2010/main" val="208935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634-EB1D-E477-CD28-4DEF04D4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RP							</a:t>
            </a:r>
            <a:r>
              <a:rPr lang="en-US" sz="2000" dirty="0"/>
              <a:t>(8:45)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D2C8-C0FC-659C-4DCE-9A25FC3F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6"/>
            <a:ext cx="10515600" cy="4758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RP for different radii</a:t>
            </a:r>
          </a:p>
          <a:p>
            <a:r>
              <a:rPr lang="en-US" dirty="0"/>
              <a:t>Three options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nonlinearTseries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/>
              <a:t> – my choice for now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2"/>
            <a:r>
              <a:rPr lang="en-US" dirty="0"/>
              <a:t>Installation: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aaronlikens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US" dirty="0"/>
          </a:p>
          <a:p>
            <a:pPr lvl="1"/>
            <a:r>
              <a:rPr lang="en-US" dirty="0"/>
              <a:t>Differ slightly in computations and parameter definitions, so be careful!</a:t>
            </a:r>
          </a:p>
          <a:p>
            <a:pPr lvl="2"/>
            <a:r>
              <a:rPr lang="en-US" dirty="0"/>
              <a:t>As long as you always use the same one, consistent comparisons can be made</a:t>
            </a:r>
          </a:p>
          <a:p>
            <a:r>
              <a:rPr lang="en-US" dirty="0"/>
              <a:t>All three have lots of parameters</a:t>
            </a:r>
          </a:p>
          <a:p>
            <a:pPr lvl="1"/>
            <a:r>
              <a:rPr lang="en-US" dirty="0"/>
              <a:t>Be patient…we’re almost up to:</a:t>
            </a:r>
          </a:p>
          <a:p>
            <a:pPr lvl="2"/>
            <a:r>
              <a:rPr lang="en-US" dirty="0"/>
              <a:t>“Phase space reconstruction” which includes “embedding dimension” and “delay”</a:t>
            </a:r>
          </a:p>
          <a:p>
            <a:r>
              <a:rPr lang="en-US" dirty="0"/>
              <a:t>Let’s look at NDSQuant1 and NDSQuant2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55F5-9B2E-B3E3-4C96-28615624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								</a:t>
            </a:r>
            <a:r>
              <a:rPr lang="en-US" sz="2000" dirty="0"/>
              <a:t>(9:10)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0A52-1997-44EA-6E08-7B6DA05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591800"/>
          </a:xfrm>
        </p:spPr>
        <p:txBody>
          <a:bodyPr>
            <a:normAutofit/>
          </a:bodyPr>
          <a:lstStyle/>
          <a:p>
            <a:r>
              <a:rPr lang="en-US" dirty="0"/>
              <a:t>State Space: Collection of measures that defines some (possibly latent) concept:</a:t>
            </a:r>
          </a:p>
          <a:p>
            <a:pPr lvl="1"/>
            <a:r>
              <a:rPr lang="en-US" dirty="0"/>
              <a:t>Blood pressure, heart rate, respiration rate: Health</a:t>
            </a:r>
          </a:p>
          <a:p>
            <a:pPr lvl="1"/>
            <a:r>
              <a:rPr lang="en-US" dirty="0"/>
              <a:t>PCL-5 &amp; Quality of Life Enjoyment and Satisfaction Questionnaire Short-form: Mental Health Functioning (Smith et al., under review)</a:t>
            </a:r>
          </a:p>
          <a:p>
            <a:pPr lvl="1"/>
            <a:r>
              <a:rPr lang="en-US" dirty="0"/>
              <a:t>Rate of convection, Horizontal temperature variation, Vertical temperature variation: Lorenz weather model</a:t>
            </a:r>
          </a:p>
          <a:p>
            <a:r>
              <a:rPr lang="en-US" dirty="0"/>
              <a:t>Discussion: What states do you deal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E6D-E6D8-56DF-91D8-41560B65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68A0-55DC-DC9B-0CE1-12B491CA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How many dimensions?</a:t>
            </a:r>
          </a:p>
          <a:p>
            <a:pPr lvl="1"/>
            <a:r>
              <a:rPr lang="en-US" dirty="0"/>
              <a:t>Which dimensions?</a:t>
            </a:r>
          </a:p>
          <a:p>
            <a:pPr lvl="1"/>
            <a:r>
              <a:rPr lang="en-US" dirty="0"/>
              <a:t>Are your dimensions </a:t>
            </a:r>
            <a:r>
              <a:rPr lang="en-US" i="1" dirty="0"/>
              <a:t>linearly independent</a:t>
            </a:r>
            <a:r>
              <a:rPr lang="en-US" dirty="0"/>
              <a:t>?</a:t>
            </a:r>
          </a:p>
          <a:p>
            <a:r>
              <a:rPr lang="en-US" dirty="0"/>
              <a:t>These are partially open questions</a:t>
            </a:r>
          </a:p>
          <a:p>
            <a:pPr lvl="1"/>
            <a:r>
              <a:rPr lang="en-US" dirty="0"/>
              <a:t>Social science theory</a:t>
            </a:r>
          </a:p>
          <a:p>
            <a:pPr lvl="1"/>
            <a:r>
              <a:rPr lang="en-US" dirty="0" err="1"/>
              <a:t>Takens</a:t>
            </a:r>
            <a:r>
              <a:rPr lang="en-US" dirty="0"/>
              <a:t> theorem,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3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81E-E2C2-8B5A-6DCC-653FA98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Space: Lorenz						</a:t>
            </a:r>
            <a:r>
              <a:rPr lang="en-US" sz="2000" dirty="0"/>
              <a:t>(9:30)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643E-D893-5CDE-56CF-E6EE40B1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Lorenz model of weather (data: </a:t>
            </a:r>
            <a:r>
              <a:rPr lang="en-US" dirty="0" err="1"/>
              <a:t>NDSLorenz</a:t>
            </a:r>
            <a:r>
              <a:rPr lang="en-US" dirty="0"/>
              <a:t>) is the classic example</a:t>
            </a:r>
          </a:p>
          <a:p>
            <a:r>
              <a:rPr lang="en-US" dirty="0"/>
              <a:t>Traditional Plot: Could plot a 3-dimensional state on 3 time graphs</a:t>
            </a:r>
          </a:p>
          <a:p>
            <a:r>
              <a:rPr lang="en-US" dirty="0"/>
              <a:t>State Space Plot: Use the three components of the state as the axes, and plot a trajectory (</a:t>
            </a:r>
            <a:r>
              <a:rPr lang="en-US" dirty="0" err="1"/>
              <a:t>NDSLorenz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famous “Lorenz butterfly”</a:t>
            </a:r>
          </a:p>
          <a:p>
            <a:pPr lvl="1"/>
            <a:r>
              <a:rPr lang="en-US" dirty="0"/>
              <a:t>3-d plotting in R is clunky</a:t>
            </a:r>
          </a:p>
          <a:p>
            <a:pPr lvl="2"/>
            <a:r>
              <a:rPr lang="en-US" dirty="0"/>
              <a:t>Requires additional software installation</a:t>
            </a:r>
          </a:p>
          <a:p>
            <a:pPr lvl="2"/>
            <a:r>
              <a:rPr lang="en-US" dirty="0"/>
              <a:t>Let me know if you really need to do it</a:t>
            </a:r>
          </a:p>
        </p:txBody>
      </p:sp>
    </p:spTree>
    <p:extLst>
      <p:ext uri="{BB962C8B-B14F-4D97-AF65-F5344CB8AC3E}">
        <p14:creationId xmlns:p14="http://schemas.microsoft.com/office/powerpoint/2010/main" val="19519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C750-D7FA-6542-4C30-0721D43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	</a:t>
            </a:r>
            <a:r>
              <a:rPr lang="en-US" sz="2000" dirty="0"/>
              <a:t>(10:00)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D22F-6570-09BE-BA04-6194DFED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at 10:15</a:t>
            </a:r>
          </a:p>
        </p:txBody>
      </p:sp>
    </p:spTree>
    <p:extLst>
      <p:ext uri="{BB962C8B-B14F-4D97-AF65-F5344CB8AC3E}">
        <p14:creationId xmlns:p14="http://schemas.microsoft.com/office/powerpoint/2010/main" val="71235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634-EB1D-E477-CD28-4DEF04D4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Lorenz RP									</a:t>
            </a:r>
            <a:r>
              <a:rPr lang="en-US" sz="2000"/>
              <a:t>(9:35)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D2C8-C0FC-659C-4DCE-9A25FC3F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951346" cy="49716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do multi-dimensional RQA (direct from state space, not from recurrence plot) via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mdrqa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Installation: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devtools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install_github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aaronlikens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lvl="1"/>
            <a:r>
              <a:rPr lang="en-US" dirty="0"/>
              <a:t>Don’t forget to 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rqapp</a:t>
            </a:r>
            <a:r>
              <a:rPr lang="en-US" dirty="0"/>
              <a:t> to your library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mdrqa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lorenz_ls$x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lorenz_ls$y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lorenz_ls$z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), # Read data first!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embed = 1, # Each component is embedded in a single dimension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delay = 0,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rescale = 0,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normalize = 0,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mindiagline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minvertline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t_win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radius = 0.2,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recpt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1) -&gt;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lorenz_mdrqa</a:t>
            </a:r>
            <a:endParaRPr lang="en-US" sz="26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8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1347</Words>
  <Application>Microsoft Office PowerPoint</Application>
  <PresentationFormat>Widescreen</PresentationFormat>
  <Paragraphs>168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Overview         (8:30)</vt:lpstr>
      <vt:lpstr>RQA with Quantitative Data: Radius  (8:35)</vt:lpstr>
      <vt:lpstr>Quantitative RP       (8:45)</vt:lpstr>
      <vt:lpstr>State Space        (9:10)</vt:lpstr>
      <vt:lpstr>State Space</vt:lpstr>
      <vt:lpstr>State Space: Lorenz      (9:30)</vt:lpstr>
      <vt:lpstr>Break        (10:00)</vt:lpstr>
      <vt:lpstr>Lorenz RP         (9:35)</vt:lpstr>
      <vt:lpstr>CYO          (9:45)</vt:lpstr>
      <vt:lpstr>Attractors         (10:15)</vt:lpstr>
      <vt:lpstr>Fixed Point &amp; Cycle Attractors</vt:lpstr>
      <vt:lpstr>DON’T BE A PHYSICIST!</vt:lpstr>
      <vt:lpstr>Escape the Equilibrium Mindset   (10:25)</vt:lpstr>
      <vt:lpstr>Perspective matters      (10:45)</vt:lpstr>
      <vt:lpstr>So what?         (11:00)</vt:lpstr>
      <vt:lpstr>Embedding with Delay     (11:05)</vt:lpstr>
      <vt:lpstr>Complex Systems Research Design  (if time)</vt:lpstr>
      <vt:lpstr>Research Design       (if time)</vt:lpstr>
      <vt:lpstr>Lunch        (11:30)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85</cp:revision>
  <dcterms:created xsi:type="dcterms:W3CDTF">2021-02-17T16:30:38Z</dcterms:created>
  <dcterms:modified xsi:type="dcterms:W3CDTF">2022-05-18T18:32:54Z</dcterms:modified>
</cp:coreProperties>
</file>