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0" r:id="rId5"/>
    <p:sldId id="266" r:id="rId6"/>
    <p:sldId id="267" r:id="rId7"/>
    <p:sldId id="268" r:id="rId8"/>
    <p:sldId id="270" r:id="rId9"/>
    <p:sldId id="278" r:id="rId10"/>
    <p:sldId id="280" r:id="rId11"/>
    <p:sldId id="279" r:id="rId12"/>
    <p:sldId id="281" r:id="rId13"/>
    <p:sldId id="269" r:id="rId14"/>
    <p:sldId id="282" r:id="rId15"/>
    <p:sldId id="284" r:id="rId16"/>
    <p:sldId id="285" r:id="rId17"/>
    <p:sldId id="283" r:id="rId18"/>
    <p:sldId id="286" r:id="rId19"/>
    <p:sldId id="27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FB57C-DFED-8B4E-862F-135A70165BC6}" v="661" dt="2022-03-28T16:06:07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-24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F712C-5B76-7B4F-B123-931B3A27C701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F10D-13F7-F046-B161-C24855EB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Really, can do inference with any of these via resampling; it is just harder with RQA and SSG.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F10D-13F7-F046-B161-C24855EB3F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urveyuccs.co1.qualtrics.com/jfe/form/SV_7aCHeEXKuS82DC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 Afternoon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8D65-43C2-7CDA-585E-12DB33BCE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  <a:p>
            <a:pPr lvl="1"/>
            <a:r>
              <a:rPr lang="en-US" dirty="0"/>
              <a:t>Relative to the total number of transitions, not each node!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A2DC3-2B77-A691-C22D-08311B949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Transition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EBA81-E633-DBD7-BDDE-152A2248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Transition Networks (Alternate)	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7C3D0B-22BC-E5E7-3450-062CD8888516}"/>
              </a:ext>
            </a:extLst>
          </p:cNvPr>
          <p:cNvGraphicFramePr>
            <a:graphicFrameLocks noGrp="1"/>
          </p:cNvGraphicFramePr>
          <p:nvPr/>
        </p:nvGraphicFramePr>
        <p:xfrm>
          <a:off x="701040" y="2973387"/>
          <a:ext cx="5181600" cy="2790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67366472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53969157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72845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03917142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1378832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3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0.16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517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0.00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0.00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86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0.09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88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0.25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0.09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0.16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382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185DC59-52E7-4779-D57E-053C5033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2092960"/>
            <a:ext cx="455168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1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156FDB-50DA-6512-B0E3-D0C585DD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Markov matrices					</a:t>
            </a:r>
            <a:r>
              <a:rPr lang="en-US" sz="2000" dirty="0"/>
              <a:t>(3:15)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AC06-3B5F-3ADC-2A07-DA4395D6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79" y="1651058"/>
            <a:ext cx="11161546" cy="4351338"/>
          </a:xfrm>
        </p:spPr>
        <p:txBody>
          <a:bodyPr/>
          <a:lstStyle/>
          <a:p>
            <a:r>
              <a:rPr lang="en-US" dirty="0"/>
              <a:t>Make the transition matrix: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makeMarkov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/NDSMacro1"))</a:t>
            </a:r>
          </a:p>
          <a:p>
            <a:r>
              <a:rPr lang="en-US" dirty="0"/>
              <a:t>Plot the transition matrix: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qgraph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makeMarkov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/NDSMacro1")),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layout = “circle”)</a:t>
            </a:r>
          </a:p>
          <a:p>
            <a:r>
              <a:rPr lang="en-US" dirty="0"/>
              <a:t>Issue</a:t>
            </a:r>
          </a:p>
          <a:p>
            <a:pPr lvl="1"/>
            <a:r>
              <a:rPr lang="en-US" dirty="0"/>
              <a:t>Is one step enough to capture the dynamics? (</a:t>
            </a:r>
            <a:r>
              <a:rPr lang="en-US" dirty="0" err="1"/>
              <a:t>Strelioff</a:t>
            </a:r>
            <a:r>
              <a:rPr lang="en-US" dirty="0"/>
              <a:t> et al, 2007)</a:t>
            </a:r>
          </a:p>
          <a:p>
            <a:pPr lvl="2"/>
            <a:r>
              <a:rPr lang="en-US" dirty="0"/>
              <a:t>Don’t go here if you don’t have to…the math is ugly and I’m not sure I get it yet.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8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B4AC-587D-68A2-0BF4-D0D33D14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										</a:t>
            </a:r>
            <a:r>
              <a:rPr lang="en-US" sz="2000" dirty="0"/>
              <a:t>(3:20)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AB7-8C30-21BA-9BAB-8C72AC6E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NDSMacro2</a:t>
            </a:r>
          </a:p>
          <a:p>
            <a:endParaRPr lang="en-US" dirty="0"/>
          </a:p>
          <a:p>
            <a:r>
              <a:rPr lang="en-US" dirty="0"/>
              <a:t>Compare to NDSMacro1</a:t>
            </a:r>
          </a:p>
          <a:p>
            <a:pPr lvl="1"/>
            <a:r>
              <a:rPr lang="en-US" dirty="0"/>
              <a:t>We’ll look at inference issues later in the week</a:t>
            </a:r>
          </a:p>
        </p:txBody>
      </p:sp>
    </p:spTree>
    <p:extLst>
      <p:ext uri="{BB962C8B-B14F-4D97-AF65-F5344CB8AC3E}">
        <p14:creationId xmlns:p14="http://schemas.microsoft.com/office/powerpoint/2010/main" val="259402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DAFE-AFED-6345-8246-BB74AC0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Alternatives					</a:t>
            </a:r>
            <a:r>
              <a:rPr lang="en-US" sz="2000" dirty="0"/>
              <a:t>(3:30)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BD3-1ABB-DB4B-943D-6A83C40E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924309"/>
          </a:xfrm>
        </p:spPr>
        <p:txBody>
          <a:bodyPr>
            <a:normAutofit/>
          </a:bodyPr>
          <a:lstStyle/>
          <a:p>
            <a:r>
              <a:rPr lang="en-US" i="1" dirty="0"/>
              <a:t>Patterns</a:t>
            </a:r>
            <a:r>
              <a:rPr lang="en-US" dirty="0"/>
              <a:t> (at mesoscales)</a:t>
            </a:r>
          </a:p>
          <a:p>
            <a:pPr lvl="1"/>
            <a:r>
              <a:rPr lang="en-US" dirty="0"/>
              <a:t>RQA</a:t>
            </a:r>
          </a:p>
          <a:p>
            <a:pPr lvl="1"/>
            <a:r>
              <a:rPr lang="en-US" dirty="0"/>
              <a:t>OD</a:t>
            </a:r>
          </a:p>
          <a:p>
            <a:r>
              <a:rPr lang="en-US" i="1" dirty="0"/>
              <a:t>Histories</a:t>
            </a:r>
            <a:r>
              <a:rPr lang="en-US" dirty="0"/>
              <a:t> (Dynamics plus context)</a:t>
            </a:r>
          </a:p>
          <a:p>
            <a:pPr lvl="1"/>
            <a:r>
              <a:rPr lang="en-US" dirty="0"/>
              <a:t>SSG</a:t>
            </a:r>
          </a:p>
          <a:p>
            <a:pPr lvl="1"/>
            <a:r>
              <a:rPr lang="en-US" dirty="0"/>
              <a:t>RQA to some extent</a:t>
            </a:r>
          </a:p>
          <a:p>
            <a:r>
              <a:rPr lang="en-US" dirty="0"/>
              <a:t>Dynamics</a:t>
            </a:r>
          </a:p>
          <a:p>
            <a:pPr lvl="1"/>
            <a:r>
              <a:rPr lang="en-US" dirty="0"/>
              <a:t>Markov (assuming transitions capture dynamics)</a:t>
            </a:r>
          </a:p>
          <a:p>
            <a:pPr lvl="1"/>
            <a:r>
              <a:rPr lang="en-US" dirty="0"/>
              <a:t>Same dynamics can lead to many histories</a:t>
            </a:r>
          </a:p>
        </p:txBody>
      </p:sp>
    </p:spTree>
    <p:extLst>
      <p:ext uri="{BB962C8B-B14F-4D97-AF65-F5344CB8AC3E}">
        <p14:creationId xmlns:p14="http://schemas.microsoft.com/office/powerpoint/2010/main" val="261883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469-A94A-CE94-A2C7-0B09780D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Involving the Three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D684-7B4C-2764-B4C2-70FEB772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this week</a:t>
            </a:r>
          </a:p>
          <a:p>
            <a:pPr lvl="1"/>
            <a:r>
              <a:rPr lang="en-US" dirty="0"/>
              <a:t>Inference (via bootstrapping)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What do you want to investigate, and why?</a:t>
            </a:r>
          </a:p>
          <a:p>
            <a:pPr lvl="1"/>
            <a:r>
              <a:rPr lang="en-US" dirty="0"/>
              <a:t>Dynamics, patterns, histories</a:t>
            </a:r>
          </a:p>
          <a:p>
            <a:pPr lvl="1"/>
            <a:r>
              <a:rPr lang="en-US" dirty="0"/>
              <a:t>Where do </a:t>
            </a:r>
            <a:r>
              <a:rPr lang="en-US" i="1" dirty="0"/>
              <a:t>covariates</a:t>
            </a:r>
            <a:r>
              <a:rPr lang="en-US" dirty="0"/>
              <a:t> fit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4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D17-BF2D-F21F-AAF8-22F4B20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{Context + Dynamics}						</a:t>
            </a:r>
            <a:r>
              <a:rPr lang="en-US" sz="2000" dirty="0"/>
              <a:t>(if time)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4D5903-1631-E450-24E7-EE428BB39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49840"/>
              </p:ext>
            </p:extLst>
          </p:nvPr>
        </p:nvGraphicFramePr>
        <p:xfrm>
          <a:off x="838200" y="1650999"/>
          <a:ext cx="10515600" cy="422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44462557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342693959"/>
                    </a:ext>
                  </a:extLst>
                </a:gridCol>
                <a:gridCol w="1821628">
                  <a:extLst>
                    <a:ext uri="{9D8B030D-6E8A-4147-A177-3AD203B41FA5}">
                      <a16:colId xmlns:a16="http://schemas.microsoft.com/office/drawing/2014/main" val="372767640"/>
                    </a:ext>
                  </a:extLst>
                </a:gridCol>
                <a:gridCol w="3436172">
                  <a:extLst>
                    <a:ext uri="{9D8B030D-6E8A-4147-A177-3AD203B41FA5}">
                      <a16:colId xmlns:a16="http://schemas.microsoft.com/office/drawing/2014/main" val="723564483"/>
                    </a:ext>
                  </a:extLst>
                </a:gridCol>
              </a:tblGrid>
              <a:tr h="13368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Dynamics abstracted from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Empirical Situation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Dynamics abstracted from Empirical Situation 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283405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668581"/>
                  </a:ext>
                </a:extLst>
              </a:tr>
              <a:tr h="77451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075907"/>
                  </a:ext>
                </a:extLst>
              </a:tr>
              <a:tr h="13368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Empirical Situation 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{Context 1 + Dynamics}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Empirical Situation 2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{Context 2 + Dynamics}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3237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87CA49-9DDB-117A-A60F-525382BB469A}"/>
              </a:ext>
            </a:extLst>
          </p:cNvPr>
          <p:cNvCxnSpPr/>
          <p:nvPr/>
        </p:nvCxnSpPr>
        <p:spPr>
          <a:xfrm>
            <a:off x="4109421" y="5174428"/>
            <a:ext cx="3915784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0B310A-F1E4-A0D4-FE2D-4C08AA668BEB}"/>
              </a:ext>
            </a:extLst>
          </p:cNvPr>
          <p:cNvCxnSpPr/>
          <p:nvPr/>
        </p:nvCxnSpPr>
        <p:spPr>
          <a:xfrm>
            <a:off x="4263242" y="2351314"/>
            <a:ext cx="364572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32825-F7F5-E592-82F4-EE08BAC76C0F}"/>
              </a:ext>
            </a:extLst>
          </p:cNvPr>
          <p:cNvCxnSpPr/>
          <p:nvPr/>
        </p:nvCxnSpPr>
        <p:spPr>
          <a:xfrm flipV="1">
            <a:off x="2553195" y="2683823"/>
            <a:ext cx="0" cy="2113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5C318-8837-A14A-007F-6BE2F2653702}"/>
              </a:ext>
            </a:extLst>
          </p:cNvPr>
          <p:cNvCxnSpPr/>
          <p:nvPr/>
        </p:nvCxnSpPr>
        <p:spPr>
          <a:xfrm>
            <a:off x="9642764" y="2671948"/>
            <a:ext cx="0" cy="21494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A07AA0-D16A-05D2-4878-1B0B53C44C54}"/>
              </a:ext>
            </a:extLst>
          </p:cNvPr>
          <p:cNvSpPr txBox="1"/>
          <p:nvPr/>
        </p:nvSpPr>
        <p:spPr>
          <a:xfrm>
            <a:off x="2698203" y="3556061"/>
            <a:ext cx="250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Abstract the 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3F053-DC17-BE01-FCEE-13105072A7AF}"/>
              </a:ext>
            </a:extLst>
          </p:cNvPr>
          <p:cNvSpPr txBox="1"/>
          <p:nvPr/>
        </p:nvSpPr>
        <p:spPr>
          <a:xfrm>
            <a:off x="5270036" y="5504343"/>
            <a:ext cx="16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161FF-7330-BC30-E1B7-D2331BB1EB9C}"/>
              </a:ext>
            </a:extLst>
          </p:cNvPr>
          <p:cNvSpPr txBox="1"/>
          <p:nvPr/>
        </p:nvSpPr>
        <p:spPr>
          <a:xfrm>
            <a:off x="7268508" y="3540672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Apply the dynamics</a:t>
            </a:r>
          </a:p>
        </p:txBody>
      </p:sp>
    </p:spTree>
    <p:extLst>
      <p:ext uri="{BB962C8B-B14F-4D97-AF65-F5344CB8AC3E}">
        <p14:creationId xmlns:p14="http://schemas.microsoft.com/office/powerpoint/2010/main" val="289936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D8DC-34BB-74AD-9E93-F0F7109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Royall (Chapter 1; 1997)			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08DC-6BCE-6088-B5F3-9567F5D8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“Consider a physician’s diagnostic test for the presence or absence of some disease, D. Suppose that experience has shown the test to be a good one, rarely producing misleading results. Specifically, the performance of the test is described by the probabilities shown” here: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CAA5B8-ACFC-6AB8-F87F-8196B0E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50067"/>
              </p:ext>
            </p:extLst>
          </p:nvPr>
        </p:nvGraphicFramePr>
        <p:xfrm>
          <a:off x="2808940" y="3826727"/>
          <a:ext cx="6574119" cy="156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73">
                  <a:extLst>
                    <a:ext uri="{9D8B030D-6E8A-4147-A177-3AD203B41FA5}">
                      <a16:colId xmlns:a16="http://schemas.microsoft.com/office/drawing/2014/main" val="741870280"/>
                    </a:ext>
                  </a:extLst>
                </a:gridCol>
                <a:gridCol w="2191373">
                  <a:extLst>
                    <a:ext uri="{9D8B030D-6E8A-4147-A177-3AD203B41FA5}">
                      <a16:colId xmlns:a16="http://schemas.microsoft.com/office/drawing/2014/main" val="3922671926"/>
                    </a:ext>
                  </a:extLst>
                </a:gridCol>
                <a:gridCol w="2191373">
                  <a:extLst>
                    <a:ext uri="{9D8B030D-6E8A-4147-A177-3AD203B41FA5}">
                      <a16:colId xmlns:a16="http://schemas.microsoft.com/office/drawing/2014/main" val="820240719"/>
                    </a:ext>
                  </a:extLst>
                </a:gridCol>
              </a:tblGrid>
              <a:tr h="52039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Positive Test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Negative Test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59887"/>
                  </a:ext>
                </a:extLst>
              </a:tr>
              <a:tr h="520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Disease Present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8304"/>
                  </a:ext>
                </a:extLst>
              </a:tr>
              <a:tr h="520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Disease Absent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3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D8DC-34BB-74AD-9E93-F0F7109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Royall (Chapter 1; 1997) 					</a:t>
            </a:r>
            <a:r>
              <a:rPr lang="en-US" sz="2000" dirty="0"/>
              <a:t>(if time)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08DC-6BCE-6088-B5F3-9567F5D8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“Now suppose that a patient, </a:t>
            </a:r>
            <a:r>
              <a:rPr lang="en-US" dirty="0" err="1"/>
              <a:t>Mr</a:t>
            </a:r>
            <a:r>
              <a:rPr lang="en-US" dirty="0"/>
              <a:t> Doe, is given the test. On learning that the result is positive,” what would your conclusion be?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Mr</a:t>
            </a:r>
            <a:r>
              <a:rPr lang="en-US" dirty="0"/>
              <a:t> Doe probably does not have D.”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Mr</a:t>
            </a:r>
            <a:r>
              <a:rPr lang="en-US" dirty="0"/>
              <a:t> Doe should be treated for D.”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“The test result is evidence that </a:t>
            </a:r>
            <a:r>
              <a:rPr lang="en-US" dirty="0" err="1"/>
              <a:t>Mr</a:t>
            </a:r>
            <a:r>
              <a:rPr lang="en-US" dirty="0"/>
              <a:t> Doe has D.”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B3602-9CDE-E63D-2E68-67CAFDD06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24113"/>
              </p:ext>
            </p:extLst>
          </p:nvPr>
        </p:nvGraphicFramePr>
        <p:xfrm>
          <a:off x="2797856" y="1451185"/>
          <a:ext cx="6574119" cy="156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73">
                  <a:extLst>
                    <a:ext uri="{9D8B030D-6E8A-4147-A177-3AD203B41FA5}">
                      <a16:colId xmlns:a16="http://schemas.microsoft.com/office/drawing/2014/main" val="741870280"/>
                    </a:ext>
                  </a:extLst>
                </a:gridCol>
                <a:gridCol w="2191373">
                  <a:extLst>
                    <a:ext uri="{9D8B030D-6E8A-4147-A177-3AD203B41FA5}">
                      <a16:colId xmlns:a16="http://schemas.microsoft.com/office/drawing/2014/main" val="3922671926"/>
                    </a:ext>
                  </a:extLst>
                </a:gridCol>
                <a:gridCol w="2191373">
                  <a:extLst>
                    <a:ext uri="{9D8B030D-6E8A-4147-A177-3AD203B41FA5}">
                      <a16:colId xmlns:a16="http://schemas.microsoft.com/office/drawing/2014/main" val="820240719"/>
                    </a:ext>
                  </a:extLst>
                </a:gridCol>
              </a:tblGrid>
              <a:tr h="52039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Positive Test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Negative Test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59887"/>
                  </a:ext>
                </a:extLst>
              </a:tr>
              <a:tr h="520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Disease Present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8304"/>
                  </a:ext>
                </a:extLst>
              </a:tr>
              <a:tr h="5203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Disease Absent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1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4894-EA10-6DFA-8C0C-7B061815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Royall (Chapter 1; 1997)			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3A00-AEA3-F8BD-8B56-6EFF3D78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1 can true too!</a:t>
            </a:r>
          </a:p>
          <a:p>
            <a:r>
              <a:rPr lang="en-US" dirty="0"/>
              <a:t>Suppose the disease is very rare (e.g., 1% of the population)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D02534-342C-C86C-4C01-F2C035D50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73224"/>
              </p:ext>
            </p:extLst>
          </p:nvPr>
        </p:nvGraphicFramePr>
        <p:xfrm>
          <a:off x="1151906" y="2872740"/>
          <a:ext cx="10034650" cy="329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0">
                  <a:extLst>
                    <a:ext uri="{9D8B030D-6E8A-4147-A177-3AD203B41FA5}">
                      <a16:colId xmlns:a16="http://schemas.microsoft.com/office/drawing/2014/main" val="375209066"/>
                    </a:ext>
                  </a:extLst>
                </a:gridCol>
                <a:gridCol w="2006930">
                  <a:extLst>
                    <a:ext uri="{9D8B030D-6E8A-4147-A177-3AD203B41FA5}">
                      <a16:colId xmlns:a16="http://schemas.microsoft.com/office/drawing/2014/main" val="541610099"/>
                    </a:ext>
                  </a:extLst>
                </a:gridCol>
                <a:gridCol w="2006930">
                  <a:extLst>
                    <a:ext uri="{9D8B030D-6E8A-4147-A177-3AD203B41FA5}">
                      <a16:colId xmlns:a16="http://schemas.microsoft.com/office/drawing/2014/main" val="2227123852"/>
                    </a:ext>
                  </a:extLst>
                </a:gridCol>
                <a:gridCol w="2006930">
                  <a:extLst>
                    <a:ext uri="{9D8B030D-6E8A-4147-A177-3AD203B41FA5}">
                      <a16:colId xmlns:a16="http://schemas.microsoft.com/office/drawing/2014/main" val="558167035"/>
                    </a:ext>
                  </a:extLst>
                </a:gridCol>
                <a:gridCol w="2006930">
                  <a:extLst>
                    <a:ext uri="{9D8B030D-6E8A-4147-A177-3AD203B41FA5}">
                      <a16:colId xmlns:a16="http://schemas.microsoft.com/office/drawing/2014/main" val="4172723043"/>
                    </a:ext>
                  </a:extLst>
                </a:gridCol>
              </a:tblGrid>
              <a:tr h="883127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10000 people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39358"/>
                  </a:ext>
                </a:extLst>
              </a:tr>
              <a:tr h="8831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 with disease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9900 without disease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13303"/>
                  </a:ext>
                </a:extLst>
              </a:tr>
              <a:tr h="1524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95 positive tests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“false negatives”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198 “false positives”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9702 negative tests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838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B1C350-8FD4-F3AE-715C-075AE9E388B5}"/>
              </a:ext>
            </a:extLst>
          </p:cNvPr>
          <p:cNvCxnSpPr/>
          <p:nvPr/>
        </p:nvCxnSpPr>
        <p:spPr>
          <a:xfrm flipH="1">
            <a:off x="4275117" y="3526971"/>
            <a:ext cx="1235034" cy="57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1C6C5-408F-43DC-5155-41281A1CEF7A}"/>
              </a:ext>
            </a:extLst>
          </p:cNvPr>
          <p:cNvCxnSpPr/>
          <p:nvPr/>
        </p:nvCxnSpPr>
        <p:spPr>
          <a:xfrm>
            <a:off x="6792686" y="3429000"/>
            <a:ext cx="973776" cy="644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F32E4-7E63-77A6-8A40-2B496519697E}"/>
              </a:ext>
            </a:extLst>
          </p:cNvPr>
          <p:cNvCxnSpPr/>
          <p:nvPr/>
        </p:nvCxnSpPr>
        <p:spPr>
          <a:xfrm flipH="1">
            <a:off x="2410691" y="4405745"/>
            <a:ext cx="451262" cy="546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BFF8FC-6D73-2F5A-AD0A-87CF385A5E82}"/>
              </a:ext>
            </a:extLst>
          </p:cNvPr>
          <p:cNvCxnSpPr/>
          <p:nvPr/>
        </p:nvCxnSpPr>
        <p:spPr>
          <a:xfrm>
            <a:off x="3431969" y="4370119"/>
            <a:ext cx="415636" cy="581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0B2326-D3CF-D60B-DDEC-E7956FCA4026}"/>
              </a:ext>
            </a:extLst>
          </p:cNvPr>
          <p:cNvCxnSpPr/>
          <p:nvPr/>
        </p:nvCxnSpPr>
        <p:spPr>
          <a:xfrm flipH="1">
            <a:off x="8538358" y="4405745"/>
            <a:ext cx="451263" cy="546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C74F7-58D7-F454-A686-B3FEBB7EECD0}"/>
              </a:ext>
            </a:extLst>
          </p:cNvPr>
          <p:cNvCxnSpPr/>
          <p:nvPr/>
        </p:nvCxnSpPr>
        <p:spPr>
          <a:xfrm>
            <a:off x="9334005" y="4405745"/>
            <a:ext cx="356260" cy="581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8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A8DD-E674-134F-AD6B-6528192D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Wrapping Up								</a:t>
            </a:r>
            <a:r>
              <a:rPr lang="en-US" sz="2000" dirty="0"/>
              <a:t>(4:25)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54F0-CD35-A346-A763-99B39553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take the </a:t>
            </a:r>
            <a:r>
              <a:rPr lang="en-US" dirty="0">
                <a:hlinkClick r:id="rId2"/>
              </a:rPr>
              <a:t>two-question survey</a:t>
            </a:r>
            <a:endParaRPr lang="en-US" dirty="0"/>
          </a:p>
          <a:p>
            <a:pPr lvl="1"/>
            <a:r>
              <a:rPr lang="en-US" dirty="0"/>
              <a:t>Give one good thing about today’s sessions</a:t>
            </a:r>
          </a:p>
          <a:p>
            <a:pPr lvl="1"/>
            <a:r>
              <a:rPr lang="en-US" dirty="0"/>
              <a:t>Give one thing that could have improved today’s sessions</a:t>
            </a:r>
          </a:p>
          <a:p>
            <a:r>
              <a:rPr lang="en-US" dirty="0"/>
              <a:t>Link: 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TuesdaySurvey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0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(1:30)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RQA Metrics</a:t>
            </a:r>
          </a:p>
          <a:p>
            <a:pPr lvl="1"/>
            <a:r>
              <a:rPr lang="en-US" dirty="0"/>
              <a:t>CYO</a:t>
            </a:r>
          </a:p>
          <a:p>
            <a:pPr lvl="1"/>
            <a:r>
              <a:rPr lang="en-US" dirty="0"/>
              <a:t>Discussion</a:t>
            </a:r>
          </a:p>
          <a:p>
            <a:r>
              <a:rPr lang="en-US" dirty="0"/>
              <a:t>State Space Grids</a:t>
            </a:r>
          </a:p>
          <a:p>
            <a:pPr lvl="1"/>
            <a:r>
              <a:rPr lang="en-US" dirty="0" err="1"/>
              <a:t>cf</a:t>
            </a:r>
            <a:r>
              <a:rPr lang="en-US" dirty="0"/>
              <a:t> Recurrence Plots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CYO</a:t>
            </a:r>
          </a:p>
          <a:p>
            <a:r>
              <a:rPr lang="en-US" dirty="0"/>
              <a:t>Markov Matrices</a:t>
            </a:r>
          </a:p>
          <a:p>
            <a:r>
              <a:rPr lang="en-US" dirty="0"/>
              <a:t>Comparison: RQA, SSG, and Markov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764-D537-D14D-83D9-68DED538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are categories!						</a:t>
            </a:r>
            <a:r>
              <a:rPr lang="en-US" sz="2000" dirty="0"/>
              <a:t>(1:35)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AD22-08DA-424C-91A4-20773A1A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considering truly categorical data, generally fewer unique values than when considering words</a:t>
            </a:r>
          </a:p>
          <a:p>
            <a:r>
              <a:rPr lang="en-US" dirty="0"/>
              <a:t>Example: NDSMacro1</a:t>
            </a:r>
          </a:p>
          <a:p>
            <a:pPr lvl="1"/>
            <a:r>
              <a:rPr lang="en-US" dirty="0"/>
              <a:t>Might want to change parameters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mindiagline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minvertline</a:t>
            </a:r>
            <a:r>
              <a:rPr lang="en-US" dirty="0"/>
              <a:t>)</a:t>
            </a:r>
          </a:p>
          <a:p>
            <a:r>
              <a:rPr lang="en-US" dirty="0"/>
              <a:t>CYO</a:t>
            </a:r>
          </a:p>
          <a:p>
            <a:pPr lvl="1"/>
            <a:r>
              <a:rPr lang="en-US" dirty="0"/>
              <a:t>NDSMacro2 (or your own data; ideally two different sequences)</a:t>
            </a:r>
          </a:p>
          <a:p>
            <a:pPr lvl="1"/>
            <a:r>
              <a:rPr lang="en-US" dirty="0"/>
              <a:t>Compare the NDSMacro1 metrics to the NDSMacro2 metrics</a:t>
            </a:r>
          </a:p>
          <a:p>
            <a:pPr lvl="1"/>
            <a:r>
              <a:rPr lang="en-US" dirty="0"/>
              <a:t>Discussion: Convince your partner</a:t>
            </a:r>
          </a:p>
        </p:txBody>
      </p:sp>
    </p:spTree>
    <p:extLst>
      <p:ext uri="{BB962C8B-B14F-4D97-AF65-F5344CB8AC3E}">
        <p14:creationId xmlns:p14="http://schemas.microsoft.com/office/powerpoint/2010/main" val="28953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AE7A-8B0C-FD40-AC7F-EF1D392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 Metrics: CYO							</a:t>
            </a:r>
            <a:r>
              <a:rPr lang="en-US" sz="2000" dirty="0"/>
              <a:t>(1:45)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1412-C9A8-7B41-A5FE-40357CFE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Categorical data</a:t>
            </a:r>
          </a:p>
          <a:p>
            <a:pPr lvl="1"/>
            <a:r>
              <a:rPr lang="en-US" dirty="0"/>
              <a:t>NDSMacro2</a:t>
            </a:r>
          </a:p>
          <a:p>
            <a:pPr lvl="2"/>
            <a:r>
              <a:rPr lang="en-US" dirty="0" err="1"/>
              <a:t>Macrocognitive</a:t>
            </a:r>
            <a:r>
              <a:rPr lang="en-US" dirty="0"/>
              <a:t> codes (Ricca et al, 2020)</a:t>
            </a:r>
          </a:p>
          <a:p>
            <a:pPr lvl="2"/>
            <a:r>
              <a:rPr lang="en-US" dirty="0"/>
              <a:t>Same group, different day from NDSMacro1</a:t>
            </a:r>
          </a:p>
          <a:p>
            <a:r>
              <a:rPr lang="en-US" dirty="0"/>
              <a:t>Compare the metrics with each other;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1153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50F8-67E9-0A45-9E7E-D90F634E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Grids				</a:t>
            </a:r>
            <a:r>
              <a:rPr lang="en-US" sz="2000" dirty="0"/>
              <a:t>(2:15)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079A7-07A0-A040-917D-A1364E995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48AE-4DE0-4044-9054-4694D23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Grids (SSG)					</a:t>
            </a:r>
            <a:r>
              <a:rPr lang="en-US" sz="2000" dirty="0"/>
              <a:t>(2:15)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2FFA-8A67-2C40-B275-68CFD833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time series data </a:t>
            </a:r>
          </a:p>
          <a:p>
            <a:r>
              <a:rPr lang="en-US" dirty="0"/>
              <a:t>Categories on the axes, not time series</a:t>
            </a:r>
          </a:p>
          <a:p>
            <a:pPr lvl="1"/>
            <a:r>
              <a:rPr lang="en-US" dirty="0"/>
              <a:t>Focus on the categories, not the time</a:t>
            </a:r>
          </a:p>
          <a:p>
            <a:r>
              <a:rPr lang="en-US" dirty="0"/>
              <a:t>Example: NDSMacro1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/NDSMacro1")))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ssg_metrics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/NDSMacro1")))</a:t>
            </a:r>
          </a:p>
          <a:p>
            <a:pPr lvl="1"/>
            <a:r>
              <a:rPr lang="en-US" dirty="0"/>
              <a:t>Ugh…choose only some of the values</a:t>
            </a:r>
          </a:p>
        </p:txBody>
      </p:sp>
    </p:spTree>
    <p:extLst>
      <p:ext uri="{BB962C8B-B14F-4D97-AF65-F5344CB8AC3E}">
        <p14:creationId xmlns:p14="http://schemas.microsoft.com/office/powerpoint/2010/main" val="23935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7AD0-68F6-4747-9199-82CA705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 SSG									</a:t>
            </a:r>
            <a:r>
              <a:rPr lang="en-US" sz="2000" dirty="0"/>
              <a:t>(2:30)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F720-0FEF-B44D-8431-E6E40E0D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data or your own</a:t>
            </a:r>
          </a:p>
          <a:p>
            <a:pPr lvl="1"/>
            <a:r>
              <a:rPr lang="en-US" dirty="0"/>
              <a:t>NDSMacro2</a:t>
            </a:r>
          </a:p>
          <a:p>
            <a:pPr lvl="1"/>
            <a:r>
              <a:rPr lang="en-US" dirty="0"/>
              <a:t>NDSTeacher1 (from </a:t>
            </a:r>
            <a:r>
              <a:rPr lang="en-US" dirty="0" err="1"/>
              <a:t>Heleen</a:t>
            </a:r>
            <a:r>
              <a:rPr lang="en-US" dirty="0"/>
              <a:t> </a:t>
            </a:r>
            <a:r>
              <a:rPr lang="en-US" dirty="0" err="1"/>
              <a:t>Pennings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NDSTeacher2 (from </a:t>
            </a:r>
            <a:r>
              <a:rPr lang="en-US" dirty="0" err="1"/>
              <a:t>Heleen</a:t>
            </a:r>
            <a:r>
              <a:rPr lang="en-US" dirty="0"/>
              <a:t> </a:t>
            </a:r>
            <a:r>
              <a:rPr lang="en-US" dirty="0" err="1"/>
              <a:t>Pennings</a:t>
            </a:r>
            <a:r>
              <a:rPr lang="en-US" dirty="0"/>
              <a:t>)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Compare NDSMacro2 to NDSMacro1</a:t>
            </a:r>
          </a:p>
          <a:p>
            <a:pPr lvl="1"/>
            <a:r>
              <a:rPr lang="en-US" dirty="0"/>
              <a:t>Compare NDSTeacher1 to NDSTeacher2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 SSG results to RQA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F29D-21E4-3444-86D9-BEFB022F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Matrices							</a:t>
            </a:r>
            <a:r>
              <a:rPr lang="en-US" sz="2000" dirty="0"/>
              <a:t>(3:00)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1932-78A9-014F-9FA3-5C06BE31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932623"/>
          </a:xfrm>
        </p:spPr>
        <p:txBody>
          <a:bodyPr>
            <a:normAutofit/>
          </a:bodyPr>
          <a:lstStyle/>
          <a:p>
            <a:r>
              <a:rPr lang="en-US" dirty="0"/>
              <a:t>Transition Probabilities (code </a:t>
            </a:r>
            <a:r>
              <a:rPr lang="en-US" i="1" dirty="0" err="1"/>
              <a:t>i</a:t>
            </a:r>
            <a:r>
              <a:rPr lang="en-US" dirty="0"/>
              <a:t> to code 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Makes a matrix</a:t>
            </a:r>
          </a:p>
          <a:p>
            <a:pPr lvl="2"/>
            <a:r>
              <a:rPr lang="en-US" dirty="0"/>
              <a:t>These matrices are also one representation of networks</a:t>
            </a:r>
          </a:p>
          <a:p>
            <a:r>
              <a:rPr lang="en-US" dirty="0"/>
              <a:t>Matrix from </a:t>
            </a:r>
            <a:r>
              <a:rPr lang="en-US" dirty="0" err="1"/>
              <a:t>NDSSpeakers</a:t>
            </a:r>
            <a:r>
              <a:rPr lang="en-US" dirty="0"/>
              <a:t> (speakers of NDSMacro1)</a:t>
            </a:r>
          </a:p>
          <a:p>
            <a:pPr lvl="1"/>
            <a:r>
              <a:rPr lang="en-US" dirty="0"/>
              <a:t>Sequence: SKSSB SBKBS SKSKS BDSBS BDSSS BSBBS SBK</a:t>
            </a:r>
          </a:p>
          <a:p>
            <a:pPr lvl="1"/>
            <a:r>
              <a:rPr lang="en-US" dirty="0"/>
              <a:t>Matrix: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Caution: Sometimes transition matrices are written as the </a:t>
            </a:r>
            <a:r>
              <a:rPr lang="en-US" i="1" dirty="0"/>
              <a:t>transpose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01BED-4104-304E-4BD4-0AD06FE16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31834"/>
              </p:ext>
            </p:extLst>
          </p:nvPr>
        </p:nvGraphicFramePr>
        <p:xfrm>
          <a:off x="4032250" y="4117368"/>
          <a:ext cx="412750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4580202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234882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21508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46868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602093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K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5401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0.50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4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0.00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77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K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0.25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0.75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87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0.50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0.31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5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8D65-43C2-7CDA-585E-12DB33BCE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  <a:p>
            <a:pPr lvl="1"/>
            <a:r>
              <a:rPr lang="en-US" dirty="0"/>
              <a:t>Relative to the transitions from each node!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A2DC3-2B77-A691-C22D-08311B9493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Transition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EBA81-E633-DBD7-BDDE-152A2248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Transition Networks				</a:t>
            </a:r>
            <a:r>
              <a:rPr lang="en-US" sz="2000" dirty="0"/>
              <a:t>(3:05)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7C3D0B-22BC-E5E7-3450-062CD88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41567"/>
              </p:ext>
            </p:extLst>
          </p:nvPr>
        </p:nvGraphicFramePr>
        <p:xfrm>
          <a:off x="701040" y="2973387"/>
          <a:ext cx="5181600" cy="2790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67366472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53969157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7284559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03917142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1378832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33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0.10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0.20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0.20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0.50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517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0.00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865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0.25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0.75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883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0.50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0.19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0.31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382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185DC59-52E7-4779-D57E-053C5033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920" y="2092960"/>
            <a:ext cx="455168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1024</Words>
  <Application>Microsoft Macintosh PowerPoint</Application>
  <PresentationFormat>Widescreen</PresentationFormat>
  <Paragraphs>225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Overview         (1:30)</vt:lpstr>
      <vt:lpstr>Words are categories!      (1:35)</vt:lpstr>
      <vt:lpstr>RP Metrics: CYO       (1:45)</vt:lpstr>
      <vt:lpstr>State Space Grids    (2:15)</vt:lpstr>
      <vt:lpstr>State Space Grids (SSG)     (2:15)</vt:lpstr>
      <vt:lpstr>CYO SSG         (2:30)</vt:lpstr>
      <vt:lpstr>Markov Matrices       (3:00)</vt:lpstr>
      <vt:lpstr>Plotting Transition Networks    (3:05)</vt:lpstr>
      <vt:lpstr>Plotting Transition Networks (Alternate) </vt:lpstr>
      <vt:lpstr>Creating Markov matrices     (3:15)</vt:lpstr>
      <vt:lpstr>CYO          (3:20)</vt:lpstr>
      <vt:lpstr>The Three Alternatives     (3:30)</vt:lpstr>
      <vt:lpstr>Issues Involving the Three Alternatives</vt:lpstr>
      <vt:lpstr>{Context + Dynamics}      (if time)</vt:lpstr>
      <vt:lpstr>Royall (Chapter 1; 1997)     (if time)</vt:lpstr>
      <vt:lpstr>Royall (Chapter 1; 1997)      (if time)</vt:lpstr>
      <vt:lpstr>Royall (Chapter 1; 1997)     (if time)</vt:lpstr>
      <vt:lpstr>Wrapping Up        (4:25)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66</cp:revision>
  <dcterms:created xsi:type="dcterms:W3CDTF">2021-02-17T16:30:38Z</dcterms:created>
  <dcterms:modified xsi:type="dcterms:W3CDTF">2022-05-03T17:42:13Z</dcterms:modified>
</cp:coreProperties>
</file>