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1" r:id="rId3"/>
    <p:sldId id="286" r:id="rId4"/>
    <p:sldId id="287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6" r:id="rId18"/>
    <p:sldId id="30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45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158" y="1925413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&lt;- c(178,186,167,175)</a:t>
            </a:r>
          </a:p>
          <a:p>
            <a:r>
              <a:rPr lang="en-US" dirty="0" smtClean="0"/>
              <a:t>b &lt;- c(74,79,62,76)</a:t>
            </a:r>
          </a:p>
        </p:txBody>
      </p:sp>
      <p:pic>
        <p:nvPicPr>
          <p:cNvPr id="1026" name="Picture 2" descr="http://www.pro9ramming.com/pictures/formula_coordin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000372"/>
            <a:ext cx="4372006" cy="36433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71802" y="2000240"/>
          <a:ext cx="5494232" cy="428628"/>
        </p:xfrm>
        <a:graphic>
          <a:graphicData uri="http://schemas.openxmlformats.org/presentationml/2006/ole">
            <p:oleObj spid="_x0000_s1027" name="Формула" r:id="rId4" imgW="3581280" imgH="279360" progId="Equation.3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071670" y="357166"/>
            <a:ext cx="5214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Евклидовые дистанции</a:t>
            </a:r>
          </a:p>
          <a:p>
            <a:pPr algn="ctr"/>
            <a:r>
              <a:rPr lang="ru-RU" sz="3600" b="1" dirty="0" smtClean="0"/>
              <a:t>(расстояния)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3533787"/>
            <a:ext cx="3846191" cy="218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85852" y="496653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Комбинированные признаки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714489"/>
            <a:ext cx="8286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o1&lt;- c(</a:t>
            </a:r>
            <a:r>
              <a:rPr lang="ru-RU" dirty="0" smtClean="0"/>
              <a:t>5</a:t>
            </a:r>
            <a:r>
              <a:rPr lang="en-US" dirty="0" smtClean="0"/>
              <a:t>, 0, 1, 0, 0, </a:t>
            </a:r>
            <a:r>
              <a:rPr lang="ru-RU" dirty="0" smtClean="0"/>
              <a:t>3</a:t>
            </a:r>
            <a:r>
              <a:rPr lang="en-US" dirty="0" smtClean="0"/>
              <a:t>, ”a3”, </a:t>
            </a:r>
            <a:r>
              <a:rPr lang="ru-RU" dirty="0" smtClean="0"/>
              <a:t>20</a:t>
            </a:r>
            <a:r>
              <a:rPr lang="en-US" dirty="0" smtClean="0"/>
              <a:t>, ”st1”)</a:t>
            </a:r>
          </a:p>
          <a:p>
            <a:endParaRPr lang="en-US" dirty="0" smtClean="0"/>
          </a:p>
          <a:p>
            <a:r>
              <a:rPr lang="en-US" dirty="0" smtClean="0"/>
              <a:t>o2&lt;- c(</a:t>
            </a:r>
            <a:r>
              <a:rPr lang="ru-RU" dirty="0" smtClean="0"/>
              <a:t>4</a:t>
            </a:r>
            <a:r>
              <a:rPr lang="en-US" dirty="0" smtClean="0"/>
              <a:t>, 0, 1, 0, 0, </a:t>
            </a:r>
            <a:r>
              <a:rPr lang="ru-RU" dirty="0" smtClean="0"/>
              <a:t>6</a:t>
            </a:r>
            <a:r>
              <a:rPr lang="en-US" dirty="0" smtClean="0"/>
              <a:t>, ”a1”, </a:t>
            </a:r>
            <a:r>
              <a:rPr lang="ru-RU" dirty="0" smtClean="0"/>
              <a:t>25</a:t>
            </a:r>
            <a:r>
              <a:rPr lang="en-US" dirty="0" smtClean="0"/>
              <a:t>, ”st2”)</a:t>
            </a:r>
          </a:p>
          <a:p>
            <a:endParaRPr lang="en-US" dirty="0" smtClean="0"/>
          </a:p>
          <a:p>
            <a:r>
              <a:rPr lang="en-US" dirty="0" smtClean="0"/>
              <a:t>o3&lt;- c(</a:t>
            </a:r>
            <a:r>
              <a:rPr lang="ru-RU" dirty="0" smtClean="0"/>
              <a:t>3</a:t>
            </a:r>
            <a:r>
              <a:rPr lang="en-US" dirty="0" smtClean="0"/>
              <a:t>, 0, 0, 0, 1, </a:t>
            </a:r>
            <a:r>
              <a:rPr lang="ru-RU" dirty="0" smtClean="0"/>
              <a:t>9</a:t>
            </a:r>
            <a:r>
              <a:rPr lang="en-US" dirty="0" smtClean="0"/>
              <a:t>, ”a2”, </a:t>
            </a:r>
            <a:r>
              <a:rPr lang="ru-RU" dirty="0" smtClean="0"/>
              <a:t>28</a:t>
            </a:r>
            <a:r>
              <a:rPr lang="en-US" dirty="0" smtClean="0"/>
              <a:t>, ”st1”)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a – 1, 0, 0, 0</a:t>
            </a:r>
          </a:p>
          <a:p>
            <a:r>
              <a:rPr lang="en-US" dirty="0" smtClean="0"/>
              <a:t>b – 0, 1, 0, 0</a:t>
            </a:r>
          </a:p>
          <a:p>
            <a:r>
              <a:rPr lang="en-US" dirty="0" smtClean="0"/>
              <a:t>c – 0, 0, 1, 0</a:t>
            </a:r>
          </a:p>
          <a:p>
            <a:r>
              <a:rPr lang="en-US" dirty="0" smtClean="0"/>
              <a:t>d – 0, 0, 0,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85852" y="496653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Комбинированные признаки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714489"/>
            <a:ext cx="8286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– 1, 0, 0, 0</a:t>
            </a:r>
          </a:p>
          <a:p>
            <a:r>
              <a:rPr lang="en-US" dirty="0" smtClean="0"/>
              <a:t>b – 0, 1, 0, 0</a:t>
            </a:r>
          </a:p>
          <a:p>
            <a:r>
              <a:rPr lang="en-US" dirty="0" smtClean="0"/>
              <a:t>c – 0, 0, 1, 0</a:t>
            </a:r>
          </a:p>
          <a:p>
            <a:r>
              <a:rPr lang="en-US" dirty="0" smtClean="0"/>
              <a:t>d – 0, 0, 0, 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96875" y="3071813"/>
          <a:ext cx="4757738" cy="425450"/>
        </p:xfrm>
        <a:graphic>
          <a:graphicData uri="http://schemas.openxmlformats.org/presentationml/2006/ole">
            <p:oleObj spid="_x0000_s35842" name="Формула" r:id="rId3" imgW="3124080" imgH="279360" progId="Equation.3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57158" y="3786190"/>
          <a:ext cx="4930775" cy="425450"/>
        </p:xfrm>
        <a:graphic>
          <a:graphicData uri="http://schemas.openxmlformats.org/presentationml/2006/ole">
            <p:oleObj spid="_x0000_s35843" name="Формула" r:id="rId4" imgW="3238200" imgH="27936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27043" y="4572008"/>
          <a:ext cx="4930775" cy="425450"/>
        </p:xfrm>
        <a:graphic>
          <a:graphicData uri="http://schemas.openxmlformats.org/presentationml/2006/ole">
            <p:oleObj spid="_x0000_s35844" name="Формула" r:id="rId5" imgW="323820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96653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Дистанции в экологических исследованиях – сравнение </a:t>
            </a:r>
            <a:r>
              <a:rPr lang="ru-RU" sz="2400" b="1" dirty="0" err="1" smtClean="0"/>
              <a:t>биоразнообразия</a:t>
            </a:r>
            <a:r>
              <a:rPr lang="ru-RU" sz="2400" b="1" dirty="0" smtClean="0"/>
              <a:t> разнообразия сообществ</a:t>
            </a:r>
            <a:endParaRPr lang="en-US" sz="24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147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824" y="2492896"/>
            <a:ext cx="7848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11560" y="3717032"/>
          <a:ext cx="7920880" cy="365760"/>
        </p:xfrm>
        <a:graphic>
          <a:graphicData uri="http://schemas.openxmlformats.org/drawingml/2006/table">
            <a:tbl>
              <a:tblPr/>
              <a:tblGrid>
                <a:gridCol w="1152128"/>
                <a:gridCol w="676875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bray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i="1" dirty="0"/>
                        <a:t>d[jk] = (sum abs(x[ij]-x[ik])/(sum (x[ij]+x[ik]))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4463"/>
            <a:ext cx="7772400" cy="1470025"/>
          </a:xfrm>
        </p:spPr>
        <p:txBody>
          <a:bodyPr/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pic>
        <p:nvPicPr>
          <p:cNvPr id="1026" name="Picture 2" descr="http://www.statistica.ru/upload/medialibrary/36b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2438" y="-274638"/>
            <a:ext cx="228600" cy="21907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57158" y="1785926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Многомерное </a:t>
            </a:r>
            <a:r>
              <a:rPr lang="ru-RU" b="1" dirty="0" err="1" smtClean="0"/>
              <a:t>шкалирование</a:t>
            </a:r>
            <a:r>
              <a:rPr lang="ru-RU" dirty="0" smtClean="0"/>
              <a:t> — метод анализа и визуализации данных с помощью расположения точек, соответствующих изучаемым (</a:t>
            </a:r>
            <a:r>
              <a:rPr lang="ru-RU" dirty="0" err="1" smtClean="0"/>
              <a:t>шкалируемым</a:t>
            </a:r>
            <a:r>
              <a:rPr lang="ru-RU" dirty="0" smtClean="0"/>
              <a:t>) объектам, в пространстве меньшей размерности чем пространство признаков объектов.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Точки размещаются так, чтобы </a:t>
            </a:r>
            <a:r>
              <a:rPr lang="ru-RU" dirty="0" err="1" smtClean="0"/>
              <a:t>попарные</a:t>
            </a:r>
            <a:r>
              <a:rPr lang="ru-RU" dirty="0" smtClean="0"/>
              <a:t> расстояния между ними в новом пространстве как можно меньше отличались от эмпирически измеренных расстояний в пространстве признаков изучаемых объектов.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4463"/>
            <a:ext cx="7772400" cy="1470025"/>
          </a:xfrm>
        </p:spPr>
        <p:txBody>
          <a:bodyPr/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pic>
        <p:nvPicPr>
          <p:cNvPr id="1026" name="Picture 2" descr="http://www.statistica.ru/upload/medialibrary/36b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2438" y="-274638"/>
            <a:ext cx="228600" cy="21907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719526"/>
            <a:ext cx="6679453" cy="292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171109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Уменьшение размерности массива данных для выявления скрытых закономерностей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4463"/>
            <a:ext cx="7772400" cy="1470025"/>
          </a:xfrm>
        </p:spPr>
        <p:txBody>
          <a:bodyPr/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711099"/>
            <a:ext cx="84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 построение матрицы дистанций между объектами векторами</a:t>
            </a:r>
          </a:p>
          <a:p>
            <a:endParaRPr lang="ru-RU" dirty="0" smtClean="0"/>
          </a:p>
          <a:p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Евклидово расстояние (непрерывные, количественные характеристики-признаки)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Бинарное расстояние  (дискретные, качественные характеристики – признаки)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Комбинированные расстояния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Расстояния </a:t>
            </a:r>
            <a:r>
              <a:rPr lang="ru-RU" dirty="0" err="1" smtClean="0"/>
              <a:t>Махалонобиса</a:t>
            </a:r>
            <a:endParaRPr lang="ru-RU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4463"/>
            <a:ext cx="7772400" cy="1470025"/>
          </a:xfrm>
        </p:spPr>
        <p:txBody>
          <a:bodyPr/>
          <a:lstStyle/>
          <a:p>
            <a:r>
              <a:rPr lang="ru-RU" dirty="0" smtClean="0"/>
              <a:t>Многомерное </a:t>
            </a:r>
            <a:r>
              <a:rPr lang="ru-RU" dirty="0" err="1" smtClean="0"/>
              <a:t>шкалирование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711099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Применение в анализе </a:t>
            </a:r>
            <a:r>
              <a:rPr lang="ru-RU" dirty="0" err="1" smtClean="0"/>
              <a:t>метагеномных</a:t>
            </a:r>
            <a:r>
              <a:rPr lang="ru-RU" dirty="0" smtClean="0"/>
              <a:t> данных</a:t>
            </a:r>
          </a:p>
          <a:p>
            <a:endParaRPr lang="ru-RU" dirty="0" smtClean="0"/>
          </a:p>
          <a:p>
            <a:r>
              <a:rPr lang="ru-RU" dirty="0" smtClean="0"/>
              <a:t>Массив данных расшифрованных последовательностей 16</a:t>
            </a:r>
            <a:r>
              <a:rPr lang="en-US" dirty="0" smtClean="0"/>
              <a:t>S </a:t>
            </a:r>
            <a:r>
              <a:rPr lang="ru-RU" dirty="0" err="1" smtClean="0"/>
              <a:t>рибосомальной</a:t>
            </a:r>
            <a:r>
              <a:rPr lang="ru-RU" dirty="0" smtClean="0"/>
              <a:t> РНК</a:t>
            </a:r>
          </a:p>
          <a:p>
            <a:endParaRPr lang="ru-RU" dirty="0" smtClean="0"/>
          </a:p>
          <a:p>
            <a:r>
              <a:rPr lang="ru-RU" dirty="0" smtClean="0"/>
              <a:t>последовательности – матрица дистанций – многомерное </a:t>
            </a:r>
            <a:r>
              <a:rPr lang="ru-RU" dirty="0" err="1" smtClean="0"/>
              <a:t>шкалирование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17410" name="Picture 2" descr="E:\учебные материалы\Статья для школы\многомерное шкалировани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14686"/>
            <a:ext cx="4929222" cy="3518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7544" y="50004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Кластерный анализ </a:t>
            </a:r>
            <a:r>
              <a:rPr lang="en-US" sz="3600" b="1" dirty="0" smtClean="0"/>
              <a:t>(UPGMA</a:t>
            </a:r>
            <a:r>
              <a:rPr lang="ru-RU" sz="3600" b="1" dirty="0" smtClean="0"/>
              <a:t> - </a:t>
            </a:r>
            <a:r>
              <a:rPr lang="en-US" sz="3600" b="1" dirty="0" err="1" smtClean="0"/>
              <a:t>averag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890" name="Picture 2" descr="http://bioinfopakistan.ucoz.com/_nw/1/717432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85926"/>
            <a:ext cx="6248400" cy="37147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677" y="1331146"/>
            <a:ext cx="5314967" cy="495537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23528" y="50004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Кластерный анализ </a:t>
            </a:r>
            <a:r>
              <a:rPr lang="en-US" sz="3600" b="1" dirty="0" smtClean="0"/>
              <a:t>(UPGMA</a:t>
            </a:r>
            <a:r>
              <a:rPr lang="ru-RU" sz="3600" b="1" dirty="0" smtClean="0"/>
              <a:t> - </a:t>
            </a:r>
            <a:r>
              <a:rPr lang="en-US" sz="3600" b="1" dirty="0" err="1" smtClean="0"/>
              <a:t>averag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</p:spPr>
        <p:txBody>
          <a:bodyPr/>
          <a:lstStyle/>
          <a:p>
            <a:r>
              <a:rPr lang="ru-RU" dirty="0" smtClean="0"/>
              <a:t>Многомерный массив данных</a:t>
            </a: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877" y="1500174"/>
            <a:ext cx="832252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158" y="1643050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&lt;- c(178,186,167,175)</a:t>
            </a:r>
          </a:p>
          <a:p>
            <a:r>
              <a:rPr lang="en-US" dirty="0" smtClean="0"/>
              <a:t>b &lt;- c(74,79,62,76)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28728" y="285728"/>
            <a:ext cx="6357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Масштабирование (нормализация) данных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043" y="2738438"/>
            <a:ext cx="5132849" cy="226219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14546" y="214290"/>
            <a:ext cx="4786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Масштабирование (нормализация) данных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76734"/>
            <a:ext cx="8077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857496"/>
            <a:ext cx="1876425" cy="781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785918" y="657035"/>
            <a:ext cx="5214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Евклидовые дистанции</a:t>
            </a:r>
          </a:p>
          <a:p>
            <a:pPr algn="ctr"/>
            <a:r>
              <a:rPr lang="ru-RU" sz="3600" b="1" dirty="0" smtClean="0"/>
              <a:t>(расстояния)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85992"/>
            <a:ext cx="812283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00232" y="571480"/>
            <a:ext cx="52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Бинарные расстояния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5783065"/>
            <a:ext cx="2857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&lt;- c(“a”,”b”,”,175)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0034" y="1488032"/>
            <a:ext cx="70883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Каждый объект охарактеризован шестью качественными признаками</a:t>
            </a:r>
          </a:p>
          <a:p>
            <a:endParaRPr lang="ru-RU" dirty="0" smtClean="0"/>
          </a:p>
          <a:p>
            <a:r>
              <a:rPr lang="ru-RU" dirty="0" smtClean="0"/>
              <a:t>Признак 1: 3 состояния</a:t>
            </a:r>
            <a:r>
              <a:rPr lang="en-US" dirty="0" smtClean="0"/>
              <a:t> a, b, c</a:t>
            </a:r>
          </a:p>
          <a:p>
            <a:endParaRPr lang="en-US" dirty="0" smtClean="0"/>
          </a:p>
          <a:p>
            <a:r>
              <a:rPr lang="ru-RU" dirty="0" smtClean="0"/>
              <a:t>Признак 2: </a:t>
            </a:r>
            <a:r>
              <a:rPr lang="en-US" dirty="0" smtClean="0"/>
              <a:t>4</a:t>
            </a:r>
            <a:r>
              <a:rPr lang="ru-RU" dirty="0" smtClean="0"/>
              <a:t> состояния</a:t>
            </a:r>
            <a:r>
              <a:rPr lang="en-US" dirty="0" smtClean="0"/>
              <a:t> a, b , c, d</a:t>
            </a:r>
          </a:p>
          <a:p>
            <a:endParaRPr lang="en-US" dirty="0" smtClean="0"/>
          </a:p>
          <a:p>
            <a:r>
              <a:rPr lang="ru-RU" dirty="0" smtClean="0"/>
              <a:t>Признак </a:t>
            </a:r>
            <a:r>
              <a:rPr lang="en-US" dirty="0" smtClean="0"/>
              <a:t>3</a:t>
            </a:r>
            <a:r>
              <a:rPr lang="ru-RU" dirty="0" smtClean="0"/>
              <a:t>: </a:t>
            </a:r>
            <a:r>
              <a:rPr lang="en-US" dirty="0" smtClean="0"/>
              <a:t>2</a:t>
            </a:r>
            <a:r>
              <a:rPr lang="ru-RU" dirty="0" smtClean="0"/>
              <a:t> состояния</a:t>
            </a:r>
            <a:r>
              <a:rPr lang="en-US" dirty="0" smtClean="0"/>
              <a:t> a, b</a:t>
            </a:r>
          </a:p>
          <a:p>
            <a:endParaRPr lang="en-US" dirty="0" smtClean="0"/>
          </a:p>
          <a:p>
            <a:r>
              <a:rPr lang="ru-RU" dirty="0" smtClean="0"/>
              <a:t>Признак </a:t>
            </a:r>
            <a:r>
              <a:rPr lang="en-US" dirty="0" smtClean="0"/>
              <a:t>4</a:t>
            </a:r>
            <a:r>
              <a:rPr lang="ru-RU" dirty="0" smtClean="0"/>
              <a:t>: </a:t>
            </a:r>
            <a:r>
              <a:rPr lang="en-US" dirty="0" smtClean="0"/>
              <a:t>4</a:t>
            </a:r>
            <a:r>
              <a:rPr lang="ru-RU" dirty="0" smtClean="0"/>
              <a:t> состояния</a:t>
            </a:r>
            <a:r>
              <a:rPr lang="en-US" dirty="0" smtClean="0"/>
              <a:t> a1, a2, a3, a4</a:t>
            </a:r>
          </a:p>
          <a:p>
            <a:endParaRPr lang="en-US" dirty="0" smtClean="0"/>
          </a:p>
          <a:p>
            <a:r>
              <a:rPr lang="ru-RU" dirty="0" smtClean="0"/>
              <a:t>Признак </a:t>
            </a:r>
            <a:r>
              <a:rPr lang="en-US" dirty="0" smtClean="0"/>
              <a:t>5</a:t>
            </a:r>
            <a:r>
              <a:rPr lang="ru-RU" dirty="0" smtClean="0"/>
              <a:t>: </a:t>
            </a:r>
            <a:r>
              <a:rPr lang="en-US" dirty="0" smtClean="0"/>
              <a:t>5</a:t>
            </a:r>
            <a:r>
              <a:rPr lang="ru-RU" dirty="0" smtClean="0"/>
              <a:t> состояний</a:t>
            </a:r>
            <a:r>
              <a:rPr lang="en-US" dirty="0" smtClean="0"/>
              <a:t> a1, a2 , a3, a4, a5</a:t>
            </a:r>
          </a:p>
          <a:p>
            <a:endParaRPr lang="en-US" dirty="0" smtClean="0"/>
          </a:p>
          <a:p>
            <a:r>
              <a:rPr lang="ru-RU" dirty="0" smtClean="0"/>
              <a:t>Признак </a:t>
            </a:r>
            <a:r>
              <a:rPr lang="en-US" dirty="0" smtClean="0"/>
              <a:t>6</a:t>
            </a:r>
            <a:r>
              <a:rPr lang="ru-RU" dirty="0" smtClean="0"/>
              <a:t>: </a:t>
            </a:r>
            <a:r>
              <a:rPr lang="en-US" dirty="0" smtClean="0"/>
              <a:t>2</a:t>
            </a:r>
            <a:r>
              <a:rPr lang="ru-RU" dirty="0" smtClean="0"/>
              <a:t> состояний</a:t>
            </a:r>
            <a:r>
              <a:rPr lang="en-US" dirty="0" smtClean="0"/>
              <a:t> st1, st2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00232" y="571480"/>
            <a:ext cx="52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Бинарные расстояния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2214555"/>
            <a:ext cx="75724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o1&lt;- c(“a”, ”b”, ”b”, ”a3”, ”a5”, ”st1”)</a:t>
            </a:r>
          </a:p>
          <a:p>
            <a:endParaRPr lang="en-US" dirty="0" smtClean="0"/>
          </a:p>
          <a:p>
            <a:r>
              <a:rPr lang="en-US" dirty="0" smtClean="0"/>
              <a:t>o2&lt;- c(“b”, ”b”, ”a”, ”a1”, ”a5”, ”st2”)</a:t>
            </a:r>
          </a:p>
          <a:p>
            <a:endParaRPr lang="en-US" dirty="0" smtClean="0"/>
          </a:p>
          <a:p>
            <a:r>
              <a:rPr lang="en-US" dirty="0" smtClean="0"/>
              <a:t>o3&lt;- c(“a”, ”d”, ”b”, ”a2”, ”a3”, ”st1”)</a:t>
            </a:r>
          </a:p>
          <a:p>
            <a:endParaRPr lang="en-US" dirty="0" smtClean="0"/>
          </a:p>
          <a:p>
            <a:r>
              <a:rPr lang="ru-RU" dirty="0" smtClean="0"/>
              <a:t>Бинарное расстояние – количество несовпадающих состояний </a:t>
            </a:r>
            <a:r>
              <a:rPr lang="ru-RU" dirty="0" err="1" smtClean="0"/>
              <a:t>деленое</a:t>
            </a:r>
            <a:r>
              <a:rPr lang="ru-RU" dirty="0" smtClean="0"/>
              <a:t> на общее количество признаков</a:t>
            </a:r>
          </a:p>
          <a:p>
            <a:endParaRPr lang="ru-RU" dirty="0" smtClean="0"/>
          </a:p>
          <a:p>
            <a:r>
              <a:rPr lang="en-US" dirty="0" smtClean="0"/>
              <a:t>n- </a:t>
            </a:r>
            <a:r>
              <a:rPr lang="ru-RU" dirty="0" smtClean="0"/>
              <a:t>количество несовпадений, </a:t>
            </a:r>
            <a:r>
              <a:rPr lang="en-US" dirty="0" smtClean="0"/>
              <a:t>N – </a:t>
            </a:r>
            <a:r>
              <a:rPr lang="ru-RU" dirty="0" smtClean="0"/>
              <a:t>длинна вектора</a:t>
            </a:r>
          </a:p>
          <a:p>
            <a:endParaRPr lang="ru-RU" dirty="0" smtClean="0"/>
          </a:p>
          <a:p>
            <a:r>
              <a:rPr lang="en-US" dirty="0" smtClean="0"/>
              <a:t>d=n/N  d=4/6 - ,</a:t>
            </a:r>
            <a:r>
              <a:rPr lang="ru-RU" dirty="0" smtClean="0"/>
              <a:t> бинарное расстояние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0034" y="1488032"/>
            <a:ext cx="407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исследовании учувствует три объекта</a:t>
            </a:r>
          </a:p>
          <a:p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214414" y="2285992"/>
            <a:ext cx="357190" cy="7858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00232" y="2285992"/>
            <a:ext cx="357190" cy="7858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428860" y="2285992"/>
            <a:ext cx="357190" cy="7858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428992" y="2285992"/>
            <a:ext cx="285752" cy="7858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00232" y="285728"/>
            <a:ext cx="52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Бинарные расстояния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8143932" cy="464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85852" y="496653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Комбинированные признаки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714489"/>
            <a:ext cx="8286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o1&lt;- c(</a:t>
            </a:r>
            <a:r>
              <a:rPr lang="ru-RU" dirty="0" smtClean="0"/>
              <a:t>5</a:t>
            </a:r>
            <a:r>
              <a:rPr lang="en-US" dirty="0" smtClean="0"/>
              <a:t>, ”b”, </a:t>
            </a:r>
            <a:r>
              <a:rPr lang="ru-RU" dirty="0" smtClean="0"/>
              <a:t>3</a:t>
            </a:r>
            <a:r>
              <a:rPr lang="en-US" dirty="0" smtClean="0"/>
              <a:t>, ”a3”, </a:t>
            </a:r>
            <a:r>
              <a:rPr lang="ru-RU" dirty="0" smtClean="0"/>
              <a:t>20</a:t>
            </a:r>
            <a:r>
              <a:rPr lang="en-US" dirty="0" smtClean="0"/>
              <a:t>, ”st1”)</a:t>
            </a:r>
          </a:p>
          <a:p>
            <a:endParaRPr lang="en-US" dirty="0" smtClean="0"/>
          </a:p>
          <a:p>
            <a:r>
              <a:rPr lang="en-US" dirty="0" smtClean="0"/>
              <a:t>o2&lt;- c(</a:t>
            </a:r>
            <a:r>
              <a:rPr lang="ru-RU" dirty="0" smtClean="0"/>
              <a:t>4</a:t>
            </a:r>
            <a:r>
              <a:rPr lang="en-US" dirty="0" smtClean="0"/>
              <a:t>, ”b”, </a:t>
            </a:r>
            <a:r>
              <a:rPr lang="ru-RU" dirty="0" smtClean="0"/>
              <a:t>6</a:t>
            </a:r>
            <a:r>
              <a:rPr lang="en-US" dirty="0" smtClean="0"/>
              <a:t>, ”a1”, </a:t>
            </a:r>
            <a:r>
              <a:rPr lang="ru-RU" dirty="0" smtClean="0"/>
              <a:t>25</a:t>
            </a:r>
            <a:r>
              <a:rPr lang="en-US" dirty="0" smtClean="0"/>
              <a:t>, ”st2”)</a:t>
            </a:r>
          </a:p>
          <a:p>
            <a:endParaRPr lang="en-US" dirty="0" smtClean="0"/>
          </a:p>
          <a:p>
            <a:r>
              <a:rPr lang="en-US" dirty="0" smtClean="0"/>
              <a:t>o3&lt;- c(</a:t>
            </a:r>
            <a:r>
              <a:rPr lang="ru-RU" dirty="0" smtClean="0"/>
              <a:t>3</a:t>
            </a:r>
            <a:r>
              <a:rPr lang="en-US" dirty="0" smtClean="0"/>
              <a:t>, ”d”, </a:t>
            </a:r>
            <a:r>
              <a:rPr lang="ru-RU" dirty="0" smtClean="0"/>
              <a:t>9</a:t>
            </a:r>
            <a:r>
              <a:rPr lang="en-US" dirty="0" smtClean="0"/>
              <a:t>, ”a2”, </a:t>
            </a:r>
            <a:r>
              <a:rPr lang="ru-RU" dirty="0" smtClean="0"/>
              <a:t>28</a:t>
            </a:r>
            <a:r>
              <a:rPr lang="en-US" dirty="0" smtClean="0"/>
              <a:t>, ”st1”)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Признак 2: </a:t>
            </a:r>
            <a:r>
              <a:rPr lang="en-US" dirty="0" smtClean="0"/>
              <a:t>4</a:t>
            </a:r>
            <a:r>
              <a:rPr lang="ru-RU" dirty="0" smtClean="0"/>
              <a:t> состояния</a:t>
            </a:r>
            <a:r>
              <a:rPr lang="en-US" dirty="0" smtClean="0"/>
              <a:t> a, b, c, d</a:t>
            </a:r>
            <a:r>
              <a:rPr lang="ru-RU" dirty="0" smtClean="0"/>
              <a:t> – градации количественного признака то</a:t>
            </a:r>
          </a:p>
          <a:p>
            <a:r>
              <a:rPr lang="en-US" dirty="0" smtClean="0"/>
              <a:t>a, b, c, d</a:t>
            </a:r>
            <a:r>
              <a:rPr lang="ru-RU" dirty="0" smtClean="0"/>
              <a:t> заменяем на 1, 2, 3, 4 в соответствии с увеличением показателя </a:t>
            </a:r>
          </a:p>
          <a:p>
            <a:endParaRPr lang="ru-RU" dirty="0" smtClean="0"/>
          </a:p>
          <a:p>
            <a:r>
              <a:rPr lang="ru-RU" dirty="0" smtClean="0"/>
              <a:t>Признак 2: </a:t>
            </a:r>
            <a:r>
              <a:rPr lang="en-US" dirty="0" smtClean="0"/>
              <a:t>4</a:t>
            </a:r>
            <a:r>
              <a:rPr lang="ru-RU" dirty="0" smtClean="0"/>
              <a:t> состояния</a:t>
            </a:r>
            <a:r>
              <a:rPr lang="en-US" dirty="0" smtClean="0"/>
              <a:t> a, b, c, d</a:t>
            </a:r>
            <a:r>
              <a:rPr lang="ru-RU" dirty="0" smtClean="0"/>
              <a:t> – не являются градациями количественного признака</a:t>
            </a:r>
          </a:p>
          <a:p>
            <a:r>
              <a:rPr lang="en-US" dirty="0" smtClean="0"/>
              <a:t>a – 1, 0, 0, 0</a:t>
            </a:r>
          </a:p>
          <a:p>
            <a:r>
              <a:rPr lang="en-US" dirty="0" smtClean="0"/>
              <a:t>b – 0, 1, 0, 0</a:t>
            </a:r>
          </a:p>
          <a:p>
            <a:r>
              <a:rPr lang="en-US" dirty="0" smtClean="0"/>
              <a:t>c – 0, 0, 1, 0</a:t>
            </a:r>
          </a:p>
          <a:p>
            <a:r>
              <a:rPr lang="en-US" dirty="0" smtClean="0"/>
              <a:t>d – 0, 0, 0,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670</Words>
  <Application>Microsoft Office PowerPoint</Application>
  <PresentationFormat>Экран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Формула</vt:lpstr>
      <vt:lpstr>Слайд 1</vt:lpstr>
      <vt:lpstr>Многомерный массив данных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Многомерное шкалирование</vt:lpstr>
      <vt:lpstr>Многомерное шкалирование</vt:lpstr>
      <vt:lpstr>Многомерное шкалирование</vt:lpstr>
      <vt:lpstr>Многомерное шкалирование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Yurij</cp:lastModifiedBy>
  <cp:revision>109</cp:revision>
  <dcterms:modified xsi:type="dcterms:W3CDTF">2018-11-09T16:20:55Z</dcterms:modified>
</cp:coreProperties>
</file>