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5D1-2930-41CC-BEFE-594F4B5FCA2B}" type="datetimeFigureOut">
              <a:rPr lang="ru-RU" smtClean="0"/>
              <a:t>02.10.2013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312D-E951-4FD3-8B8A-9E31A6B08B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5D1-2930-41CC-BEFE-594F4B5FCA2B}" type="datetimeFigureOut">
              <a:rPr lang="ru-RU" smtClean="0"/>
              <a:t>02.10.2013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312D-E951-4FD3-8B8A-9E31A6B08B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5D1-2930-41CC-BEFE-594F4B5FCA2B}" type="datetimeFigureOut">
              <a:rPr lang="ru-RU" smtClean="0"/>
              <a:t>02.10.2013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312D-E951-4FD3-8B8A-9E31A6B08B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5D1-2930-41CC-BEFE-594F4B5FCA2B}" type="datetimeFigureOut">
              <a:rPr lang="ru-RU" smtClean="0"/>
              <a:t>02.10.2013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312D-E951-4FD3-8B8A-9E31A6B08B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5D1-2930-41CC-BEFE-594F4B5FCA2B}" type="datetimeFigureOut">
              <a:rPr lang="ru-RU" smtClean="0"/>
              <a:t>02.10.2013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312D-E951-4FD3-8B8A-9E31A6B08B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5D1-2930-41CC-BEFE-594F4B5FCA2B}" type="datetimeFigureOut">
              <a:rPr lang="ru-RU" smtClean="0"/>
              <a:t>02.10.2013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312D-E951-4FD3-8B8A-9E31A6B08B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5D1-2930-41CC-BEFE-594F4B5FCA2B}" type="datetimeFigureOut">
              <a:rPr lang="ru-RU" smtClean="0"/>
              <a:t>02.10.2013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312D-E951-4FD3-8B8A-9E31A6B08B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5D1-2930-41CC-BEFE-594F4B5FCA2B}" type="datetimeFigureOut">
              <a:rPr lang="ru-RU" smtClean="0"/>
              <a:t>02.10.2013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312D-E951-4FD3-8B8A-9E31A6B08B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5D1-2930-41CC-BEFE-594F4B5FCA2B}" type="datetimeFigureOut">
              <a:rPr lang="ru-RU" smtClean="0"/>
              <a:t>02.10.2013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312D-E951-4FD3-8B8A-9E31A6B08B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5D1-2930-41CC-BEFE-594F4B5FCA2B}" type="datetimeFigureOut">
              <a:rPr lang="ru-RU" smtClean="0"/>
              <a:t>02.10.2013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312D-E951-4FD3-8B8A-9E31A6B08B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5D1-2930-41CC-BEFE-594F4B5FCA2B}" type="datetimeFigureOut">
              <a:rPr lang="ru-RU" smtClean="0"/>
              <a:t>02.10.2013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312D-E951-4FD3-8B8A-9E31A6B08B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FF5D1-2930-41CC-BEFE-594F4B5FCA2B}" type="datetimeFigureOut">
              <a:rPr lang="ru-RU" smtClean="0"/>
              <a:t>02.10.2013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7312D-E951-4FD3-8B8A-9E31A6B08B1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357166"/>
            <a:ext cx="83582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Функция</a:t>
            </a:r>
            <a:r>
              <a:rPr lang="ru-RU" dirty="0" smtClean="0"/>
              <a:t> (</a:t>
            </a:r>
            <a:r>
              <a:rPr lang="ru-RU" b="1" dirty="0" smtClean="0"/>
              <a:t>отображение</a:t>
            </a:r>
            <a:r>
              <a:rPr lang="ru-RU" dirty="0" smtClean="0"/>
              <a:t>, </a:t>
            </a:r>
            <a:r>
              <a:rPr lang="ru-RU" b="1" dirty="0" smtClean="0"/>
              <a:t>оператор</a:t>
            </a:r>
            <a:r>
              <a:rPr lang="ru-RU" dirty="0" smtClean="0"/>
              <a:t>, </a:t>
            </a:r>
            <a:r>
              <a:rPr lang="ru-RU" b="1" dirty="0" smtClean="0"/>
              <a:t>преобразование</a:t>
            </a:r>
            <a:r>
              <a:rPr lang="ru-RU" dirty="0" smtClean="0"/>
              <a:t>) </a:t>
            </a:r>
            <a:r>
              <a:rPr lang="ru-RU" dirty="0" smtClean="0">
                <a:latin typeface="Times New Roman" pitchFamily="18" charset="0"/>
              </a:rPr>
              <a:t>— математическое понятие, отражающее связь между элементами множеств. Можно сказать, что функция — это «закон», по которому каждому элементу одного множества (называемого </a:t>
            </a:r>
            <a:r>
              <a:rPr lang="ru-RU" b="1" i="1" dirty="0" smtClean="0">
                <a:latin typeface="Times New Roman" pitchFamily="18" charset="0"/>
              </a:rPr>
              <a:t>областью определения</a:t>
            </a:r>
            <a:r>
              <a:rPr lang="ru-RU" dirty="0" smtClean="0">
                <a:latin typeface="Times New Roman" pitchFamily="18" charset="0"/>
              </a:rPr>
              <a:t>) ставится в соответствие некоторый элемент другого множества (называемого </a:t>
            </a:r>
            <a:r>
              <a:rPr lang="ru-RU" b="1" i="1" dirty="0" smtClean="0">
                <a:latin typeface="Times New Roman" pitchFamily="18" charset="0"/>
              </a:rPr>
              <a:t>областью значений</a:t>
            </a:r>
            <a:r>
              <a:rPr lang="ru-RU" dirty="0" smtClean="0">
                <a:latin typeface="Times New Roman" pitchFamily="18" charset="0"/>
              </a:rPr>
              <a:t>).</a:t>
            </a:r>
            <a:endParaRPr lang="ru-RU" dirty="0">
              <a:latin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8596" y="2143116"/>
            <a:ext cx="85606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1) </a:t>
            </a:r>
            <a:r>
              <a:rPr lang="ru-RU" b="1" dirty="0" smtClean="0"/>
              <a:t>Аналитический способ задания функции </a:t>
            </a:r>
            <a:r>
              <a:rPr lang="en-US" b="1" dirty="0" smtClean="0"/>
              <a:t>f(x)=exp(x)  </a:t>
            </a:r>
            <a:r>
              <a:rPr lang="en-US" b="1" dirty="0" smtClean="0">
                <a:sym typeface="Wingdings" pitchFamily="2" charset="2"/>
              </a:rPr>
              <a:t></a:t>
            </a:r>
            <a:r>
              <a:rPr lang="en-US" b="1" dirty="0" smtClean="0"/>
              <a:t> f(x)=x+x</a:t>
            </a:r>
            <a:r>
              <a:rPr lang="en-US" b="1" baseline="30000" dirty="0" smtClean="0"/>
              <a:t>2</a:t>
            </a:r>
            <a:r>
              <a:rPr lang="en-US" b="1" dirty="0" smtClean="0"/>
              <a:t>/2!+x</a:t>
            </a:r>
            <a:r>
              <a:rPr lang="en-US" b="1" baseline="30000" dirty="0" smtClean="0"/>
              <a:t>3</a:t>
            </a:r>
            <a:r>
              <a:rPr lang="en-US" b="1" dirty="0" smtClean="0"/>
              <a:t>/3!+  +</a:t>
            </a:r>
            <a:r>
              <a:rPr lang="en-US" b="1" dirty="0" err="1" smtClean="0"/>
              <a:t>x</a:t>
            </a:r>
            <a:r>
              <a:rPr lang="en-US" b="1" baseline="30000" dirty="0" err="1" smtClean="0"/>
              <a:t>n</a:t>
            </a:r>
            <a:r>
              <a:rPr lang="en-US" b="1" dirty="0" smtClean="0"/>
              <a:t>/n1</a:t>
            </a:r>
          </a:p>
          <a:p>
            <a:endParaRPr lang="en-US" b="1" dirty="0"/>
          </a:p>
          <a:p>
            <a:r>
              <a:rPr lang="en-US" b="1" dirty="0" smtClean="0"/>
              <a:t>d</a:t>
            </a:r>
            <a:r>
              <a:rPr lang="en-US" b="1" baseline="30000" dirty="0" smtClean="0"/>
              <a:t>2</a:t>
            </a:r>
            <a:r>
              <a:rPr lang="en-US" b="1" dirty="0" smtClean="0"/>
              <a:t>y/dx</a:t>
            </a:r>
            <a:r>
              <a:rPr lang="en-US" b="1" baseline="30000" dirty="0" smtClean="0"/>
              <a:t>2</a:t>
            </a:r>
            <a:r>
              <a:rPr lang="en-US" b="1" dirty="0" smtClean="0"/>
              <a:t>+y=0  </a:t>
            </a:r>
            <a:r>
              <a:rPr lang="ru-RU" b="1" dirty="0" smtClean="0"/>
              <a:t>при </a:t>
            </a:r>
            <a:r>
              <a:rPr lang="en-US" b="1" dirty="0" smtClean="0"/>
              <a:t>y(0)=0, </a:t>
            </a:r>
            <a:r>
              <a:rPr lang="en-US" b="1" dirty="0" err="1" smtClean="0"/>
              <a:t>dy</a:t>
            </a:r>
            <a:r>
              <a:rPr lang="en-US" b="1" dirty="0" smtClean="0"/>
              <a:t>/</a:t>
            </a:r>
            <a:r>
              <a:rPr lang="en-US" b="1" dirty="0" err="1" smtClean="0"/>
              <a:t>dt</a:t>
            </a:r>
            <a:r>
              <a:rPr lang="en-US" b="1" dirty="0" smtClean="0"/>
              <a:t>=1 </a:t>
            </a:r>
            <a:r>
              <a:rPr lang="en-US" b="1" dirty="0" smtClean="0">
                <a:sym typeface="Wingdings" pitchFamily="2" charset="2"/>
              </a:rPr>
              <a:t>  y</a:t>
            </a:r>
            <a:r>
              <a:rPr lang="en-US" b="1" dirty="0" smtClean="0"/>
              <a:t>=sin</a:t>
            </a:r>
            <a:r>
              <a:rPr lang="ru-RU" b="1" dirty="0" smtClean="0"/>
              <a:t>(</a:t>
            </a:r>
            <a:r>
              <a:rPr lang="en-US" b="1" dirty="0" smtClean="0"/>
              <a:t>x</a:t>
            </a:r>
            <a:r>
              <a:rPr lang="ru-RU" b="1" dirty="0" smtClean="0"/>
              <a:t>)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00034" y="3571876"/>
            <a:ext cx="3350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2) </a:t>
            </a:r>
            <a:r>
              <a:rPr lang="ru-RU" b="1" dirty="0" smtClean="0"/>
              <a:t>Графический способ</a:t>
            </a:r>
            <a:r>
              <a:rPr lang="en-US" b="1" dirty="0" smtClean="0"/>
              <a:t> </a:t>
            </a:r>
            <a:r>
              <a:rPr lang="ru-RU" b="1" dirty="0" smtClean="0"/>
              <a:t>задания</a:t>
            </a:r>
            <a:endParaRPr lang="ru-RU" b="1" dirty="0"/>
          </a:p>
        </p:txBody>
      </p:sp>
      <p:pic>
        <p:nvPicPr>
          <p:cNvPr id="11272" name="Picture 8" descr="File:Cubicpoly.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3000372"/>
            <a:ext cx="3500462" cy="3500462"/>
          </a:xfrm>
          <a:prstGeom prst="rect">
            <a:avLst/>
          </a:prstGeom>
          <a:noFill/>
        </p:spPr>
      </p:pic>
      <p:pic>
        <p:nvPicPr>
          <p:cNvPr id="11274" name="Picture 10" descr="f(x)=x^3-9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9898" y="4286256"/>
            <a:ext cx="2411904" cy="4333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500042"/>
            <a:ext cx="8429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 smtClean="0"/>
              <a:t>Произво́дная</a:t>
            </a:r>
            <a:r>
              <a:rPr lang="ru-RU" dirty="0" smtClean="0"/>
              <a:t> (функции в точке) — основное понятие дифференциального исчисления, характеризующее скорость изменения функции (в данной точке). Определяется как предел отношения прироста функции к приросту ее аргумента при стремлении прироста аргумента к нулю, если такой предел существует.</a:t>
            </a:r>
            <a:endParaRPr lang="ru-RU" dirty="0"/>
          </a:p>
        </p:txBody>
      </p:sp>
      <p:pic>
        <p:nvPicPr>
          <p:cNvPr id="14338" name="Picture 2" descr="f'(x_0) = \lim\limits_{x \to x_0} \frac{f(x) - f(x_0)}{x - x_0} = \lim_{\Delta x \to 0} \frac{f(x_0+\Delta x)-f(x_0)}{\Delta x}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1" y="2000240"/>
            <a:ext cx="6723211" cy="652465"/>
          </a:xfrm>
          <a:prstGeom prst="rect">
            <a:avLst/>
          </a:prstGeom>
          <a:noFill/>
        </p:spPr>
      </p:pic>
      <p:pic>
        <p:nvPicPr>
          <p:cNvPr id="14340" name="Picture 4" descr="File:Derivative of a function.sv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595537"/>
            <a:ext cx="3500462" cy="33337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5720" y="500042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Пример вычисления производной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6" name="Picture 6" descr="\lim_{x \to 0}\frac{\sin x}{x} =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1047750" cy="40005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46891" y="1142984"/>
            <a:ext cx="329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Первый замечательный предел</a:t>
            </a:r>
            <a:endParaRPr lang="ru-RU" dirty="0"/>
          </a:p>
        </p:txBody>
      </p:sp>
      <p:pic>
        <p:nvPicPr>
          <p:cNvPr id="15368" name="Picture 8" descr="File:Sinx x limit proof.sv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643050"/>
            <a:ext cx="3571900" cy="3571900"/>
          </a:xfrm>
          <a:prstGeom prst="rect">
            <a:avLst/>
          </a:prstGeom>
          <a:noFill/>
        </p:spPr>
      </p:pic>
      <p:pic>
        <p:nvPicPr>
          <p:cNvPr id="15370" name="Picture 10" descr="S_{\triangle OKA} &lt; S_{sect OKA} &lt; S_{\triangle OAL}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2266943"/>
            <a:ext cx="2286000" cy="161925"/>
          </a:xfrm>
          <a:prstGeom prst="rect">
            <a:avLst/>
          </a:prstGeom>
          <a:noFill/>
        </p:spPr>
      </p:pic>
      <p:pic>
        <p:nvPicPr>
          <p:cNvPr id="15372" name="Picture 12" descr="S_{\triangle OKA} = \frac{1}{2} \cdot |OA| \cdot |KH| = \frac{1}{2} \cdot 1 \cdot \sin x = \frac{\sin x}{2}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2643182"/>
            <a:ext cx="3800475" cy="400050"/>
          </a:xfrm>
          <a:prstGeom prst="rect">
            <a:avLst/>
          </a:prstGeom>
          <a:noFill/>
        </p:spPr>
      </p:pic>
      <p:pic>
        <p:nvPicPr>
          <p:cNvPr id="15374" name="Picture 14" descr="S_{sect OKA} = \frac{1}{2} R^2 x = \frac{x}{2}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2421" y="3214686"/>
            <a:ext cx="1762125" cy="390526"/>
          </a:xfrm>
          <a:prstGeom prst="rect">
            <a:avLst/>
          </a:prstGeom>
          <a:noFill/>
        </p:spPr>
      </p:pic>
      <p:pic>
        <p:nvPicPr>
          <p:cNvPr id="15376" name="Picture 16" descr="S_{\triangle OAL} = \frac{1}{2} \cdot |OA| \cdot |LA| = \frac{\mathrm{tg} x}{2}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596" y="3714752"/>
            <a:ext cx="2495550" cy="390526"/>
          </a:xfrm>
          <a:prstGeom prst="rect">
            <a:avLst/>
          </a:prstGeom>
          <a:noFill/>
        </p:spPr>
      </p:pic>
      <p:pic>
        <p:nvPicPr>
          <p:cNvPr id="15378" name="Picture 18" descr="\frac{\sin x}{2} &lt; \frac{x}{2} &lt; \frac{\mathrm{tg} x}{2}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61943" y="4286256"/>
            <a:ext cx="1323975" cy="40005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928794" y="428625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</a:t>
            </a:r>
            <a:endParaRPr lang="ru-RU" dirty="0"/>
          </a:p>
        </p:txBody>
      </p:sp>
      <p:pic>
        <p:nvPicPr>
          <p:cNvPr id="15380" name="Picture 20" descr="\frac{1}{\mathrm{tg} x} &lt; \frac{1}{x} &lt; \frac{1}{\sin x}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00298" y="4214818"/>
            <a:ext cx="1323975" cy="428626"/>
          </a:xfrm>
          <a:prstGeom prst="rect">
            <a:avLst/>
          </a:prstGeom>
          <a:noFill/>
        </p:spPr>
      </p:pic>
      <p:pic>
        <p:nvPicPr>
          <p:cNvPr id="15382" name="Picture 22" descr="\cos x &lt; \frac{\sin x}{x} &lt; 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28596" y="4929198"/>
            <a:ext cx="1371600" cy="400050"/>
          </a:xfrm>
          <a:prstGeom prst="rect">
            <a:avLst/>
          </a:prstGeom>
          <a:noFill/>
        </p:spPr>
      </p:pic>
      <p:pic>
        <p:nvPicPr>
          <p:cNvPr id="15384" name="Picture 24" descr="\lim_{x \to 0+} \cos x \leqslant \lim_{x \to 0+}\frac{\sin x}{x} \leqslant 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57158" y="5429264"/>
            <a:ext cx="2209800" cy="400050"/>
          </a:xfrm>
          <a:prstGeom prst="rect">
            <a:avLst/>
          </a:prstGeom>
          <a:noFill/>
        </p:spPr>
      </p:pic>
      <p:pic>
        <p:nvPicPr>
          <p:cNvPr id="15386" name="Picture 26" descr="1 \leqslant \lim_{x \to 0+}\frac{\sin x}{x} \leqslant 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57158" y="6072206"/>
            <a:ext cx="1495425" cy="400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&amp;fcy;&amp;ocy;&amp;rcy;&amp;mcy;&amp;ucy;&amp;lcy;&amp;acy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2824069" cy="609602"/>
          </a:xfrm>
          <a:prstGeom prst="rect">
            <a:avLst/>
          </a:prstGeom>
          <a:noFill/>
        </p:spPr>
      </p:pic>
      <p:pic>
        <p:nvPicPr>
          <p:cNvPr id="15364" name="Picture 4" descr="&amp;fcy;&amp;ocy;&amp;rcy;&amp;mcy;&amp;ucy;&amp;lcy;&amp;acy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19" y="2428868"/>
            <a:ext cx="5345681" cy="257176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85720" y="500042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Пример вычисления производной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4282" y="5143512"/>
            <a:ext cx="5643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Таким образом, производная функции </a:t>
            </a:r>
            <a:r>
              <a:rPr lang="ru-RU" i="1" dirty="0" err="1" smtClean="0"/>
              <a:t>sin</a:t>
            </a:r>
            <a:r>
              <a:rPr lang="ru-RU" i="1" dirty="0" smtClean="0"/>
              <a:t> </a:t>
            </a:r>
            <a:r>
              <a:rPr lang="ru-RU" i="1" dirty="0" err="1" smtClean="0"/>
              <a:t>x</a:t>
            </a:r>
            <a:r>
              <a:rPr lang="ru-RU" dirty="0" smtClean="0"/>
              <a:t> есть </a:t>
            </a:r>
            <a:r>
              <a:rPr lang="ru-RU" i="1" dirty="0" err="1" smtClean="0"/>
              <a:t>cos</a:t>
            </a:r>
            <a:r>
              <a:rPr lang="ru-RU" i="1" dirty="0" smtClean="0"/>
              <a:t> </a:t>
            </a:r>
            <a:r>
              <a:rPr lang="ru-RU" i="1" dirty="0" err="1" smtClean="0"/>
              <a:t>x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5720" y="500042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Таблица производных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615116" y="1285860"/>
          <a:ext cx="4671264" cy="4114440"/>
        </p:xfrm>
        <a:graphic>
          <a:graphicData uri="http://schemas.openxmlformats.org/drawingml/2006/table">
            <a:tbl>
              <a:tblPr/>
              <a:tblGrid>
                <a:gridCol w="1557088"/>
                <a:gridCol w="1557088"/>
                <a:gridCol w="1557088"/>
              </a:tblGrid>
              <a:tr h="280276">
                <a:tc>
                  <a:txBody>
                    <a:bodyPr/>
                    <a:lstStyle/>
                    <a:p>
                      <a:r>
                        <a:rPr lang="ru-RU" sz="1400" dirty="0"/>
                        <a:t>Название</a:t>
                      </a:r>
                    </a:p>
                  </a:txBody>
                  <a:tcPr marL="70069" marR="70069" marT="35034" marB="3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Функция</a:t>
                      </a:r>
                    </a:p>
                  </a:txBody>
                  <a:tcPr marL="70069" marR="70069" marT="35034" marB="3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Производная</a:t>
                      </a:r>
                    </a:p>
                  </a:txBody>
                  <a:tcPr marL="70069" marR="70069" marT="35034" marB="3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276">
                <a:tc>
                  <a:txBody>
                    <a:bodyPr/>
                    <a:lstStyle/>
                    <a:p>
                      <a:r>
                        <a:rPr lang="ru-RU" sz="1400" dirty="0"/>
                        <a:t>Константа</a:t>
                      </a:r>
                    </a:p>
                  </a:txBody>
                  <a:tcPr marL="70069" marR="70069" marT="35034" marB="3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f(x) = C, C ∈ R</a:t>
                      </a:r>
                    </a:p>
                  </a:txBody>
                  <a:tcPr marL="70069" marR="70069" marT="35034" marB="3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0 (да-да, ноль!)</a:t>
                      </a:r>
                    </a:p>
                  </a:txBody>
                  <a:tcPr marL="70069" marR="70069" marT="35034" marB="3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0690">
                <a:tc>
                  <a:txBody>
                    <a:bodyPr/>
                    <a:lstStyle/>
                    <a:p>
                      <a:r>
                        <a:rPr lang="ru-RU" sz="1400"/>
                        <a:t>Степень с рациональным показателем</a:t>
                      </a:r>
                    </a:p>
                  </a:txBody>
                  <a:tcPr marL="70069" marR="70069" marT="35034" marB="3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f(x) = x</a:t>
                      </a:r>
                      <a:r>
                        <a:rPr lang="en-US" sz="1400" baseline="30000"/>
                        <a:t>n</a:t>
                      </a:r>
                      <a:endParaRPr lang="en-US" sz="1400"/>
                    </a:p>
                  </a:txBody>
                  <a:tcPr marL="70069" marR="70069" marT="35034" marB="3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 · </a:t>
                      </a:r>
                      <a:r>
                        <a:rPr lang="en-US" sz="1400" dirty="0" err="1"/>
                        <a:t>x</a:t>
                      </a:r>
                      <a:r>
                        <a:rPr lang="en-US" sz="1400" baseline="30000" dirty="0" err="1"/>
                        <a:t>n</a:t>
                      </a:r>
                      <a:r>
                        <a:rPr lang="en-US" sz="1400" baseline="30000" dirty="0"/>
                        <a:t> − 1</a:t>
                      </a:r>
                      <a:endParaRPr lang="en-US" sz="1400" dirty="0"/>
                    </a:p>
                  </a:txBody>
                  <a:tcPr marL="70069" marR="70069" marT="35034" marB="3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276">
                <a:tc>
                  <a:txBody>
                    <a:bodyPr/>
                    <a:lstStyle/>
                    <a:p>
                      <a:r>
                        <a:rPr lang="ru-RU" sz="1400"/>
                        <a:t>Синус</a:t>
                      </a:r>
                    </a:p>
                  </a:txBody>
                  <a:tcPr marL="70069" marR="70069" marT="35034" marB="3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f(x) = sin x</a:t>
                      </a:r>
                    </a:p>
                  </a:txBody>
                  <a:tcPr marL="70069" marR="70069" marT="35034" marB="3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cos x</a:t>
                      </a:r>
                    </a:p>
                  </a:txBody>
                  <a:tcPr marL="70069" marR="70069" marT="35034" marB="3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0483">
                <a:tc>
                  <a:txBody>
                    <a:bodyPr/>
                    <a:lstStyle/>
                    <a:p>
                      <a:r>
                        <a:rPr lang="ru-RU" sz="1400"/>
                        <a:t>Косинус</a:t>
                      </a:r>
                    </a:p>
                  </a:txBody>
                  <a:tcPr marL="70069" marR="70069" marT="35034" marB="3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f(x) = cos x</a:t>
                      </a:r>
                    </a:p>
                  </a:txBody>
                  <a:tcPr marL="70069" marR="70069" marT="35034" marB="3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− sin x (</a:t>
                      </a:r>
                      <a:r>
                        <a:rPr lang="ru-RU" sz="1400"/>
                        <a:t>минус синус)</a:t>
                      </a:r>
                    </a:p>
                  </a:txBody>
                  <a:tcPr marL="70069" marR="70069" marT="35034" marB="3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276">
                <a:tc>
                  <a:txBody>
                    <a:bodyPr/>
                    <a:lstStyle/>
                    <a:p>
                      <a:r>
                        <a:rPr lang="ru-RU" sz="1400"/>
                        <a:t>Тангенс</a:t>
                      </a:r>
                    </a:p>
                  </a:txBody>
                  <a:tcPr marL="70069" marR="70069" marT="35034" marB="3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f(x) = tg x</a:t>
                      </a:r>
                    </a:p>
                  </a:txBody>
                  <a:tcPr marL="70069" marR="70069" marT="35034" marB="3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1/cos</a:t>
                      </a:r>
                      <a:r>
                        <a:rPr lang="en-US" sz="1400" baseline="30000"/>
                        <a:t>2</a:t>
                      </a:r>
                      <a:r>
                        <a:rPr lang="en-US" sz="1400"/>
                        <a:t> x</a:t>
                      </a:r>
                    </a:p>
                  </a:txBody>
                  <a:tcPr marL="70069" marR="70069" marT="35034" marB="3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276">
                <a:tc>
                  <a:txBody>
                    <a:bodyPr/>
                    <a:lstStyle/>
                    <a:p>
                      <a:r>
                        <a:rPr lang="ru-RU" sz="1400"/>
                        <a:t>Котангенс</a:t>
                      </a:r>
                    </a:p>
                  </a:txBody>
                  <a:tcPr marL="70069" marR="70069" marT="35034" marB="3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f(x) = ctg x</a:t>
                      </a:r>
                    </a:p>
                  </a:txBody>
                  <a:tcPr marL="70069" marR="70069" marT="35034" marB="3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− 1/sin</a:t>
                      </a:r>
                      <a:r>
                        <a:rPr lang="en-US" sz="1400" baseline="30000"/>
                        <a:t>2</a:t>
                      </a:r>
                      <a:r>
                        <a:rPr lang="en-US" sz="1400"/>
                        <a:t> x</a:t>
                      </a:r>
                    </a:p>
                  </a:txBody>
                  <a:tcPr marL="70069" marR="70069" marT="35034" marB="3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0483">
                <a:tc>
                  <a:txBody>
                    <a:bodyPr/>
                    <a:lstStyle/>
                    <a:p>
                      <a:r>
                        <a:rPr lang="ru-RU" sz="1400"/>
                        <a:t>Натуральный логарифм</a:t>
                      </a:r>
                    </a:p>
                  </a:txBody>
                  <a:tcPr marL="70069" marR="70069" marT="35034" marB="3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f(x) = ln x</a:t>
                      </a:r>
                    </a:p>
                  </a:txBody>
                  <a:tcPr marL="70069" marR="70069" marT="35034" marB="3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1/x</a:t>
                      </a:r>
                    </a:p>
                  </a:txBody>
                  <a:tcPr marL="70069" marR="70069" marT="35034" marB="3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0483">
                <a:tc>
                  <a:txBody>
                    <a:bodyPr/>
                    <a:lstStyle/>
                    <a:p>
                      <a:r>
                        <a:rPr lang="ru-RU" sz="1400"/>
                        <a:t>Произвольный логарифм</a:t>
                      </a:r>
                    </a:p>
                  </a:txBody>
                  <a:tcPr marL="70069" marR="70069" marT="35034" marB="3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f(x) = log</a:t>
                      </a:r>
                      <a:r>
                        <a:rPr lang="en-US" sz="1400" baseline="-25000"/>
                        <a:t>a</a:t>
                      </a:r>
                      <a:r>
                        <a:rPr lang="en-US" sz="1400"/>
                        <a:t> x</a:t>
                      </a:r>
                    </a:p>
                  </a:txBody>
                  <a:tcPr marL="70069" marR="70069" marT="35034" marB="3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1/(x · ln a)</a:t>
                      </a:r>
                    </a:p>
                  </a:txBody>
                  <a:tcPr marL="70069" marR="70069" marT="35034" marB="3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0483">
                <a:tc>
                  <a:txBody>
                    <a:bodyPr/>
                    <a:lstStyle/>
                    <a:p>
                      <a:r>
                        <a:rPr lang="ru-RU" sz="1400"/>
                        <a:t>Показательная функция</a:t>
                      </a:r>
                    </a:p>
                  </a:txBody>
                  <a:tcPr marL="70069" marR="70069" marT="35034" marB="3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f(x) = e</a:t>
                      </a:r>
                      <a:r>
                        <a:rPr lang="en-US" sz="1400" baseline="30000"/>
                        <a:t>x</a:t>
                      </a:r>
                      <a:endParaRPr lang="en-US" sz="1400"/>
                    </a:p>
                  </a:txBody>
                  <a:tcPr marL="70069" marR="70069" marT="35034" marB="3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  <a:r>
                        <a:rPr lang="en-US" sz="1400" baseline="30000" dirty="0"/>
                        <a:t>x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ничего не изменилось)</a:t>
                      </a:r>
                    </a:p>
                  </a:txBody>
                  <a:tcPr marL="70069" marR="70069" marT="35034" marB="3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5720" y="500042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Правила дифференцирования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1357298"/>
            <a:ext cx="85011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Пусть даны функции </a:t>
            </a:r>
            <a:r>
              <a:rPr lang="ru-RU" dirty="0" err="1" smtClean="0"/>
              <a:t>f</a:t>
            </a:r>
            <a:r>
              <a:rPr lang="ru-RU" dirty="0" smtClean="0"/>
              <a:t>(</a:t>
            </a:r>
            <a:r>
              <a:rPr lang="ru-RU" dirty="0" err="1" smtClean="0"/>
              <a:t>x</a:t>
            </a:r>
            <a:r>
              <a:rPr lang="ru-RU" dirty="0" smtClean="0"/>
              <a:t>) и </a:t>
            </a:r>
            <a:r>
              <a:rPr lang="ru-RU" dirty="0" err="1" smtClean="0"/>
              <a:t>g</a:t>
            </a:r>
            <a:r>
              <a:rPr lang="ru-RU" dirty="0" smtClean="0"/>
              <a:t>(</a:t>
            </a:r>
            <a:r>
              <a:rPr lang="ru-RU" dirty="0" err="1" smtClean="0"/>
              <a:t>x</a:t>
            </a:r>
            <a:r>
              <a:rPr lang="ru-RU" dirty="0" smtClean="0"/>
              <a:t>), производные которых нам известны. К примеру, можно взять элементарные функции, которые рассмотрены выше. Тогда можно найти производную суммы и разности этих функций:</a:t>
            </a:r>
          </a:p>
          <a:p>
            <a:endParaRPr lang="ru-RU" dirty="0" smtClean="0"/>
          </a:p>
          <a:p>
            <a:r>
              <a:rPr lang="ru-RU" dirty="0" smtClean="0"/>
              <a:t>(</a:t>
            </a:r>
            <a:r>
              <a:rPr lang="ru-RU" dirty="0" err="1" smtClean="0"/>
              <a:t>f</a:t>
            </a:r>
            <a:r>
              <a:rPr lang="ru-RU" dirty="0" smtClean="0"/>
              <a:t> + </a:t>
            </a:r>
            <a:r>
              <a:rPr lang="ru-RU" dirty="0" err="1" smtClean="0"/>
              <a:t>g</a:t>
            </a:r>
            <a:r>
              <a:rPr lang="ru-RU" dirty="0" smtClean="0"/>
              <a:t>)’ = </a:t>
            </a:r>
            <a:r>
              <a:rPr lang="ru-RU" dirty="0" err="1" smtClean="0"/>
              <a:t>f</a:t>
            </a:r>
            <a:r>
              <a:rPr lang="ru-RU" dirty="0" smtClean="0"/>
              <a:t> ’ + </a:t>
            </a:r>
            <a:r>
              <a:rPr lang="ru-RU" dirty="0" err="1" smtClean="0"/>
              <a:t>g</a:t>
            </a:r>
            <a:r>
              <a:rPr lang="ru-RU" dirty="0" smtClean="0"/>
              <a:t> ’</a:t>
            </a:r>
          </a:p>
          <a:p>
            <a:endParaRPr lang="ru-RU" dirty="0" smtClean="0"/>
          </a:p>
          <a:p>
            <a:r>
              <a:rPr lang="ru-RU" dirty="0" smtClean="0"/>
              <a:t>(</a:t>
            </a:r>
            <a:r>
              <a:rPr lang="ru-RU" dirty="0" err="1" smtClean="0"/>
              <a:t>f</a:t>
            </a:r>
            <a:r>
              <a:rPr lang="ru-RU" dirty="0" smtClean="0"/>
              <a:t> − </a:t>
            </a:r>
            <a:r>
              <a:rPr lang="ru-RU" dirty="0" err="1" smtClean="0"/>
              <a:t>g</a:t>
            </a:r>
            <a:r>
              <a:rPr lang="ru-RU" dirty="0" smtClean="0"/>
              <a:t>)’ = </a:t>
            </a:r>
            <a:r>
              <a:rPr lang="ru-RU" dirty="0" err="1" smtClean="0"/>
              <a:t>f</a:t>
            </a:r>
            <a:r>
              <a:rPr lang="ru-RU" dirty="0" smtClean="0"/>
              <a:t> ’ − </a:t>
            </a:r>
            <a:r>
              <a:rPr lang="ru-RU" dirty="0" err="1" smtClean="0"/>
              <a:t>g</a:t>
            </a:r>
            <a:r>
              <a:rPr lang="ru-RU" dirty="0" smtClean="0"/>
              <a:t> ’</a:t>
            </a:r>
          </a:p>
          <a:p>
            <a:endParaRPr lang="ru-RU" dirty="0" smtClean="0"/>
          </a:p>
          <a:p>
            <a:r>
              <a:rPr lang="en-US" dirty="0" smtClean="0"/>
              <a:t>(f · g) ’ = f ’ · g + f · g ’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 </a:t>
            </a:r>
            <a:r>
              <a:rPr lang="en-US" dirty="0" smtClean="0"/>
              <a:t>f ’(g(x)) = f ’</a:t>
            </a:r>
            <a:r>
              <a:rPr lang="en-US" baseline="-25000" dirty="0" smtClean="0"/>
              <a:t>g</a:t>
            </a:r>
            <a:r>
              <a:rPr lang="en-US" dirty="0" smtClean="0"/>
              <a:t>(g(x)) · g</a:t>
            </a:r>
            <a:r>
              <a:rPr lang="en-US" dirty="0" smtClean="0"/>
              <a:t> ’</a:t>
            </a:r>
            <a:r>
              <a:rPr lang="en-US" baseline="-25000" dirty="0" smtClean="0"/>
              <a:t>x</a:t>
            </a:r>
            <a:r>
              <a:rPr lang="en-US" dirty="0" smtClean="0"/>
              <a:t>(x)</a:t>
            </a:r>
            <a:r>
              <a:rPr lang="en-US" dirty="0" smtClean="0"/>
              <a:t> 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8434" name="Picture 2" descr="Производная частног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14" y="4143380"/>
            <a:ext cx="2014546" cy="5715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121</Words>
  <Application>Microsoft Office PowerPoint</Application>
  <PresentationFormat>Экран (4:3)</PresentationFormat>
  <Paragraphs>55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Company>lin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10</cp:revision>
  <dcterms:created xsi:type="dcterms:W3CDTF">2013-10-02T04:17:33Z</dcterms:created>
  <dcterms:modified xsi:type="dcterms:W3CDTF">2013-10-02T05:18:16Z</dcterms:modified>
</cp:coreProperties>
</file>