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Корреляционный и регрессионный анализ часть 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Букин Ю.С.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785786" y="101587"/>
            <a:ext cx="7772400" cy="1470025"/>
          </a:xfrm>
        </p:spPr>
        <p:txBody>
          <a:bodyPr/>
          <a:lstStyle/>
          <a:p>
            <a:r>
              <a:rPr lang="ru-RU" dirty="0" smtClean="0"/>
              <a:t>Регрессионный анализ</a:t>
            </a:r>
            <a:endParaRPr lang="ru-RU" dirty="0"/>
          </a:p>
        </p:txBody>
      </p:sp>
      <p:sp>
        <p:nvSpPr>
          <p:cNvPr id="17410" name="AutoShape 2" descr="Картинки по запросу linear corre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28596" y="1857364"/>
            <a:ext cx="462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Исходные данные задаются в виде таблицы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00034" y="2428868"/>
          <a:ext cx="4143405" cy="4143399"/>
        </p:xfrm>
        <a:graphic>
          <a:graphicData uri="http://schemas.openxmlformats.org/drawingml/2006/table">
            <a:tbl>
              <a:tblPr/>
              <a:tblGrid>
                <a:gridCol w="1381135"/>
                <a:gridCol w="1381135"/>
                <a:gridCol w="1381135"/>
              </a:tblGrid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growth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57752" y="2428868"/>
            <a:ext cx="39290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y=</a:t>
            </a:r>
            <a:r>
              <a:rPr lang="en-US" dirty="0" err="1" smtClean="0"/>
              <a:t>ax+b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 – </a:t>
            </a:r>
            <a:r>
              <a:rPr lang="ru-RU" dirty="0" smtClean="0"/>
              <a:t>зависимая переменная </a:t>
            </a:r>
          </a:p>
          <a:p>
            <a:r>
              <a:rPr lang="en-US" dirty="0" smtClean="0"/>
              <a:t>x</a:t>
            </a:r>
            <a:r>
              <a:rPr lang="ru-RU" dirty="0" smtClean="0"/>
              <a:t> – независимая переменная</a:t>
            </a:r>
          </a:p>
          <a:p>
            <a:endParaRPr lang="ru-RU" dirty="0" smtClean="0"/>
          </a:p>
          <a:p>
            <a:r>
              <a:rPr lang="ru-RU" dirty="0" smtClean="0"/>
              <a:t>Задача анализа оценить значения</a:t>
            </a:r>
          </a:p>
          <a:p>
            <a:endParaRPr lang="ru-RU" dirty="0" smtClean="0"/>
          </a:p>
          <a:p>
            <a:r>
              <a:rPr lang="en-US" dirty="0" smtClean="0"/>
              <a:t>a</a:t>
            </a:r>
            <a:r>
              <a:rPr lang="ru-RU" dirty="0" smtClean="0"/>
              <a:t> и </a:t>
            </a:r>
            <a:r>
              <a:rPr lang="en-US" dirty="0" smtClean="0"/>
              <a:t>b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 значению независимой переменной предсказывать значение зависимой переменной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785786" y="101587"/>
            <a:ext cx="7772400" cy="1470025"/>
          </a:xfrm>
        </p:spPr>
        <p:txBody>
          <a:bodyPr/>
          <a:lstStyle/>
          <a:p>
            <a:r>
              <a:rPr lang="ru-RU" dirty="0" smtClean="0"/>
              <a:t>Регрессионный анализ</a:t>
            </a:r>
            <a:endParaRPr lang="ru-RU" dirty="0"/>
          </a:p>
        </p:txBody>
      </p:sp>
      <p:sp>
        <p:nvSpPr>
          <p:cNvPr id="17410" name="AutoShape 2" descr="Картинки по запросу linear corre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928802"/>
            <a:ext cx="6286544" cy="463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57224" y="1416594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Метод наименьших квадратов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785786" y="101587"/>
            <a:ext cx="7772400" cy="1470025"/>
          </a:xfrm>
        </p:spPr>
        <p:txBody>
          <a:bodyPr/>
          <a:lstStyle/>
          <a:p>
            <a:r>
              <a:rPr lang="ru-RU" dirty="0" smtClean="0"/>
              <a:t>Регрессионный анализ</a:t>
            </a:r>
            <a:endParaRPr lang="ru-RU" dirty="0"/>
          </a:p>
        </p:txBody>
      </p:sp>
      <p:sp>
        <p:nvSpPr>
          <p:cNvPr id="17410" name="AutoShape 2" descr="Картинки по запросу linear corre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57224" y="1416594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Метод наименьших квадратов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28662" y="2071678"/>
            <a:ext cx="399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Обобщенные линейные модели (</a:t>
            </a:r>
            <a:r>
              <a:rPr lang="en-US" dirty="0" smtClean="0"/>
              <a:t>GLM)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785786" y="101587"/>
            <a:ext cx="7772400" cy="1470025"/>
          </a:xfrm>
        </p:spPr>
        <p:txBody>
          <a:bodyPr/>
          <a:lstStyle/>
          <a:p>
            <a:r>
              <a:rPr lang="ru-RU" dirty="0" smtClean="0"/>
              <a:t>Регрессионный анализ</a:t>
            </a:r>
            <a:endParaRPr lang="ru-RU" dirty="0"/>
          </a:p>
        </p:txBody>
      </p:sp>
      <p:sp>
        <p:nvSpPr>
          <p:cNvPr id="17410" name="AutoShape 2" descr="Картинки по запросу linear corre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57224" y="1416594"/>
            <a:ext cx="4160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Оценка качества регрессионной модели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23554" name="Picture 2" descr="Картинки по запросу linear regression determination coeffici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4071966" cy="2513293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4000504"/>
            <a:ext cx="38100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785786" y="101587"/>
            <a:ext cx="7772400" cy="1470025"/>
          </a:xfrm>
        </p:spPr>
        <p:txBody>
          <a:bodyPr/>
          <a:lstStyle/>
          <a:p>
            <a:r>
              <a:rPr lang="ru-RU" dirty="0" smtClean="0"/>
              <a:t>Регрессионный анализ</a:t>
            </a:r>
            <a:endParaRPr lang="ru-RU" dirty="0"/>
          </a:p>
        </p:txBody>
      </p:sp>
      <p:sp>
        <p:nvSpPr>
          <p:cNvPr id="17410" name="AutoShape 2" descr="Картинки по запросу linear corre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85720" y="1559470"/>
            <a:ext cx="416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Оценка качества регрессионной модели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357158" y="2285992"/>
          <a:ext cx="5130800" cy="3409950"/>
        </p:xfrm>
        <a:graphic>
          <a:graphicData uri="http://schemas.openxmlformats.org/drawingml/2006/table">
            <a:tbl>
              <a:tblPr/>
              <a:tblGrid>
                <a:gridCol w="609223"/>
                <a:gridCol w="1218446"/>
                <a:gridCol w="1446905"/>
                <a:gridCol w="1856226"/>
              </a:tblGrid>
              <a:tr h="323850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№ 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growth (x)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weight (y)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estimated weight (ye)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215074" y="3286124"/>
          <a:ext cx="2009967" cy="1541453"/>
        </p:xfrm>
        <a:graphic>
          <a:graphicData uri="http://schemas.openxmlformats.org/presentationml/2006/ole">
            <p:oleObj spid="_x0000_s26627" name="Формула" r:id="rId3" imgW="1091880" imgH="83808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785786" y="101587"/>
            <a:ext cx="7772400" cy="1470025"/>
          </a:xfrm>
        </p:spPr>
        <p:txBody>
          <a:bodyPr/>
          <a:lstStyle/>
          <a:p>
            <a:r>
              <a:rPr lang="ru-RU" dirty="0" smtClean="0"/>
              <a:t>Регрессионный анализ</a:t>
            </a:r>
            <a:endParaRPr lang="ru-RU" dirty="0"/>
          </a:p>
        </p:txBody>
      </p:sp>
      <p:sp>
        <p:nvSpPr>
          <p:cNvPr id="17410" name="AutoShape 2" descr="Картинки по запросу linear corre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85720" y="1559470"/>
            <a:ext cx="416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Оценка качества регрессионной модели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57158" y="2173299"/>
          <a:ext cx="2009967" cy="1541453"/>
        </p:xfrm>
        <a:graphic>
          <a:graphicData uri="http://schemas.openxmlformats.org/presentationml/2006/ole">
            <p:oleObj spid="_x0000_s27650" name="Формула" r:id="rId3" imgW="1091880" imgH="83808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86050" y="2648546"/>
            <a:ext cx="557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- доля дисперсии (вариабельности) зависимой переменной описывае6мая (определяющееся)  линейной зависимостью (регрессионной моделью)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4143380"/>
            <a:ext cx="269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линейной регрессии </a:t>
            </a:r>
            <a:endParaRPr lang="ru-RU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071802" y="4071942"/>
          <a:ext cx="911225" cy="350838"/>
        </p:xfrm>
        <a:graphic>
          <a:graphicData uri="http://schemas.openxmlformats.org/presentationml/2006/ole">
            <p:oleObj spid="_x0000_s27651" name="Формула" r:id="rId4" imgW="495000" imgH="19044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8597" y="4714884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Н0 – значение </a:t>
            </a:r>
            <a:r>
              <a:rPr lang="en-US" dirty="0" smtClean="0"/>
              <a:t>R2 </a:t>
            </a:r>
            <a:r>
              <a:rPr lang="ru-RU" dirty="0" smtClean="0"/>
              <a:t>достоверно от нуля не отличается</a:t>
            </a:r>
          </a:p>
          <a:p>
            <a:endParaRPr lang="ru-RU" dirty="0" smtClean="0"/>
          </a:p>
          <a:p>
            <a:r>
              <a:rPr lang="ru-RU" dirty="0" smtClean="0"/>
              <a:t> </a:t>
            </a:r>
            <a:r>
              <a:rPr lang="en-US" dirty="0" smtClean="0"/>
              <a:t>H1- </a:t>
            </a:r>
            <a:r>
              <a:rPr lang="ru-RU" dirty="0" smtClean="0"/>
              <a:t>значение </a:t>
            </a:r>
            <a:r>
              <a:rPr lang="en-US" dirty="0" smtClean="0"/>
              <a:t>R2</a:t>
            </a:r>
            <a:r>
              <a:rPr lang="ru-RU" dirty="0" smtClean="0"/>
              <a:t> не равно нулю, линейная регрессионная модель описывает какую то часть </a:t>
            </a:r>
            <a:r>
              <a:rPr lang="ru-RU" dirty="0" err="1" smtClean="0"/>
              <a:t>вариабельноти</a:t>
            </a:r>
            <a:r>
              <a:rPr lang="ru-RU" dirty="0" smtClean="0"/>
              <a:t> зависимой переменной 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785786" y="101587"/>
            <a:ext cx="7772400" cy="1470025"/>
          </a:xfrm>
        </p:spPr>
        <p:txBody>
          <a:bodyPr/>
          <a:lstStyle/>
          <a:p>
            <a:r>
              <a:rPr lang="ru-RU" dirty="0" smtClean="0"/>
              <a:t>Регрессионный анализ</a:t>
            </a:r>
            <a:endParaRPr lang="ru-RU" dirty="0"/>
          </a:p>
        </p:txBody>
      </p:sp>
      <p:sp>
        <p:nvSpPr>
          <p:cNvPr id="17410" name="AutoShape 2" descr="Картинки по запросу linear corre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4422"/>
            <a:ext cx="2638430" cy="535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Прямоугольник 12"/>
          <p:cNvSpPr/>
          <p:nvPr/>
        </p:nvSpPr>
        <p:spPr>
          <a:xfrm>
            <a:off x="3786182" y="1500174"/>
            <a:ext cx="507209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/>
              <a:t>Lake-wide temporal trends (± 95% CI) of surface water temperature, surface chlorophyll concentrations, and </a:t>
            </a:r>
            <a:r>
              <a:rPr lang="en-US" sz="1400" dirty="0" err="1" smtClean="0"/>
              <a:t>Secchi</a:t>
            </a:r>
            <a:r>
              <a:rPr lang="en-US" sz="1400" dirty="0" smtClean="0"/>
              <a:t> depth during August–September across the time series (1977–2003 for temperature and </a:t>
            </a:r>
            <a:r>
              <a:rPr lang="en-US" sz="1400" dirty="0" err="1" smtClean="0"/>
              <a:t>Secchi</a:t>
            </a:r>
            <a:r>
              <a:rPr lang="en-US" sz="1400" dirty="0" smtClean="0"/>
              <a:t>; 1977–2004 for chlorophyll). Each letter is an annual mean of values for all stations sampled in a given basin (S = south, C = central, N = north basin). Thus, three basin means are plotted per year for each variable. Statistical tests were performed on log transformed data for chlorophyll and </a:t>
            </a:r>
            <a:r>
              <a:rPr lang="en-US" sz="1400" dirty="0" err="1" smtClean="0"/>
              <a:t>Secchi</a:t>
            </a:r>
            <a:r>
              <a:rPr lang="en-US" sz="1400" dirty="0" smtClean="0"/>
              <a:t> depth only to improve normality. Regression equations: water temperature = 0.074 * year − 135.2; chlorophyll </a:t>
            </a:r>
            <a:r>
              <a:rPr lang="en-US" sz="1400" i="1" dirty="0" smtClean="0"/>
              <a:t>a</a:t>
            </a:r>
            <a:r>
              <a:rPr lang="en-US" sz="1400" dirty="0" smtClean="0"/>
              <a:t> = 0.016 * year − 30.3; </a:t>
            </a:r>
            <a:r>
              <a:rPr lang="en-US" sz="1400" dirty="0" err="1" smtClean="0"/>
              <a:t>Secchi</a:t>
            </a:r>
            <a:r>
              <a:rPr lang="en-US" sz="1400" dirty="0" smtClean="0"/>
              <a:t> depth = 0.056 * year − 103.7.</a:t>
            </a:r>
            <a:endParaRPr lang="ru-RU" sz="1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71934" y="431251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Izmest'eva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L. R., Moore, M. V., Hampton, S. E.,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Ferwerda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C. J., Gray, D. K., Woo, K. H., ... &amp;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Silow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E. A. (2016). Lake-wide physical and biological trends associated with warming in Lake Baikal.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Journal of Great Lakes Research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42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(1), 6-17.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357166"/>
            <a:ext cx="83582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Функция</a:t>
            </a:r>
            <a:r>
              <a:rPr lang="ru-RU" dirty="0" smtClean="0"/>
              <a:t> (</a:t>
            </a:r>
            <a:r>
              <a:rPr lang="ru-RU" b="1" dirty="0" smtClean="0"/>
              <a:t>отображение</a:t>
            </a:r>
            <a:r>
              <a:rPr lang="ru-RU" dirty="0" smtClean="0"/>
              <a:t>, </a:t>
            </a:r>
            <a:r>
              <a:rPr lang="ru-RU" b="1" dirty="0" smtClean="0"/>
              <a:t>оператор</a:t>
            </a:r>
            <a:r>
              <a:rPr lang="ru-RU" dirty="0" smtClean="0"/>
              <a:t>, </a:t>
            </a:r>
            <a:r>
              <a:rPr lang="ru-RU" b="1" dirty="0" smtClean="0"/>
              <a:t>преобразование</a:t>
            </a:r>
            <a:r>
              <a:rPr lang="ru-RU" dirty="0" smtClean="0"/>
              <a:t>) </a:t>
            </a:r>
            <a:r>
              <a:rPr lang="ru-RU" dirty="0" smtClean="0">
                <a:latin typeface="Times New Roman" pitchFamily="18" charset="0"/>
              </a:rPr>
              <a:t>— математическое понятие, отражающее связь между элементами множеств. Можно сказать, что функция — это «закон», по которому каждому элементу одного множества (называемого </a:t>
            </a:r>
            <a:r>
              <a:rPr lang="ru-RU" b="1" i="1" dirty="0" smtClean="0">
                <a:latin typeface="Times New Roman" pitchFamily="18" charset="0"/>
              </a:rPr>
              <a:t>областью определения</a:t>
            </a:r>
            <a:r>
              <a:rPr lang="ru-RU" dirty="0" smtClean="0">
                <a:latin typeface="Times New Roman" pitchFamily="18" charset="0"/>
              </a:rPr>
              <a:t>) ставится в соответствие некоторый элемент другого множества (называемого </a:t>
            </a:r>
            <a:r>
              <a:rPr lang="ru-RU" b="1" i="1" dirty="0" smtClean="0">
                <a:latin typeface="Times New Roman" pitchFamily="18" charset="0"/>
              </a:rPr>
              <a:t>областью значений</a:t>
            </a:r>
            <a:r>
              <a:rPr lang="ru-RU" dirty="0" smtClean="0">
                <a:latin typeface="Times New Roman" pitchFamily="18" charset="0"/>
              </a:rPr>
              <a:t>).</a:t>
            </a:r>
            <a:endParaRPr lang="ru-RU" dirty="0">
              <a:latin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8596" y="2143116"/>
            <a:ext cx="85606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1) </a:t>
            </a:r>
            <a:r>
              <a:rPr lang="ru-RU" b="1" dirty="0" smtClean="0"/>
              <a:t>Аналитический способ задания функции </a:t>
            </a:r>
            <a:r>
              <a:rPr lang="en-US" b="1" dirty="0" smtClean="0"/>
              <a:t>f(x)=exp(x)  </a:t>
            </a:r>
            <a:r>
              <a:rPr lang="en-US" b="1" dirty="0" smtClean="0">
                <a:sym typeface="Wingdings" pitchFamily="2" charset="2"/>
              </a:rPr>
              <a:t></a:t>
            </a:r>
            <a:r>
              <a:rPr lang="en-US" b="1" dirty="0" smtClean="0"/>
              <a:t> f(x)=x+x</a:t>
            </a:r>
            <a:r>
              <a:rPr lang="en-US" b="1" baseline="30000" dirty="0" smtClean="0"/>
              <a:t>2</a:t>
            </a:r>
            <a:r>
              <a:rPr lang="en-US" b="1" dirty="0" smtClean="0"/>
              <a:t>/2!+x</a:t>
            </a:r>
            <a:r>
              <a:rPr lang="en-US" b="1" baseline="30000" dirty="0" smtClean="0"/>
              <a:t>3</a:t>
            </a:r>
            <a:r>
              <a:rPr lang="en-US" b="1" dirty="0" smtClean="0"/>
              <a:t>/3!+  +</a:t>
            </a:r>
            <a:r>
              <a:rPr lang="en-US" b="1" dirty="0" err="1" smtClean="0"/>
              <a:t>x</a:t>
            </a:r>
            <a:r>
              <a:rPr lang="en-US" b="1" baseline="30000" dirty="0" err="1" smtClean="0"/>
              <a:t>n</a:t>
            </a:r>
            <a:r>
              <a:rPr lang="en-US" b="1" dirty="0" smtClean="0"/>
              <a:t>/n1</a:t>
            </a:r>
          </a:p>
          <a:p>
            <a:endParaRPr lang="en-US" b="1" dirty="0"/>
          </a:p>
          <a:p>
            <a:r>
              <a:rPr lang="en-US" b="1" dirty="0" smtClean="0"/>
              <a:t>d</a:t>
            </a:r>
            <a:r>
              <a:rPr lang="en-US" b="1" baseline="30000" dirty="0" smtClean="0"/>
              <a:t>2</a:t>
            </a:r>
            <a:r>
              <a:rPr lang="en-US" b="1" dirty="0" smtClean="0"/>
              <a:t>y/dx</a:t>
            </a:r>
            <a:r>
              <a:rPr lang="en-US" b="1" baseline="30000" dirty="0" smtClean="0"/>
              <a:t>2</a:t>
            </a:r>
            <a:r>
              <a:rPr lang="en-US" b="1" dirty="0" smtClean="0"/>
              <a:t>+y=0  </a:t>
            </a:r>
            <a:r>
              <a:rPr lang="ru-RU" b="1" dirty="0" smtClean="0"/>
              <a:t>при </a:t>
            </a:r>
            <a:r>
              <a:rPr lang="en-US" b="1" dirty="0" smtClean="0"/>
              <a:t>y(0)=0, </a:t>
            </a:r>
            <a:r>
              <a:rPr lang="en-US" b="1" dirty="0" err="1" smtClean="0"/>
              <a:t>dy</a:t>
            </a:r>
            <a:r>
              <a:rPr lang="en-US" b="1" dirty="0" smtClean="0"/>
              <a:t>/</a:t>
            </a:r>
            <a:r>
              <a:rPr lang="en-US" b="1" dirty="0" err="1" smtClean="0"/>
              <a:t>dt</a:t>
            </a:r>
            <a:r>
              <a:rPr lang="en-US" b="1" dirty="0" smtClean="0"/>
              <a:t>=1 </a:t>
            </a:r>
            <a:r>
              <a:rPr lang="en-US" b="1" dirty="0" smtClean="0">
                <a:sym typeface="Wingdings" pitchFamily="2" charset="2"/>
              </a:rPr>
              <a:t>  y</a:t>
            </a:r>
            <a:r>
              <a:rPr lang="en-US" b="1" dirty="0" smtClean="0"/>
              <a:t>=sin</a:t>
            </a:r>
            <a:r>
              <a:rPr lang="ru-RU" b="1" dirty="0" smtClean="0"/>
              <a:t>(</a:t>
            </a:r>
            <a:r>
              <a:rPr lang="en-US" b="1" dirty="0" smtClean="0"/>
              <a:t>x</a:t>
            </a:r>
            <a:r>
              <a:rPr lang="ru-RU" b="1" dirty="0" smtClean="0"/>
              <a:t>)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00034" y="3571876"/>
            <a:ext cx="3350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2) </a:t>
            </a:r>
            <a:r>
              <a:rPr lang="ru-RU" b="1" dirty="0" smtClean="0"/>
              <a:t>Графический способ</a:t>
            </a:r>
            <a:r>
              <a:rPr lang="en-US" b="1" dirty="0" smtClean="0"/>
              <a:t> </a:t>
            </a:r>
            <a:r>
              <a:rPr lang="ru-RU" b="1" dirty="0" smtClean="0"/>
              <a:t>задания</a:t>
            </a:r>
            <a:endParaRPr lang="ru-RU" b="1" dirty="0"/>
          </a:p>
        </p:txBody>
      </p:sp>
      <p:pic>
        <p:nvPicPr>
          <p:cNvPr id="11272" name="Picture 8" descr="File:Cubicpoly.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3000372"/>
            <a:ext cx="3500462" cy="3500462"/>
          </a:xfrm>
          <a:prstGeom prst="rect">
            <a:avLst/>
          </a:prstGeom>
          <a:noFill/>
        </p:spPr>
      </p:pic>
      <p:pic>
        <p:nvPicPr>
          <p:cNvPr id="11274" name="Picture 10" descr="f(x)=x^3-9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9898" y="4286256"/>
            <a:ext cx="2411904" cy="4333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1928802"/>
            <a:ext cx="4286280" cy="36933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Один объект – несколько характеристика</a:t>
            </a:r>
            <a:endParaRPr lang="ru-RU" dirty="0"/>
          </a:p>
        </p:txBody>
      </p:sp>
      <p:pic>
        <p:nvPicPr>
          <p:cNvPr id="1028" name="Picture 4" descr="http://gisap.eu/sites/default/files/1_7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928934"/>
            <a:ext cx="3211197" cy="1257294"/>
          </a:xfrm>
          <a:prstGeom prst="rect">
            <a:avLst/>
          </a:prstGeom>
          <a:noFill/>
        </p:spPr>
      </p:pic>
      <p:pic>
        <p:nvPicPr>
          <p:cNvPr id="14" name="Picture 2" descr="http://planeta.moy.su/_bl/297/3858347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2273" y="3786190"/>
            <a:ext cx="3500462" cy="114300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96521" y="5000636"/>
            <a:ext cx="4143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Исследуемый объект – человек</a:t>
            </a:r>
          </a:p>
          <a:p>
            <a:r>
              <a:rPr lang="ru-RU" dirty="0" smtClean="0"/>
              <a:t>Рассматриваема характеристики – рост и масса тела</a:t>
            </a:r>
            <a:endParaRPr lang="ru-RU" dirty="0"/>
          </a:p>
        </p:txBody>
      </p:sp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1470025"/>
          </a:xfrm>
        </p:spPr>
        <p:txBody>
          <a:bodyPr/>
          <a:lstStyle/>
          <a:p>
            <a:r>
              <a:rPr lang="ru-RU" dirty="0" smtClean="0"/>
              <a:t>Корреляционный и регрессионный анализ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214942" y="2786058"/>
            <a:ext cx="3286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Задача корреляционного анализа – ответить на вопрос есть ли взаимосвязь, и как эта взаимосвязь может быть выражена 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8596" y="1857364"/>
            <a:ext cx="462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Исходные данные задаются в виде таблицы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00034" y="2428868"/>
          <a:ext cx="4143405" cy="4143399"/>
        </p:xfrm>
        <a:graphic>
          <a:graphicData uri="http://schemas.openxmlformats.org/drawingml/2006/table">
            <a:tbl>
              <a:tblPr/>
              <a:tblGrid>
                <a:gridCol w="1381135"/>
                <a:gridCol w="1381135"/>
                <a:gridCol w="1381135"/>
              </a:tblGrid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growth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57818" y="2857496"/>
            <a:ext cx="3057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</a:t>
            </a:r>
            <a:r>
              <a:rPr lang="en-US" dirty="0" err="1" smtClean="0"/>
              <a:t>ax+b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 – </a:t>
            </a:r>
            <a:r>
              <a:rPr lang="ru-RU" dirty="0" smtClean="0"/>
              <a:t>зависимая переменная </a:t>
            </a:r>
          </a:p>
          <a:p>
            <a:r>
              <a:rPr lang="en-US" dirty="0" smtClean="0"/>
              <a:t>x</a:t>
            </a:r>
            <a:r>
              <a:rPr lang="ru-RU" dirty="0" smtClean="0"/>
              <a:t> – независимая переменная</a:t>
            </a:r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ctrTitle"/>
          </p:nvPr>
        </p:nvSpPr>
        <p:spPr>
          <a:xfrm>
            <a:off x="785786" y="0"/>
            <a:ext cx="7772400" cy="1470025"/>
          </a:xfrm>
        </p:spPr>
        <p:txBody>
          <a:bodyPr/>
          <a:lstStyle/>
          <a:p>
            <a:r>
              <a:rPr lang="ru-RU" dirty="0" smtClean="0"/>
              <a:t>Линейный корреляция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785786" y="0"/>
            <a:ext cx="7772400" cy="1470025"/>
          </a:xfrm>
        </p:spPr>
        <p:txBody>
          <a:bodyPr/>
          <a:lstStyle/>
          <a:p>
            <a:r>
              <a:rPr lang="ru-RU" dirty="0" smtClean="0"/>
              <a:t>Линейный корреляция</a:t>
            </a:r>
            <a:endParaRPr lang="ru-RU" dirty="0"/>
          </a:p>
        </p:txBody>
      </p:sp>
      <p:sp>
        <p:nvSpPr>
          <p:cNvPr id="17410" name="AutoShape 2" descr="Картинки по запросу linear corre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412" name="Picture 4" descr="Картинки по запросу linear correl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8215370" cy="518055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928662" y="-112727"/>
            <a:ext cx="7772400" cy="1470025"/>
          </a:xfrm>
        </p:spPr>
        <p:txBody>
          <a:bodyPr/>
          <a:lstStyle/>
          <a:p>
            <a:r>
              <a:rPr lang="ru-RU" dirty="0" smtClean="0"/>
              <a:t>Линейный корреляция</a:t>
            </a:r>
            <a:endParaRPr lang="ru-RU" dirty="0"/>
          </a:p>
        </p:txBody>
      </p:sp>
      <p:sp>
        <p:nvSpPr>
          <p:cNvPr id="17410" name="AutoShape 2" descr="Картинки по запросу linear corre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8434" name="Picture 2" descr="Картинки по запросу linear correl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125102"/>
            <a:ext cx="7429552" cy="556991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928662" y="-112727"/>
            <a:ext cx="7772400" cy="1470025"/>
          </a:xfrm>
        </p:spPr>
        <p:txBody>
          <a:bodyPr/>
          <a:lstStyle/>
          <a:p>
            <a:r>
              <a:rPr lang="ru-RU" dirty="0" smtClean="0"/>
              <a:t>Линейный корреляция</a:t>
            </a:r>
            <a:endParaRPr lang="ru-RU" dirty="0"/>
          </a:p>
        </p:txBody>
      </p:sp>
      <p:sp>
        <p:nvSpPr>
          <p:cNvPr id="17410" name="AutoShape 2" descr="Картинки по запросу linear corre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00035" y="1500174"/>
            <a:ext cx="835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Корреляция Пирсона -  </a:t>
            </a:r>
            <a:r>
              <a:rPr lang="en-US" dirty="0" smtClean="0"/>
              <a:t>x </a:t>
            </a:r>
            <a:r>
              <a:rPr lang="ru-RU" dirty="0" smtClean="0"/>
              <a:t>и </a:t>
            </a:r>
            <a:r>
              <a:rPr lang="en-US" dirty="0" smtClean="0"/>
              <a:t>y</a:t>
            </a:r>
            <a:r>
              <a:rPr lang="ru-RU" dirty="0" smtClean="0"/>
              <a:t> нормально распределенные величины</a:t>
            </a:r>
          </a:p>
          <a:p>
            <a:endParaRPr lang="ru-RU" dirty="0" smtClean="0"/>
          </a:p>
          <a:p>
            <a:r>
              <a:rPr lang="ru-RU" dirty="0" smtClean="0"/>
              <a:t>Корреляция </a:t>
            </a:r>
            <a:r>
              <a:rPr lang="ru-RU" dirty="0" err="1" smtClean="0"/>
              <a:t>Спирмена</a:t>
            </a:r>
            <a:r>
              <a:rPr lang="ru-RU" dirty="0" smtClean="0"/>
              <a:t> - </a:t>
            </a:r>
            <a:r>
              <a:rPr lang="en-US" dirty="0" smtClean="0"/>
              <a:t>x </a:t>
            </a:r>
            <a:r>
              <a:rPr lang="ru-RU" dirty="0" smtClean="0"/>
              <a:t>и </a:t>
            </a:r>
            <a:r>
              <a:rPr lang="en-US" dirty="0" smtClean="0"/>
              <a:t>y</a:t>
            </a:r>
            <a:r>
              <a:rPr lang="ru-RU" dirty="0" smtClean="0"/>
              <a:t> имеют законы распределения отличные от нормального</a:t>
            </a:r>
          </a:p>
          <a:p>
            <a:endParaRPr lang="ru-RU" dirty="0" smtClean="0"/>
          </a:p>
          <a:p>
            <a:r>
              <a:rPr lang="ru-RU" dirty="0" smtClean="0"/>
              <a:t>Корреляция </a:t>
            </a:r>
            <a:r>
              <a:rPr lang="ru-RU" dirty="0" err="1" smtClean="0"/>
              <a:t>Кендалла</a:t>
            </a:r>
            <a:r>
              <a:rPr lang="ru-RU" dirty="0" smtClean="0"/>
              <a:t> – </a:t>
            </a:r>
            <a:r>
              <a:rPr lang="en-US" dirty="0" smtClean="0"/>
              <a:t>x</a:t>
            </a:r>
            <a:r>
              <a:rPr lang="ru-RU" dirty="0" smtClean="0"/>
              <a:t> или </a:t>
            </a:r>
            <a:r>
              <a:rPr lang="en-US" dirty="0" smtClean="0"/>
              <a:t>y</a:t>
            </a:r>
            <a:r>
              <a:rPr lang="ru-RU" dirty="0" smtClean="0"/>
              <a:t> ненормированные градации количественного признака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928662" y="-112727"/>
            <a:ext cx="7772400" cy="1470025"/>
          </a:xfrm>
        </p:spPr>
        <p:txBody>
          <a:bodyPr/>
          <a:lstStyle/>
          <a:p>
            <a:r>
              <a:rPr lang="ru-RU" dirty="0" smtClean="0"/>
              <a:t>Линейный корреляция</a:t>
            </a:r>
            <a:endParaRPr lang="ru-RU" dirty="0"/>
          </a:p>
        </p:txBody>
      </p:sp>
      <p:sp>
        <p:nvSpPr>
          <p:cNvPr id="17410" name="AutoShape 2" descr="Картинки по запросу linear corre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00035" y="1500174"/>
            <a:ext cx="83582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Достоверность корреляции</a:t>
            </a:r>
          </a:p>
          <a:p>
            <a:endParaRPr lang="ru-RU" dirty="0" smtClean="0"/>
          </a:p>
          <a:p>
            <a:r>
              <a:rPr lang="ru-RU" dirty="0" smtClean="0"/>
              <a:t>Оценивается для всех способов расчета коэффициентов корреляции</a:t>
            </a:r>
          </a:p>
          <a:p>
            <a:endParaRPr lang="ru-RU" dirty="0" smtClean="0"/>
          </a:p>
          <a:p>
            <a:r>
              <a:rPr lang="en-US" dirty="0" smtClean="0"/>
              <a:t>H0</a:t>
            </a:r>
            <a:r>
              <a:rPr lang="ru-RU" dirty="0" smtClean="0"/>
              <a:t> – значение коэффициента корреляции достоверно от нуля не отличается</a:t>
            </a:r>
          </a:p>
          <a:p>
            <a:endParaRPr lang="ru-RU" dirty="0" smtClean="0"/>
          </a:p>
          <a:p>
            <a:r>
              <a:rPr lang="en-US" dirty="0" smtClean="0"/>
              <a:t>H1 – </a:t>
            </a:r>
            <a:r>
              <a:rPr lang="ru-RU" dirty="0" smtClean="0"/>
              <a:t>значение коэффициента корреляции не равно нулю</a:t>
            </a:r>
          </a:p>
          <a:p>
            <a:endParaRPr lang="ru-RU" dirty="0" smtClean="0"/>
          </a:p>
          <a:p>
            <a:r>
              <a:rPr lang="en-US" dirty="0" err="1" smtClean="0"/>
              <a:t>P_value</a:t>
            </a:r>
            <a:r>
              <a:rPr lang="en-US" dirty="0" smtClean="0"/>
              <a:t> &lt;=0.05 </a:t>
            </a:r>
            <a:r>
              <a:rPr lang="ru-RU" dirty="0" smtClean="0"/>
              <a:t>линейна корреляция между величинами в какой то степени выражена 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785786" y="101587"/>
            <a:ext cx="7772400" cy="1470025"/>
          </a:xfrm>
        </p:spPr>
        <p:txBody>
          <a:bodyPr/>
          <a:lstStyle/>
          <a:p>
            <a:r>
              <a:rPr lang="ru-RU" dirty="0" smtClean="0"/>
              <a:t>Линейный корреляция</a:t>
            </a:r>
            <a:endParaRPr lang="ru-RU" dirty="0"/>
          </a:p>
        </p:txBody>
      </p:sp>
      <p:sp>
        <p:nvSpPr>
          <p:cNvPr id="17410" name="AutoShape 2" descr="Картинки по запросу linear corre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9458" name="Picture 2" descr="http://en.coolreferat.com/ref-2_882117602-22288.coolpi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85926"/>
            <a:ext cx="7891307" cy="26432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518</Words>
  <PresentationFormat>Экран (4:3)</PresentationFormat>
  <Paragraphs>199</Paragraphs>
  <Slides>16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Тема Office</vt:lpstr>
      <vt:lpstr>Формула</vt:lpstr>
      <vt:lpstr>Корреляционный и регрессионный анализ часть 1</vt:lpstr>
      <vt:lpstr>Слайд 2</vt:lpstr>
      <vt:lpstr>Корреляционный и регрессионный анализ</vt:lpstr>
      <vt:lpstr>Линейный корреляция</vt:lpstr>
      <vt:lpstr>Линейный корреляция</vt:lpstr>
      <vt:lpstr>Линейный корреляция</vt:lpstr>
      <vt:lpstr>Линейный корреляция</vt:lpstr>
      <vt:lpstr>Линейный корреляция</vt:lpstr>
      <vt:lpstr>Линейный корреляция</vt:lpstr>
      <vt:lpstr>Регрессионный анализ</vt:lpstr>
      <vt:lpstr>Регрессионный анализ</vt:lpstr>
      <vt:lpstr>Регрессионный анализ</vt:lpstr>
      <vt:lpstr>Регрессионный анализ</vt:lpstr>
      <vt:lpstr>Регрессионный анализ</vt:lpstr>
      <vt:lpstr>Регрессионный анализ</vt:lpstr>
      <vt:lpstr>Регрессионный анализ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Корреляционный и регрессионный анализ часть 1</dc:title>
  <dc:creator>user</dc:creator>
  <cp:lastModifiedBy>user</cp:lastModifiedBy>
  <cp:revision>25</cp:revision>
  <dcterms:created xsi:type="dcterms:W3CDTF">2017-12-26T03:04:15Z</dcterms:created>
  <dcterms:modified xsi:type="dcterms:W3CDTF">2017-12-26T05:20:46Z</dcterms:modified>
</cp:coreProperties>
</file>