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 максимального правдоподобия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Дискретны случайные величины</a:t>
            </a:r>
            <a:endParaRPr lang="ru-RU" sz="2400" b="1" dirty="0"/>
          </a:p>
        </p:txBody>
      </p:sp>
      <p:sp>
        <p:nvSpPr>
          <p:cNvPr id="18434" name="AutoShape 2" descr="https://studfiles.net/html/2706/68/html_VeHQwepfTx.4oVW/img-ODjwsb.png"/>
          <p:cNvSpPr>
            <a:spLocks noChangeAspect="1" noChangeArrowheads="1"/>
          </p:cNvSpPr>
          <p:nvPr/>
        </p:nvSpPr>
        <p:spPr bwMode="auto">
          <a:xfrm>
            <a:off x="155575" y="-174625"/>
            <a:ext cx="1609725" cy="371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411760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196752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Распределение Пуассона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21506" name="Picture 2" descr="http://statistica.ru/upload/medialibrary/d9f/image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2880313" cy="576064"/>
          </a:xfrm>
          <a:prstGeom prst="rect">
            <a:avLst/>
          </a:prstGeom>
          <a:noFill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492896"/>
            <a:ext cx="5328592" cy="399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Метод максимального правдоподобия</a:t>
            </a:r>
            <a:endParaRPr lang="ru-RU" sz="2400" b="1" dirty="0"/>
          </a:p>
        </p:txBody>
      </p:sp>
      <p:sp>
        <p:nvSpPr>
          <p:cNvPr id="18434" name="AutoShape 2" descr="https://studfiles.net/html/2706/68/html_VeHQwepfTx.4oVW/img-ODjwsb.png"/>
          <p:cNvSpPr>
            <a:spLocks noChangeAspect="1" noChangeArrowheads="1"/>
          </p:cNvSpPr>
          <p:nvPr/>
        </p:nvSpPr>
        <p:spPr bwMode="auto">
          <a:xfrm>
            <a:off x="155575" y="-174625"/>
            <a:ext cx="1609725" cy="371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95536" y="119675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оценивания неизвестных параметров статистических распределений </a:t>
            </a:r>
            <a:r>
              <a:rPr lang="ru-RU" dirty="0" smtClean="0"/>
              <a:t>используют </a:t>
            </a:r>
            <a:r>
              <a:rPr lang="ru-RU" b="1" dirty="0" smtClean="0"/>
              <a:t>метод </a:t>
            </a:r>
            <a:r>
              <a:rPr lang="ru-RU" b="1" dirty="0" smtClean="0"/>
              <a:t>максимального (наибольшего) правдоподобия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95537" y="2132856"/>
            <a:ext cx="8136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Суть метода:</a:t>
            </a:r>
            <a:r>
              <a:rPr lang="ru-RU" dirty="0" smtClean="0"/>
              <a:t> составить по специальной формуле функцию правдоподобия </a:t>
            </a:r>
            <a:r>
              <a:rPr lang="ru-RU" i="1" dirty="0" smtClean="0"/>
              <a:t>L</a:t>
            </a:r>
            <a:r>
              <a:rPr lang="ru-RU" dirty="0" smtClean="0"/>
              <a:t>, и найти оценку параметра </a:t>
            </a:r>
            <a:r>
              <a:rPr lang="ru-RU" i="1" dirty="0" err="1" smtClean="0"/>
              <a:t>θ</a:t>
            </a:r>
            <a:r>
              <a:rPr lang="ru-RU" dirty="0" err="1" smtClean="0"/>
              <a:t> </a:t>
            </a:r>
            <a:r>
              <a:rPr lang="ru-RU" dirty="0" smtClean="0"/>
              <a:t>из условия максимизации функции правдоподобия (ФП) на определенной выборке {</a:t>
            </a:r>
            <a:r>
              <a:rPr lang="ru-RU" i="1" dirty="0" err="1" smtClean="0"/>
              <a:t>xi</a:t>
            </a:r>
            <a:r>
              <a:rPr lang="ru-RU" dirty="0" smtClean="0"/>
              <a:t>}. Иногда ФП заменяют на логарифмическую функцию правдоподобия </a:t>
            </a:r>
            <a:r>
              <a:rPr lang="ru-RU" i="1" dirty="0" err="1" smtClean="0"/>
              <a:t>l</a:t>
            </a:r>
            <a:r>
              <a:rPr lang="ru-RU" dirty="0" err="1" smtClean="0"/>
              <a:t>=ln</a:t>
            </a:r>
            <a:r>
              <a:rPr lang="ru-RU" i="1" dirty="0" err="1" smtClean="0"/>
              <a:t>L</a:t>
            </a:r>
            <a:r>
              <a:rPr lang="ru-RU" dirty="0" smtClean="0"/>
              <a:t> (ЛФП), что облегчает расчеты (вычисление производных).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37170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вида:</a:t>
            </a:r>
            <a:endParaRPr lang="ru-RU" dirty="0"/>
          </a:p>
        </p:txBody>
      </p:sp>
      <p:pic>
        <p:nvPicPr>
          <p:cNvPr id="23556" name="Picture 4" descr="http://ok-t.ru/studopediaru/baza2/334416959685.files/image09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293096"/>
            <a:ext cx="3390376" cy="72008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17493" y="5147900"/>
            <a:ext cx="787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называется функцией правдоподобия</a:t>
            </a:r>
            <a:r>
              <a:rPr lang="ru-RU" dirty="0" smtClean="0"/>
              <a:t>.</a:t>
            </a:r>
          </a:p>
          <a:p>
            <a:r>
              <a:rPr lang="en-US" i="1" dirty="0" smtClean="0"/>
              <a:t>f(x</a:t>
            </a:r>
            <a:r>
              <a:rPr lang="en-US" i="1" baseline="-25000" dirty="0" smtClean="0"/>
              <a:t>i</a:t>
            </a:r>
            <a:r>
              <a:rPr lang="en-US" i="1" dirty="0" smtClean="0"/>
              <a:t>, </a:t>
            </a:r>
            <a:r>
              <a:rPr lang="el-GR" dirty="0" smtClean="0"/>
              <a:t>θ</a:t>
            </a:r>
            <a:r>
              <a:rPr lang="en-US" i="1" dirty="0" smtClean="0"/>
              <a:t>) – </a:t>
            </a:r>
            <a:r>
              <a:rPr lang="ru-RU" dirty="0" smtClean="0"/>
              <a:t>функция плотности вероятности для непрерывных распределения или формула </a:t>
            </a:r>
            <a:r>
              <a:rPr lang="ru-RU" dirty="0" err="1" smtClean="0"/>
              <a:t>веротноти</a:t>
            </a:r>
            <a:r>
              <a:rPr lang="ru-RU" dirty="0" smtClean="0"/>
              <a:t> для дискретных распределения 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Метод максимального правдоподобия</a:t>
            </a:r>
            <a:endParaRPr lang="ru-RU" sz="2400" b="1" dirty="0"/>
          </a:p>
        </p:txBody>
      </p:sp>
      <p:sp>
        <p:nvSpPr>
          <p:cNvPr id="18434" name="AutoShape 2" descr="https://studfiles.net/html/2706/68/html_VeHQwepfTx.4oVW/img-ODjwsb.png"/>
          <p:cNvSpPr>
            <a:spLocks noChangeAspect="1" noChangeArrowheads="1"/>
          </p:cNvSpPr>
          <p:nvPr/>
        </p:nvSpPr>
        <p:spPr bwMode="auto">
          <a:xfrm>
            <a:off x="155575" y="-174625"/>
            <a:ext cx="1609725" cy="371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475656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4578" name="Picture 2" descr="http://ok-t.ru/studopediaru/baza2/334416959685.files/image1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2749919" cy="64807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03848" y="1628800"/>
            <a:ext cx="550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уравнение для максимизации значения функции правдоподобия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Метод максимального </a:t>
            </a:r>
            <a:r>
              <a:rPr lang="ru-RU" sz="2400" b="1" dirty="0" smtClean="0"/>
              <a:t>правдоподобия – тестирование гипотез</a:t>
            </a:r>
            <a:endParaRPr lang="ru-RU" sz="2400" b="1" dirty="0"/>
          </a:p>
        </p:txBody>
      </p:sp>
      <p:sp>
        <p:nvSpPr>
          <p:cNvPr id="18434" name="AutoShape 2" descr="https://studfiles.net/html/2706/68/html_VeHQwepfTx.4oVW/img-ODjwsb.png"/>
          <p:cNvSpPr>
            <a:spLocks noChangeAspect="1" noChangeArrowheads="1"/>
          </p:cNvSpPr>
          <p:nvPr/>
        </p:nvSpPr>
        <p:spPr bwMode="auto">
          <a:xfrm>
            <a:off x="155575" y="-174625"/>
            <a:ext cx="1609725" cy="371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475656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61950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BIC</a:t>
            </a:r>
            <a:r>
              <a:rPr lang="en-US" dirty="0" smtClean="0"/>
              <a:t>=−2ln(</a:t>
            </a:r>
            <a:r>
              <a:rPr lang="en-US" i="1" dirty="0" smtClean="0"/>
              <a:t>L</a:t>
            </a:r>
            <a:r>
              <a:rPr lang="en-US" dirty="0" smtClean="0"/>
              <a:t>)+</a:t>
            </a:r>
            <a:r>
              <a:rPr lang="en-US" i="1" dirty="0" err="1" smtClean="0"/>
              <a:t>k</a:t>
            </a:r>
            <a:r>
              <a:rPr lang="en-US" dirty="0" err="1" smtClean="0"/>
              <a:t>ln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483769" y="1628800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формула для байесовского информационного критерия, </a:t>
            </a:r>
            <a:r>
              <a:rPr lang="en-US" dirty="0" smtClean="0"/>
              <a:t>L – </a:t>
            </a:r>
            <a:r>
              <a:rPr lang="ru-RU" dirty="0" smtClean="0"/>
              <a:t>значение показателя правдоподобия</a:t>
            </a:r>
            <a:r>
              <a:rPr lang="en-US" dirty="0" smtClean="0"/>
              <a:t>,  k</a:t>
            </a:r>
            <a:r>
              <a:rPr lang="ru-RU" dirty="0" smtClean="0"/>
              <a:t> – число степеней свободы</a:t>
            </a:r>
            <a:r>
              <a:rPr lang="en-US" dirty="0" smtClean="0"/>
              <a:t>, n – </a:t>
            </a:r>
            <a:r>
              <a:rPr lang="ru-RU" dirty="0" smtClean="0"/>
              <a:t>размер выборки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2915652"/>
            <a:ext cx="652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</a:t>
            </a:r>
            <a:r>
              <a:rPr lang="ru-RU" dirty="0" smtClean="0"/>
              <a:t>ем меньше значение </a:t>
            </a:r>
            <a:r>
              <a:rPr lang="en-US" dirty="0" smtClean="0"/>
              <a:t>BIC </a:t>
            </a:r>
            <a:r>
              <a:rPr lang="ru-RU" dirty="0" smtClean="0"/>
              <a:t>тем лучше модель описывает данные</a:t>
            </a:r>
            <a:endParaRPr lang="ru-RU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2880320" cy="73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46051" y="4139788"/>
            <a:ext cx="385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нормального распределения </a:t>
            </a:r>
            <a:r>
              <a:rPr lang="en-US" dirty="0" smtClean="0"/>
              <a:t>k=2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Функция распределения вероятностей случайной величины и ее свойства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Функцией распределения называют функцию F(</a:t>
            </a:r>
            <a:r>
              <a:rPr lang="ru-RU" dirty="0" err="1" smtClean="0"/>
              <a:t>х</a:t>
            </a:r>
            <a:r>
              <a:rPr lang="ru-RU" dirty="0" smtClean="0"/>
              <a:t>), определяющую вероятность того, что случайная величина Х в результате испытания примет значение, меньше </a:t>
            </a:r>
            <a:r>
              <a:rPr lang="ru-RU" dirty="0" err="1" smtClean="0"/>
              <a:t>x</a:t>
            </a:r>
            <a:r>
              <a:rPr lang="ru-RU" dirty="0" smtClean="0"/>
              <a:t>, т.е.</a:t>
            </a:r>
          </a:p>
          <a:p>
            <a:r>
              <a:rPr lang="ru-RU" dirty="0" smtClean="0"/>
              <a:t>F(</a:t>
            </a:r>
            <a:r>
              <a:rPr lang="ru-RU" dirty="0" err="1" smtClean="0"/>
              <a:t>x</a:t>
            </a:r>
            <a:r>
              <a:rPr lang="ru-RU" dirty="0" smtClean="0"/>
              <a:t>) = P(X &lt; </a:t>
            </a:r>
            <a:r>
              <a:rPr lang="ru-RU" dirty="0" err="1" smtClean="0"/>
              <a:t>x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Геометрически: F(</a:t>
            </a:r>
            <a:r>
              <a:rPr lang="ru-RU" dirty="0" err="1" smtClean="0"/>
              <a:t>x</a:t>
            </a:r>
            <a:r>
              <a:rPr lang="ru-RU" dirty="0" smtClean="0"/>
              <a:t>) есть вероятность того, что случайная величина примет значение, которое изображается на числовой оси точкой, лежащей левее точки </a:t>
            </a:r>
            <a:r>
              <a:rPr lang="ru-RU" dirty="0" err="1" smtClean="0"/>
              <a:t>x</a:t>
            </a:r>
            <a:r>
              <a:rPr lang="ru-RU" dirty="0" smtClean="0"/>
              <a:t>. Иногда вместо термина "Функция распределения" используют термин "Интегральная функция".</a:t>
            </a:r>
          </a:p>
          <a:p>
            <a:r>
              <a:rPr lang="ru-RU" dirty="0" smtClean="0"/>
              <a:t>Случайную величину называют непрерывной, если её функция распределения есть </a:t>
            </a:r>
            <a:r>
              <a:rPr lang="ru-RU" dirty="0" smtClean="0"/>
              <a:t>непрерывная.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Функция распределения вероятностей случайной величины и ее свойства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28800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Свойства функции </a:t>
            </a:r>
            <a:r>
              <a:rPr lang="ru-RU" b="1" dirty="0" smtClean="0"/>
              <a:t>распределения</a:t>
            </a:r>
          </a:p>
          <a:p>
            <a:endParaRPr lang="ru-RU" b="1" dirty="0" smtClean="0"/>
          </a:p>
          <a:p>
            <a:r>
              <a:rPr lang="ru-RU" dirty="0" smtClean="0"/>
              <a:t>1) Значения функции распределения принадлежат отрезку [0, 1]:</a:t>
            </a:r>
          </a:p>
          <a:p>
            <a:r>
              <a:rPr lang="ru-RU" dirty="0" smtClean="0"/>
              <a:t>0 F(</a:t>
            </a:r>
            <a:r>
              <a:rPr lang="ru-RU" dirty="0" err="1" smtClean="0"/>
              <a:t>x</a:t>
            </a:r>
            <a:r>
              <a:rPr lang="ru-RU" dirty="0" smtClean="0"/>
              <a:t>) 1.</a:t>
            </a:r>
          </a:p>
          <a:p>
            <a:r>
              <a:rPr lang="ru-RU" dirty="0" smtClean="0"/>
              <a:t>2) F(</a:t>
            </a:r>
            <a:r>
              <a:rPr lang="ru-RU" dirty="0" err="1" smtClean="0"/>
              <a:t>x</a:t>
            </a:r>
            <a:r>
              <a:rPr lang="ru-RU" dirty="0" smtClean="0"/>
              <a:t>) - неубывающая функция, т.е. F(x2)F(x1), если x2 &gt; x1.</a:t>
            </a:r>
          </a:p>
          <a:p>
            <a:r>
              <a:rPr lang="ru-RU" dirty="0" smtClean="0"/>
              <a:t>3) Вероятность того, что случайная величина Х примет значение, заключённое в интервале (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), равна приращению функции распределения на этом интервале:</a:t>
            </a:r>
          </a:p>
          <a:p>
            <a:r>
              <a:rPr lang="ru-RU" dirty="0" smtClean="0"/>
              <a:t>P(</a:t>
            </a:r>
            <a:r>
              <a:rPr lang="ru-RU" dirty="0" err="1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ru-RU" dirty="0" smtClean="0"/>
              <a:t>X &lt; </a:t>
            </a:r>
            <a:r>
              <a:rPr lang="ru-RU" dirty="0" err="1" smtClean="0"/>
              <a:t>b</a:t>
            </a:r>
            <a:r>
              <a:rPr lang="ru-RU" dirty="0" smtClean="0"/>
              <a:t>) = F(</a:t>
            </a:r>
            <a:r>
              <a:rPr lang="ru-RU" dirty="0" err="1" smtClean="0"/>
              <a:t>b</a:t>
            </a:r>
            <a:r>
              <a:rPr lang="ru-RU" dirty="0" smtClean="0"/>
              <a:t>) - F(</a:t>
            </a:r>
            <a:r>
              <a:rPr lang="ru-RU" dirty="0" err="1" smtClean="0"/>
              <a:t>a</a:t>
            </a:r>
            <a:r>
              <a:rPr lang="ru-RU" dirty="0" smtClean="0"/>
              <a:t>).</a:t>
            </a:r>
          </a:p>
          <a:p>
            <a:endParaRPr lang="ru-RU" b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Функция распределения вероятностей случайной </a:t>
            </a:r>
            <a:r>
              <a:rPr lang="ru-RU" sz="2400" b="1" dirty="0" smtClean="0"/>
              <a:t>величины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62880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График функции распределения непрерывной случайной величины, возможные значения которой принадлежат интервалу (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) изображен на</a:t>
            </a:r>
            <a:endParaRPr lang="ru-RU" dirty="0"/>
          </a:p>
        </p:txBody>
      </p:sp>
      <p:pic>
        <p:nvPicPr>
          <p:cNvPr id="1026" name="Picture 2" descr="https://vuzlit.ru/imag_/43/104746/image0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1475" y="2708920"/>
            <a:ext cx="3014701" cy="20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Плотность распределения вероятностей и ее свойства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97373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Плотностью распределения вероятностей непрерывной, случайной величины Х называют функцию </a:t>
            </a:r>
            <a:r>
              <a:rPr lang="ru-RU" dirty="0" err="1" smtClean="0"/>
              <a:t>f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 - первую производную от функции распределения F(</a:t>
            </a:r>
            <a:r>
              <a:rPr lang="ru-RU" dirty="0" err="1" smtClean="0"/>
              <a:t>x</a:t>
            </a:r>
            <a:r>
              <a:rPr lang="ru-RU" dirty="0" smtClean="0"/>
              <a:t>):</a:t>
            </a:r>
          </a:p>
          <a:p>
            <a:r>
              <a:rPr lang="ru-RU" dirty="0" err="1" smtClean="0"/>
              <a:t>f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 = </a:t>
            </a:r>
            <a:r>
              <a:rPr lang="en-US" dirty="0" smtClean="0"/>
              <a:t>d</a:t>
            </a:r>
            <a:r>
              <a:rPr lang="ru-RU" dirty="0" smtClean="0"/>
              <a:t>F(</a:t>
            </a:r>
            <a:r>
              <a:rPr lang="ru-RU" dirty="0" err="1" smtClean="0"/>
              <a:t>x</a:t>
            </a:r>
            <a:r>
              <a:rPr lang="ru-RU" dirty="0" smtClean="0"/>
              <a:t>)</a:t>
            </a:r>
            <a:r>
              <a:rPr lang="en-US" dirty="0" smtClean="0"/>
              <a:t>/</a:t>
            </a:r>
            <a:r>
              <a:rPr lang="en-US" dirty="0" err="1" smtClean="0"/>
              <a:t>dx</a:t>
            </a:r>
            <a:r>
              <a:rPr lang="ru-RU" dirty="0" smtClean="0"/>
              <a:t>,</a:t>
            </a:r>
            <a:endParaRPr lang="ru-RU" dirty="0" smtClean="0"/>
          </a:p>
          <a:p>
            <a:r>
              <a:rPr lang="ru-RU" dirty="0" smtClean="0"/>
              <a:t>т.е. функция распределения является первообразной для плотности распределения.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740839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Вероятность того, что непрерывная случайная величина Х примет значение, принадлежащее интервалу (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) равна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P(</a:t>
            </a:r>
            <a:r>
              <a:rPr lang="ru-RU" dirty="0" err="1" smtClean="0"/>
              <a:t>a</a:t>
            </a:r>
            <a:r>
              <a:rPr lang="ru-RU" dirty="0" smtClean="0"/>
              <a:t> &lt; </a:t>
            </a:r>
            <a:r>
              <a:rPr lang="ru-RU" dirty="0" err="1" smtClean="0"/>
              <a:t>x</a:t>
            </a:r>
            <a:r>
              <a:rPr lang="ru-RU" dirty="0" smtClean="0"/>
              <a:t> &lt; </a:t>
            </a:r>
            <a:r>
              <a:rPr lang="ru-RU" dirty="0" err="1" smtClean="0"/>
              <a:t>b</a:t>
            </a:r>
            <a:r>
              <a:rPr lang="ru-RU" dirty="0" smtClean="0"/>
              <a:t>) = </a:t>
            </a:r>
          </a:p>
          <a:p>
            <a:endParaRPr lang="ru-RU" dirty="0"/>
          </a:p>
        </p:txBody>
      </p:sp>
      <p:pic>
        <p:nvPicPr>
          <p:cNvPr id="17410" name="Picture 2" descr="https://vuzlit.ru/imag_/43/104746/image0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293096"/>
            <a:ext cx="1008112" cy="876621"/>
          </a:xfrm>
          <a:prstGeom prst="rect">
            <a:avLst/>
          </a:prstGeom>
          <a:noFill/>
        </p:spPr>
      </p:pic>
      <p:pic>
        <p:nvPicPr>
          <p:cNvPr id="17412" name="Picture 4" descr="https://vuzlit.ru/imag_/43/104746/image0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373216"/>
            <a:ext cx="1296144" cy="777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Плотность распределения вероятностей и ее свойства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97373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Плотностью распределения вероятностей непрерывной, случайной величины Х называют функцию </a:t>
            </a:r>
            <a:r>
              <a:rPr lang="ru-RU" dirty="0" err="1" smtClean="0"/>
              <a:t>f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 - первую производную от функции распределения F(</a:t>
            </a:r>
            <a:r>
              <a:rPr lang="ru-RU" dirty="0" err="1" smtClean="0"/>
              <a:t>x</a:t>
            </a:r>
            <a:r>
              <a:rPr lang="ru-RU" dirty="0" smtClean="0"/>
              <a:t>):</a:t>
            </a:r>
          </a:p>
          <a:p>
            <a:r>
              <a:rPr lang="ru-RU" dirty="0" err="1" smtClean="0"/>
              <a:t>f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 = </a:t>
            </a:r>
            <a:r>
              <a:rPr lang="en-US" dirty="0" smtClean="0"/>
              <a:t>d</a:t>
            </a:r>
            <a:r>
              <a:rPr lang="ru-RU" dirty="0" smtClean="0"/>
              <a:t>F(</a:t>
            </a:r>
            <a:r>
              <a:rPr lang="ru-RU" dirty="0" err="1" smtClean="0"/>
              <a:t>x</a:t>
            </a:r>
            <a:r>
              <a:rPr lang="ru-RU" dirty="0" smtClean="0"/>
              <a:t>)</a:t>
            </a:r>
            <a:r>
              <a:rPr lang="en-US" dirty="0" smtClean="0"/>
              <a:t>/</a:t>
            </a:r>
            <a:r>
              <a:rPr lang="en-US" dirty="0" err="1" smtClean="0"/>
              <a:t>dx</a:t>
            </a:r>
            <a:r>
              <a:rPr lang="ru-RU" dirty="0" smtClean="0"/>
              <a:t>,</a:t>
            </a:r>
            <a:endParaRPr lang="ru-RU" dirty="0" smtClean="0"/>
          </a:p>
          <a:p>
            <a:r>
              <a:rPr lang="ru-RU" dirty="0" smtClean="0"/>
              <a:t>т.е. функция распределения является первообразной для плотности распределения.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740839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Вероятность того, что непрерывная случайная величина Х примет значение, принадлежащее интервалу (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) равна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P(</a:t>
            </a:r>
            <a:r>
              <a:rPr lang="ru-RU" dirty="0" err="1" smtClean="0"/>
              <a:t>a</a:t>
            </a:r>
            <a:r>
              <a:rPr lang="ru-RU" dirty="0" smtClean="0"/>
              <a:t> &lt; </a:t>
            </a:r>
            <a:r>
              <a:rPr lang="ru-RU" dirty="0" err="1" smtClean="0"/>
              <a:t>x</a:t>
            </a:r>
            <a:r>
              <a:rPr lang="ru-RU" dirty="0" smtClean="0"/>
              <a:t> &lt; </a:t>
            </a:r>
            <a:r>
              <a:rPr lang="ru-RU" dirty="0" err="1" smtClean="0"/>
              <a:t>b</a:t>
            </a:r>
            <a:r>
              <a:rPr lang="ru-RU" dirty="0" smtClean="0"/>
              <a:t>) = </a:t>
            </a:r>
          </a:p>
          <a:p>
            <a:endParaRPr lang="ru-RU" dirty="0"/>
          </a:p>
        </p:txBody>
      </p:sp>
      <p:pic>
        <p:nvPicPr>
          <p:cNvPr id="17410" name="Picture 2" descr="https://vuzlit.ru/imag_/43/104746/image0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293096"/>
            <a:ext cx="1008112" cy="876621"/>
          </a:xfrm>
          <a:prstGeom prst="rect">
            <a:avLst/>
          </a:prstGeom>
          <a:noFill/>
        </p:spPr>
      </p:pic>
      <p:pic>
        <p:nvPicPr>
          <p:cNvPr id="17412" name="Picture 4" descr="https://vuzlit.ru/imag_/43/104746/image0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373216"/>
            <a:ext cx="1296144" cy="777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Пример функция распределения</a:t>
            </a:r>
            <a:endParaRPr lang="ru-RU" sz="2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196752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Случайная величина имеет нормальное распределение (</a:t>
            </a:r>
            <a:r>
              <a:rPr lang="ru-RU" dirty="0" err="1" smtClean="0"/>
              <a:t>распределение</a:t>
            </a:r>
            <a:r>
              <a:rPr lang="ru-RU" dirty="0" smtClean="0"/>
              <a:t> Гаусса), если плотность её распределения определяется формулой: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18434" name="AutoShape 2" descr="https://studfiles.net/html/2706/68/html_VeHQwepfTx.4oVW/img-ODjwsb.png"/>
          <p:cNvSpPr>
            <a:spLocks noChangeAspect="1" noChangeArrowheads="1"/>
          </p:cNvSpPr>
          <p:nvPr/>
        </p:nvSpPr>
        <p:spPr bwMode="auto">
          <a:xfrm>
            <a:off x="155575" y="-174625"/>
            <a:ext cx="1609725" cy="371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2880320" cy="73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995937" y="1990581"/>
            <a:ext cx="36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– </a:t>
            </a:r>
            <a:r>
              <a:rPr lang="ru-RU" dirty="0" smtClean="0"/>
              <a:t>математическое ожидание, </a:t>
            </a:r>
            <a:r>
              <a:rPr lang="el-GR" dirty="0" smtClean="0"/>
              <a:t>σ</a:t>
            </a:r>
            <a:r>
              <a:rPr lang="ru-RU" dirty="0" smtClean="0"/>
              <a:t> –среднеквадратичное отклонение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852936"/>
            <a:ext cx="3547377" cy="72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067944" y="2996952"/>
            <a:ext cx="271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</a:t>
            </a:r>
            <a:r>
              <a:rPr lang="ru-RU" dirty="0" smtClean="0"/>
              <a:t>ф</a:t>
            </a:r>
            <a:r>
              <a:rPr lang="ru-RU" dirty="0" smtClean="0"/>
              <a:t>ункция распределения</a:t>
            </a:r>
            <a:endParaRPr lang="ru-RU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2349" y="3707655"/>
            <a:ext cx="3825875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Дискретны случайные величины</a:t>
            </a:r>
            <a:endParaRPr lang="ru-RU" sz="2400" b="1" dirty="0"/>
          </a:p>
        </p:txBody>
      </p:sp>
      <p:sp>
        <p:nvSpPr>
          <p:cNvPr id="18434" name="AutoShape 2" descr="https://studfiles.net/html/2706/68/html_VeHQwepfTx.4oVW/img-ODjwsb.png"/>
          <p:cNvSpPr>
            <a:spLocks noChangeAspect="1" noChangeArrowheads="1"/>
          </p:cNvSpPr>
          <p:nvPr/>
        </p:nvSpPr>
        <p:spPr bwMode="auto">
          <a:xfrm>
            <a:off x="155575" y="-174625"/>
            <a:ext cx="1609725" cy="371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411760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196752"/>
            <a:ext cx="8640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Случайная величина Х называется </a:t>
            </a:r>
            <a:r>
              <a:rPr lang="ru-RU" b="1" i="1" dirty="0" smtClean="0"/>
              <a:t>дискретной</a:t>
            </a:r>
            <a:r>
              <a:rPr lang="ru-RU" dirty="0" smtClean="0"/>
              <a:t> (прерывной), если множество ее значений конечное или бесконечное, но счетное.</a:t>
            </a:r>
          </a:p>
          <a:p>
            <a:r>
              <a:rPr lang="ru-RU" dirty="0" smtClean="0"/>
              <a:t>В</a:t>
            </a:r>
            <a:r>
              <a:rPr lang="ru-RU" dirty="0" smtClean="0"/>
              <a:t>озможные </a:t>
            </a:r>
            <a:r>
              <a:rPr lang="ru-RU" dirty="0" smtClean="0"/>
              <a:t>значения дискретной случайной величину можно перенумеровать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i="1" dirty="0" smtClean="0"/>
              <a:t>Законом распределения дискретной случайной величины</a:t>
            </a:r>
            <a:r>
              <a:rPr lang="ru-RU" dirty="0" smtClean="0"/>
              <a:t> называют соответствие между возможными значениями случайной величины и их </a:t>
            </a:r>
            <a:r>
              <a:rPr lang="ru-RU" dirty="0" smtClean="0"/>
              <a:t>вероятностями.</a:t>
            </a:r>
          </a:p>
          <a:p>
            <a:endParaRPr lang="ru-RU" dirty="0" smtClean="0"/>
          </a:p>
          <a:p>
            <a:r>
              <a:rPr lang="ru-RU" dirty="0" smtClean="0"/>
              <a:t>Закон распределения дискретной случайной величины Х может быть задан в виде таблицы, в первой строке которой указаны в порядке возрастания все возможные значения случайной величины, а во второй строке соответствующие вероятности этих </a:t>
            </a:r>
            <a:r>
              <a:rPr lang="ru-RU" dirty="0" smtClean="0"/>
              <a:t>значений.</a:t>
            </a:r>
          </a:p>
          <a:p>
            <a:endParaRPr lang="ru-RU" dirty="0" smtClean="0"/>
          </a:p>
          <a:p>
            <a:r>
              <a:rPr lang="ru-RU" b="1" dirty="0" smtClean="0"/>
              <a:t>Закон распределения дискретной случайной величины Х может быть также задан аналитически (в виде </a:t>
            </a:r>
            <a:r>
              <a:rPr lang="ru-RU" b="1" dirty="0" smtClean="0"/>
              <a:t>формулы).</a:t>
            </a:r>
          </a:p>
          <a:p>
            <a:endParaRPr lang="ru-RU" b="1" dirty="0" smtClean="0"/>
          </a:p>
          <a:p>
            <a:r>
              <a:rPr lang="ru-RU" b="1" i="1" dirty="0" smtClean="0"/>
              <a:t>Примерами дискретных случайных величин</a:t>
            </a:r>
            <a:r>
              <a:rPr lang="ru-RU" dirty="0" smtClean="0"/>
              <a:t> с конечным числом значений могут служить число родившихся детей в течение дня в населённом пункте, число пассажиров автобуса, число пассажиров, перевезённых московским метро за сутки и т. п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Дискретны случайные величины</a:t>
            </a:r>
            <a:endParaRPr lang="ru-RU" sz="2400" b="1" dirty="0"/>
          </a:p>
        </p:txBody>
      </p:sp>
      <p:sp>
        <p:nvSpPr>
          <p:cNvPr id="18434" name="AutoShape 2" descr="https://studfiles.net/html/2706/68/html_VeHQwepfTx.4oVW/img-ODjwsb.png"/>
          <p:cNvSpPr>
            <a:spLocks noChangeAspect="1" noChangeArrowheads="1"/>
          </p:cNvSpPr>
          <p:nvPr/>
        </p:nvSpPr>
        <p:spPr bwMode="auto">
          <a:xfrm>
            <a:off x="155575" y="-174625"/>
            <a:ext cx="1609725" cy="371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411760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55976" y="1268760"/>
            <a:ext cx="26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-функция распределения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268760"/>
            <a:ext cx="2088232" cy="461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694759" y="1916832"/>
          <a:ext cx="5253505" cy="1032094"/>
        </p:xfrm>
        <a:graphic>
          <a:graphicData uri="http://schemas.openxmlformats.org/drawingml/2006/table">
            <a:tbl>
              <a:tblPr/>
              <a:tblGrid>
                <a:gridCol w="1080118"/>
                <a:gridCol w="648072"/>
                <a:gridCol w="648072"/>
                <a:gridCol w="792088"/>
                <a:gridCol w="720080"/>
                <a:gridCol w="629584"/>
                <a:gridCol w="735491"/>
              </a:tblGrid>
              <a:tr h="437328"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2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3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5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6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766">
                <a:tc>
                  <a:txBody>
                    <a:bodyPr/>
                    <a:lstStyle/>
                    <a:p>
                      <a:r>
                        <a:rPr lang="ru-RU" sz="1400"/>
                        <a:t>Вероятность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1/6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1/6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1/6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1/6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1/6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1/6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212976"/>
            <a:ext cx="309634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685</Words>
  <Application>Microsoft Office PowerPoint</Application>
  <PresentationFormat>Экран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Метод максимального правдоподобия</vt:lpstr>
      <vt:lpstr>Функция распределения вероятностей случайной величины и ее свойства</vt:lpstr>
      <vt:lpstr>Функция распределения вероятностей случайной величины и ее свойства</vt:lpstr>
      <vt:lpstr>Функция распределения вероятностей случайной величины</vt:lpstr>
      <vt:lpstr>Плотность распределения вероятностей и ее свойства</vt:lpstr>
      <vt:lpstr>Плотность распределения вероятностей и ее свойства</vt:lpstr>
      <vt:lpstr>Пример функция распределения</vt:lpstr>
      <vt:lpstr>Дискретны случайные величины</vt:lpstr>
      <vt:lpstr>Дискретны случайные величины</vt:lpstr>
      <vt:lpstr>Дискретны случайные величины</vt:lpstr>
      <vt:lpstr>Метод максимального правдоподобия</vt:lpstr>
      <vt:lpstr>Метод максимального правдоподобия</vt:lpstr>
      <vt:lpstr>Метод максимального правдоподобия – тестирование гипотез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максимального правдоподобия</dc:title>
  <dc:creator>Yurij</dc:creator>
  <cp:lastModifiedBy>Yurij</cp:lastModifiedBy>
  <cp:revision>15</cp:revision>
  <dcterms:created xsi:type="dcterms:W3CDTF">2019-03-01T16:34:55Z</dcterms:created>
  <dcterms:modified xsi:type="dcterms:W3CDTF">2019-03-01T17:39:49Z</dcterms:modified>
</cp:coreProperties>
</file>