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9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Метод максимального правдоподобия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864096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Моменты распределения</a:t>
            </a:r>
            <a:endParaRPr lang="ru-RU" sz="2400" b="1" dirty="0"/>
          </a:p>
        </p:txBody>
      </p:sp>
      <p:sp>
        <p:nvSpPr>
          <p:cNvPr id="18434" name="AutoShape 2" descr="https://studfiles.net/html/2706/68/html_VeHQwepfTx.4oVW/img-ODjwsb.png"/>
          <p:cNvSpPr>
            <a:spLocks noChangeAspect="1" noChangeArrowheads="1"/>
          </p:cNvSpPr>
          <p:nvPr/>
        </p:nvSpPr>
        <p:spPr bwMode="auto">
          <a:xfrm>
            <a:off x="155575" y="-174625"/>
            <a:ext cx="1609725" cy="3714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411760" y="1772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475656" y="1772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555776" y="1268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219557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Нулевой момент распределения</a:t>
            </a:r>
            <a:r>
              <a:rPr lang="en-US" dirty="0" smtClean="0"/>
              <a:t> k=0</a:t>
            </a:r>
            <a:endParaRPr lang="ru-RU" dirty="0" smtClean="0"/>
          </a:p>
        </p:txBody>
      </p:sp>
      <p:pic>
        <p:nvPicPr>
          <p:cNvPr id="1026" name="Picture 2" descr="https://studref.com/htm/img/8/6422/3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1" y="1340768"/>
            <a:ext cx="3190503" cy="72008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851920" y="1484784"/>
            <a:ext cx="413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 общая формула момента</a:t>
            </a:r>
            <a:r>
              <a:rPr lang="en-US" dirty="0" smtClean="0"/>
              <a:t> k-</a:t>
            </a:r>
            <a:r>
              <a:rPr lang="ru-RU" dirty="0" smtClean="0"/>
              <a:t> го порядка</a:t>
            </a:r>
            <a:endParaRPr lang="ru-RU" dirty="0"/>
          </a:p>
        </p:txBody>
      </p:sp>
      <p:pic>
        <p:nvPicPr>
          <p:cNvPr id="18" name="Picture 4" descr="https://vuzlit.ru/imag_/43/104746/image01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564904"/>
            <a:ext cx="1296144" cy="77768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539552" y="350100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Первый момент момент распределения</a:t>
            </a:r>
            <a:r>
              <a:rPr lang="en-US" dirty="0" smtClean="0"/>
              <a:t> k=</a:t>
            </a:r>
            <a:r>
              <a:rPr lang="ru-RU" dirty="0" smtClean="0"/>
              <a:t>1 – среднее значение</a:t>
            </a:r>
          </a:p>
          <a:p>
            <a:r>
              <a:rPr lang="ru-RU" dirty="0" smtClean="0"/>
              <a:t>Математическое ожидание или среднее значение (</a:t>
            </a:r>
            <a:r>
              <a:rPr lang="en-US" dirty="0" smtClean="0"/>
              <a:t>    , µ)</a:t>
            </a:r>
            <a:endParaRPr lang="ru-RU" dirty="0" smtClean="0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5654278" y="3861048"/>
          <a:ext cx="213866" cy="252751"/>
        </p:xfrm>
        <a:graphic>
          <a:graphicData uri="http://schemas.openxmlformats.org/presentationml/2006/ole">
            <p:oleObj spid="_x0000_s1027" name="Формула" r:id="rId5" imgW="139680" imgH="16488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39552" y="429309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Второй момент распределения</a:t>
            </a:r>
            <a:r>
              <a:rPr lang="en-US" dirty="0" smtClean="0"/>
              <a:t> k=</a:t>
            </a:r>
            <a:r>
              <a:rPr lang="ru-RU" dirty="0" smtClean="0"/>
              <a:t>2 – дисперсия</a:t>
            </a:r>
          </a:p>
          <a:p>
            <a:r>
              <a:rPr lang="ru-RU" dirty="0" smtClean="0"/>
              <a:t>Дисперсия или </a:t>
            </a:r>
            <a:r>
              <a:rPr lang="ru-RU" dirty="0" err="1" smtClean="0"/>
              <a:t>варианса</a:t>
            </a:r>
            <a:r>
              <a:rPr lang="ru-RU" dirty="0" smtClean="0"/>
              <a:t> (</a:t>
            </a:r>
            <a:r>
              <a:rPr lang="en-US" dirty="0" smtClean="0"/>
              <a:t>D, </a:t>
            </a:r>
            <a:r>
              <a:rPr lang="en-US" dirty="0" err="1" smtClean="0"/>
              <a:t>var</a:t>
            </a:r>
            <a:r>
              <a:rPr lang="en-US" dirty="0" smtClean="0"/>
              <a:t>). </a:t>
            </a:r>
            <a:r>
              <a:rPr lang="ru-RU" dirty="0" smtClean="0"/>
              <a:t>Корень квадратный из дисперсии – среднеквадратичное отклонение или стандартное отклонение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864096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Метод максимального правдоподобия</a:t>
            </a:r>
            <a:endParaRPr lang="ru-RU" sz="2400" b="1" dirty="0"/>
          </a:p>
        </p:txBody>
      </p:sp>
      <p:sp>
        <p:nvSpPr>
          <p:cNvPr id="18434" name="AutoShape 2" descr="https://studfiles.net/html/2706/68/html_VeHQwepfTx.4oVW/img-ODjwsb.png"/>
          <p:cNvSpPr>
            <a:spLocks noChangeAspect="1" noChangeArrowheads="1"/>
          </p:cNvSpPr>
          <p:nvPr/>
        </p:nvSpPr>
        <p:spPr bwMode="auto">
          <a:xfrm>
            <a:off x="155575" y="-174625"/>
            <a:ext cx="1609725" cy="3714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95536" y="1196752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оценивания неизвестных параметров статистических распределений используют </a:t>
            </a:r>
            <a:r>
              <a:rPr lang="ru-RU" b="1" dirty="0" smtClean="0"/>
              <a:t>метод максимального (наибольшего) правдоподобия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475656" y="1772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555776" y="1268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95537" y="2132856"/>
            <a:ext cx="81369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Суть метода:</a:t>
            </a:r>
            <a:r>
              <a:rPr lang="ru-RU" dirty="0" smtClean="0"/>
              <a:t> составить по специальной формуле функцию правдоподобия </a:t>
            </a:r>
            <a:r>
              <a:rPr lang="ru-RU" i="1" dirty="0" smtClean="0"/>
              <a:t>L</a:t>
            </a:r>
            <a:r>
              <a:rPr lang="ru-RU" dirty="0" smtClean="0"/>
              <a:t>, и найти оценку параметра </a:t>
            </a:r>
            <a:r>
              <a:rPr lang="ru-RU" i="1" dirty="0" err="1" smtClean="0"/>
              <a:t>θ</a:t>
            </a:r>
            <a:r>
              <a:rPr lang="ru-RU" dirty="0" err="1" smtClean="0"/>
              <a:t> </a:t>
            </a:r>
            <a:r>
              <a:rPr lang="ru-RU" dirty="0" smtClean="0"/>
              <a:t>из условия максимизации функции правдоподобия (ФП) на определенной выборке {</a:t>
            </a:r>
            <a:r>
              <a:rPr lang="ru-RU" i="1" dirty="0" err="1" smtClean="0"/>
              <a:t>xi</a:t>
            </a:r>
            <a:r>
              <a:rPr lang="ru-RU" dirty="0" smtClean="0"/>
              <a:t>}. Иногда ФП заменяют на логарифмическую функцию правдоподобия </a:t>
            </a:r>
            <a:r>
              <a:rPr lang="ru-RU" i="1" dirty="0" err="1" smtClean="0"/>
              <a:t>l</a:t>
            </a:r>
            <a:r>
              <a:rPr lang="ru-RU" dirty="0" err="1" smtClean="0"/>
              <a:t>=ln</a:t>
            </a:r>
            <a:r>
              <a:rPr lang="ru-RU" i="1" dirty="0" err="1" smtClean="0"/>
              <a:t>L</a:t>
            </a:r>
            <a:r>
              <a:rPr lang="ru-RU" dirty="0" smtClean="0"/>
              <a:t> (ЛФП), что облегчает расчеты (вычисление производных).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371703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 вида:</a:t>
            </a:r>
            <a:endParaRPr lang="ru-RU" dirty="0"/>
          </a:p>
        </p:txBody>
      </p:sp>
      <p:pic>
        <p:nvPicPr>
          <p:cNvPr id="23556" name="Picture 4" descr="http://ok-t.ru/studopediaru/baza2/334416959685.files/image098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293096"/>
            <a:ext cx="3390376" cy="72008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517493" y="5147900"/>
            <a:ext cx="787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называется функцией правдоподобия.</a:t>
            </a:r>
          </a:p>
          <a:p>
            <a:r>
              <a:rPr lang="en-US" i="1" dirty="0" smtClean="0"/>
              <a:t>f(x</a:t>
            </a:r>
            <a:r>
              <a:rPr lang="en-US" i="1" baseline="-25000" dirty="0" smtClean="0"/>
              <a:t>i</a:t>
            </a:r>
            <a:r>
              <a:rPr lang="en-US" i="1" dirty="0" smtClean="0"/>
              <a:t>, </a:t>
            </a:r>
            <a:r>
              <a:rPr lang="el-GR" dirty="0" smtClean="0"/>
              <a:t>θ</a:t>
            </a:r>
            <a:r>
              <a:rPr lang="en-US" i="1" dirty="0" smtClean="0"/>
              <a:t>) – </a:t>
            </a:r>
            <a:r>
              <a:rPr lang="ru-RU" dirty="0" smtClean="0"/>
              <a:t>функция плотности вероятности для непрерывных распределения или формула </a:t>
            </a:r>
            <a:r>
              <a:rPr lang="ru-RU" dirty="0" err="1" smtClean="0"/>
              <a:t>веротноти</a:t>
            </a:r>
            <a:r>
              <a:rPr lang="ru-RU" dirty="0" smtClean="0"/>
              <a:t> для дискретных распределения 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864096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Метод максимального правдоподобия</a:t>
            </a:r>
            <a:endParaRPr lang="ru-RU" sz="2400" b="1" dirty="0"/>
          </a:p>
        </p:txBody>
      </p:sp>
      <p:sp>
        <p:nvSpPr>
          <p:cNvPr id="18434" name="AutoShape 2" descr="https://studfiles.net/html/2706/68/html_VeHQwepfTx.4oVW/img-ODjwsb.png"/>
          <p:cNvSpPr>
            <a:spLocks noChangeAspect="1" noChangeArrowheads="1"/>
          </p:cNvSpPr>
          <p:nvPr/>
        </p:nvSpPr>
        <p:spPr bwMode="auto">
          <a:xfrm>
            <a:off x="155575" y="-174625"/>
            <a:ext cx="1609725" cy="3714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475656" y="1772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555776" y="1268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24578" name="Picture 2" descr="http://ok-t.ru/studopediaru/baza2/334416959685.files/image1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2749919" cy="64807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203848" y="1628800"/>
            <a:ext cx="550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уравнение для максимизации значения функции правдоподобия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864096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Метод максимального правдоподобия – тестирование гипотез</a:t>
            </a:r>
            <a:endParaRPr lang="ru-RU" sz="2400" b="1" dirty="0"/>
          </a:p>
        </p:txBody>
      </p:sp>
      <p:sp>
        <p:nvSpPr>
          <p:cNvPr id="18434" name="AutoShape 2" descr="https://studfiles.net/html/2706/68/html_VeHQwepfTx.4oVW/img-ODjwsb.png"/>
          <p:cNvSpPr>
            <a:spLocks noChangeAspect="1" noChangeArrowheads="1"/>
          </p:cNvSpPr>
          <p:nvPr/>
        </p:nvSpPr>
        <p:spPr bwMode="auto">
          <a:xfrm>
            <a:off x="155575" y="-174625"/>
            <a:ext cx="1609725" cy="3714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475656" y="1772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555776" y="1268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161950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BIC</a:t>
            </a:r>
            <a:r>
              <a:rPr lang="en-US" dirty="0" smtClean="0"/>
              <a:t>=−2ln(</a:t>
            </a:r>
            <a:r>
              <a:rPr lang="en-US" i="1" dirty="0" smtClean="0"/>
              <a:t>L</a:t>
            </a:r>
            <a:r>
              <a:rPr lang="en-US" dirty="0" smtClean="0"/>
              <a:t>)+</a:t>
            </a:r>
            <a:r>
              <a:rPr lang="en-US" i="1" dirty="0" err="1" smtClean="0"/>
              <a:t>k</a:t>
            </a:r>
            <a:r>
              <a:rPr lang="en-US" dirty="0" err="1" smtClean="0"/>
              <a:t>ln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483769" y="1628800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формула для байесовского информационного критерия, </a:t>
            </a:r>
            <a:r>
              <a:rPr lang="en-US" dirty="0" smtClean="0"/>
              <a:t>L – </a:t>
            </a:r>
            <a:r>
              <a:rPr lang="ru-RU" dirty="0" smtClean="0"/>
              <a:t>значение показателя правдоподобия</a:t>
            </a:r>
            <a:r>
              <a:rPr lang="en-US" dirty="0" smtClean="0"/>
              <a:t>,  k</a:t>
            </a:r>
            <a:r>
              <a:rPr lang="ru-RU" dirty="0" smtClean="0"/>
              <a:t> – число степеней свободы</a:t>
            </a:r>
            <a:r>
              <a:rPr lang="en-US" dirty="0" smtClean="0"/>
              <a:t>, n – </a:t>
            </a:r>
            <a:r>
              <a:rPr lang="ru-RU" dirty="0" smtClean="0"/>
              <a:t>размер выборки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2915652"/>
            <a:ext cx="652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чем меньше значение </a:t>
            </a:r>
            <a:r>
              <a:rPr lang="en-US" dirty="0" smtClean="0"/>
              <a:t>BIC </a:t>
            </a:r>
            <a:r>
              <a:rPr lang="ru-RU" dirty="0" smtClean="0"/>
              <a:t>тем лучше модель описывает данные</a:t>
            </a:r>
            <a:endParaRPr lang="ru-RU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933056"/>
            <a:ext cx="2880320" cy="734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746051" y="4139788"/>
            <a:ext cx="385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нормального распределения </a:t>
            </a:r>
            <a:r>
              <a:rPr lang="en-US" dirty="0" smtClean="0"/>
              <a:t>k=2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1470025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Функция распределения вероятностей случайной величины и ее свойства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844824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Функцией распределения называют функцию F(</a:t>
            </a:r>
            <a:r>
              <a:rPr lang="ru-RU" dirty="0" err="1" smtClean="0"/>
              <a:t>х</a:t>
            </a:r>
            <a:r>
              <a:rPr lang="ru-RU" dirty="0" smtClean="0"/>
              <a:t>), определяющую вероятность того, что случайная величина Х в результате испытания примет значение, меньше </a:t>
            </a:r>
            <a:r>
              <a:rPr lang="ru-RU" dirty="0" err="1" smtClean="0"/>
              <a:t>x</a:t>
            </a:r>
            <a:r>
              <a:rPr lang="ru-RU" dirty="0" smtClean="0"/>
              <a:t>, т.е.</a:t>
            </a:r>
          </a:p>
          <a:p>
            <a:r>
              <a:rPr lang="ru-RU" dirty="0" smtClean="0"/>
              <a:t>F(</a:t>
            </a:r>
            <a:r>
              <a:rPr lang="ru-RU" dirty="0" err="1" smtClean="0"/>
              <a:t>x</a:t>
            </a:r>
            <a:r>
              <a:rPr lang="ru-RU" dirty="0" smtClean="0"/>
              <a:t>) = P(X &lt; </a:t>
            </a:r>
            <a:r>
              <a:rPr lang="ru-RU" dirty="0" err="1" smtClean="0"/>
              <a:t>x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Геометрически: F(</a:t>
            </a:r>
            <a:r>
              <a:rPr lang="ru-RU" dirty="0" err="1" smtClean="0"/>
              <a:t>x</a:t>
            </a:r>
            <a:r>
              <a:rPr lang="ru-RU" dirty="0" smtClean="0"/>
              <a:t>) есть вероятность того, что случайная величина примет значение, которое изображается на числовой оси точкой, лежащей левее точки </a:t>
            </a:r>
            <a:r>
              <a:rPr lang="ru-RU" dirty="0" err="1" smtClean="0"/>
              <a:t>x</a:t>
            </a:r>
            <a:r>
              <a:rPr lang="ru-RU" dirty="0" smtClean="0"/>
              <a:t>. Иногда вместо термина "Функция распределения" используют термин "Интегральная функция".</a:t>
            </a:r>
          </a:p>
          <a:p>
            <a:r>
              <a:rPr lang="ru-RU" dirty="0" smtClean="0"/>
              <a:t>Случайную величину называют непрерывной, если её функция распределения есть непрерывная.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1470025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Функция распределения вероятностей случайной величины и ее свойства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28800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Свойства функции распределения</a:t>
            </a:r>
          </a:p>
          <a:p>
            <a:endParaRPr lang="ru-RU" b="1" dirty="0" smtClean="0"/>
          </a:p>
          <a:p>
            <a:r>
              <a:rPr lang="ru-RU" dirty="0" smtClean="0"/>
              <a:t>1) Значения функции распределения принадлежат отрезку [0, 1]:</a:t>
            </a:r>
          </a:p>
          <a:p>
            <a:r>
              <a:rPr lang="ru-RU" dirty="0" smtClean="0"/>
              <a:t>0 F(</a:t>
            </a:r>
            <a:r>
              <a:rPr lang="ru-RU" dirty="0" err="1" smtClean="0"/>
              <a:t>x</a:t>
            </a:r>
            <a:r>
              <a:rPr lang="ru-RU" dirty="0" smtClean="0"/>
              <a:t>) 1.</a:t>
            </a:r>
          </a:p>
          <a:p>
            <a:r>
              <a:rPr lang="ru-RU" dirty="0" smtClean="0"/>
              <a:t>2) F(</a:t>
            </a:r>
            <a:r>
              <a:rPr lang="ru-RU" dirty="0" err="1" smtClean="0"/>
              <a:t>x</a:t>
            </a:r>
            <a:r>
              <a:rPr lang="ru-RU" dirty="0" smtClean="0"/>
              <a:t>) - неубывающая функция, т.е. F(x2)F(x1), если x2 &gt; x1.</a:t>
            </a:r>
          </a:p>
          <a:p>
            <a:r>
              <a:rPr lang="ru-RU" dirty="0" smtClean="0"/>
              <a:t>3) Вероятность того, что случайная величина Х примет значение, заключённое в интервале (</a:t>
            </a:r>
            <a:r>
              <a:rPr lang="ru-RU" dirty="0" err="1" smtClean="0"/>
              <a:t>a</a:t>
            </a:r>
            <a:r>
              <a:rPr lang="ru-RU" dirty="0" smtClean="0"/>
              <a:t>, </a:t>
            </a:r>
            <a:r>
              <a:rPr lang="ru-RU" dirty="0" err="1" smtClean="0"/>
              <a:t>b</a:t>
            </a:r>
            <a:r>
              <a:rPr lang="ru-RU" dirty="0" smtClean="0"/>
              <a:t>), равна приращению функции распределения на этом интервале:</a:t>
            </a:r>
          </a:p>
          <a:p>
            <a:r>
              <a:rPr lang="ru-RU" dirty="0" smtClean="0"/>
              <a:t>P(</a:t>
            </a:r>
            <a:r>
              <a:rPr lang="ru-RU" dirty="0" err="1" smtClean="0"/>
              <a:t>a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 X &lt; </a:t>
            </a:r>
            <a:r>
              <a:rPr lang="ru-RU" dirty="0" err="1" smtClean="0"/>
              <a:t>b</a:t>
            </a:r>
            <a:r>
              <a:rPr lang="ru-RU" dirty="0" smtClean="0"/>
              <a:t>) = F(</a:t>
            </a:r>
            <a:r>
              <a:rPr lang="ru-RU" dirty="0" err="1" smtClean="0"/>
              <a:t>b</a:t>
            </a:r>
            <a:r>
              <a:rPr lang="ru-RU" dirty="0" smtClean="0"/>
              <a:t>) - F(</a:t>
            </a:r>
            <a:r>
              <a:rPr lang="ru-RU" dirty="0" err="1" smtClean="0"/>
              <a:t>a</a:t>
            </a:r>
            <a:r>
              <a:rPr lang="ru-RU" dirty="0" smtClean="0"/>
              <a:t>).</a:t>
            </a:r>
          </a:p>
          <a:p>
            <a:endParaRPr lang="ru-RU" b="1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1470025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Функция распределения вероятностей случайной величины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62880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График функции распределения непрерывной случайной величины, возможные значения которой принадлежат интервалу (</a:t>
            </a:r>
            <a:r>
              <a:rPr lang="ru-RU" dirty="0" err="1" smtClean="0"/>
              <a:t>a</a:t>
            </a:r>
            <a:r>
              <a:rPr lang="ru-RU" dirty="0" smtClean="0"/>
              <a:t>, </a:t>
            </a:r>
            <a:r>
              <a:rPr lang="ru-RU" dirty="0" err="1" smtClean="0"/>
              <a:t>b</a:t>
            </a:r>
            <a:r>
              <a:rPr lang="ru-RU" dirty="0" smtClean="0"/>
              <a:t>) изображен на</a:t>
            </a:r>
            <a:endParaRPr lang="ru-RU" dirty="0"/>
          </a:p>
        </p:txBody>
      </p:sp>
      <p:pic>
        <p:nvPicPr>
          <p:cNvPr id="1026" name="Picture 2" descr="https://vuzlit.ru/imag_/43/104746/image0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1475" y="2708920"/>
            <a:ext cx="3014701" cy="20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1470025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Плотность распределения вероятностей и ее свойства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556792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Плотностью распределения вероятностей непрерывной, случайной величины Х называют функцию </a:t>
            </a:r>
            <a:r>
              <a:rPr lang="ru-RU" dirty="0" err="1" smtClean="0"/>
              <a:t>f</a:t>
            </a:r>
            <a:r>
              <a:rPr lang="ru-RU" dirty="0" smtClean="0"/>
              <a:t>(</a:t>
            </a:r>
            <a:r>
              <a:rPr lang="ru-RU" dirty="0" err="1" smtClean="0"/>
              <a:t>x</a:t>
            </a:r>
            <a:r>
              <a:rPr lang="ru-RU" dirty="0" smtClean="0"/>
              <a:t>) - первую производную от функции распределения F(</a:t>
            </a:r>
            <a:r>
              <a:rPr lang="ru-RU" dirty="0" err="1" smtClean="0"/>
              <a:t>x</a:t>
            </a:r>
            <a:r>
              <a:rPr lang="ru-RU" dirty="0" smtClean="0"/>
              <a:t>):</a:t>
            </a:r>
          </a:p>
          <a:p>
            <a:r>
              <a:rPr lang="ru-RU" dirty="0" err="1" smtClean="0"/>
              <a:t>f</a:t>
            </a:r>
            <a:r>
              <a:rPr lang="ru-RU" dirty="0" smtClean="0"/>
              <a:t>(</a:t>
            </a:r>
            <a:r>
              <a:rPr lang="ru-RU" dirty="0" err="1" smtClean="0"/>
              <a:t>x</a:t>
            </a:r>
            <a:r>
              <a:rPr lang="ru-RU" dirty="0" smtClean="0"/>
              <a:t>) = </a:t>
            </a:r>
            <a:r>
              <a:rPr lang="en-US" dirty="0" smtClean="0"/>
              <a:t>d</a:t>
            </a:r>
            <a:r>
              <a:rPr lang="ru-RU" dirty="0" smtClean="0"/>
              <a:t>F(</a:t>
            </a:r>
            <a:r>
              <a:rPr lang="ru-RU" dirty="0" err="1" smtClean="0"/>
              <a:t>x</a:t>
            </a:r>
            <a:r>
              <a:rPr lang="ru-RU" dirty="0" smtClean="0"/>
              <a:t>)</a:t>
            </a:r>
            <a:r>
              <a:rPr lang="en-US" dirty="0" smtClean="0"/>
              <a:t>/</a:t>
            </a:r>
            <a:r>
              <a:rPr lang="en-US" dirty="0" err="1" smtClean="0"/>
              <a:t>dx</a:t>
            </a:r>
            <a:r>
              <a:rPr lang="ru-RU" dirty="0" smtClean="0"/>
              <a:t>,</a:t>
            </a:r>
          </a:p>
          <a:p>
            <a:r>
              <a:rPr lang="ru-RU" dirty="0" smtClean="0"/>
              <a:t>т.е. функция распределения является первообразной для плотности распределения.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Иногда функцию плотности вероятности обозначают как </a:t>
            </a:r>
            <a:r>
              <a:rPr lang="en-US" i="1" dirty="0" smtClean="0"/>
              <a:t>p(x)</a:t>
            </a:r>
            <a:endParaRPr lang="ru-RU" i="1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3740839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Вероятность того, что непрерывная случайная величина Х примет значение, принадлежащее интервалу (</a:t>
            </a:r>
            <a:r>
              <a:rPr lang="ru-RU" dirty="0" err="1" smtClean="0"/>
              <a:t>a</a:t>
            </a:r>
            <a:r>
              <a:rPr lang="ru-RU" dirty="0" smtClean="0"/>
              <a:t>, </a:t>
            </a:r>
            <a:r>
              <a:rPr lang="ru-RU" dirty="0" err="1" smtClean="0"/>
              <a:t>b</a:t>
            </a:r>
            <a:r>
              <a:rPr lang="ru-RU" dirty="0" smtClean="0"/>
              <a:t>) равна: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P(</a:t>
            </a:r>
            <a:r>
              <a:rPr lang="ru-RU" dirty="0" err="1" smtClean="0"/>
              <a:t>a</a:t>
            </a:r>
            <a:r>
              <a:rPr lang="ru-RU" dirty="0" smtClean="0"/>
              <a:t> &lt; </a:t>
            </a:r>
            <a:r>
              <a:rPr lang="ru-RU" dirty="0" err="1" smtClean="0"/>
              <a:t>x</a:t>
            </a:r>
            <a:r>
              <a:rPr lang="ru-RU" dirty="0" smtClean="0"/>
              <a:t> &lt; </a:t>
            </a:r>
            <a:r>
              <a:rPr lang="ru-RU" dirty="0" err="1" smtClean="0"/>
              <a:t>b</a:t>
            </a:r>
            <a:r>
              <a:rPr lang="ru-RU" dirty="0" smtClean="0"/>
              <a:t>) = </a:t>
            </a:r>
          </a:p>
          <a:p>
            <a:endParaRPr lang="ru-RU" dirty="0"/>
          </a:p>
        </p:txBody>
      </p:sp>
      <p:pic>
        <p:nvPicPr>
          <p:cNvPr id="17410" name="Picture 2" descr="https://vuzlit.ru/imag_/43/104746/image01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293096"/>
            <a:ext cx="1008112" cy="876621"/>
          </a:xfrm>
          <a:prstGeom prst="rect">
            <a:avLst/>
          </a:prstGeom>
          <a:noFill/>
        </p:spPr>
      </p:pic>
      <p:pic>
        <p:nvPicPr>
          <p:cNvPr id="17412" name="Picture 4" descr="https://vuzlit.ru/imag_/43/104746/image01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373216"/>
            <a:ext cx="1296144" cy="777688"/>
          </a:xfrm>
          <a:prstGeom prst="rect">
            <a:avLst/>
          </a:prstGeom>
          <a:noFill/>
        </p:spPr>
      </p:pic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864096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Пример функция распределения</a:t>
            </a:r>
            <a:endParaRPr lang="ru-RU" sz="24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1196752"/>
            <a:ext cx="7416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Случайная величина имеет нормальное распределение (</a:t>
            </a:r>
            <a:r>
              <a:rPr lang="ru-RU" dirty="0" err="1" smtClean="0"/>
              <a:t>распределение</a:t>
            </a:r>
            <a:r>
              <a:rPr lang="ru-RU" dirty="0" smtClean="0"/>
              <a:t> Гаусса), если плотность её распределения определяется формулой: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18434" name="AutoShape 2" descr="https://studfiles.net/html/2706/68/html_VeHQwepfTx.4oVW/img-ODjwsb.png"/>
          <p:cNvSpPr>
            <a:spLocks noChangeAspect="1" noChangeArrowheads="1"/>
          </p:cNvSpPr>
          <p:nvPr/>
        </p:nvSpPr>
        <p:spPr bwMode="auto">
          <a:xfrm>
            <a:off x="155575" y="-174625"/>
            <a:ext cx="1609725" cy="3714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16832"/>
            <a:ext cx="2880320" cy="734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995937" y="1990581"/>
            <a:ext cx="360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– </a:t>
            </a:r>
            <a:r>
              <a:rPr lang="ru-RU" dirty="0" smtClean="0"/>
              <a:t>математическое ожидание, </a:t>
            </a:r>
            <a:r>
              <a:rPr lang="el-GR" dirty="0" smtClean="0"/>
              <a:t>σ</a:t>
            </a:r>
            <a:r>
              <a:rPr lang="ru-RU" dirty="0" smtClean="0"/>
              <a:t> –среднеквадратичное отклонение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852936"/>
            <a:ext cx="3547377" cy="720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067944" y="2996952"/>
            <a:ext cx="271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 функция распределения</a:t>
            </a:r>
            <a:endParaRPr lang="ru-RU" dirty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62349" y="3707655"/>
            <a:ext cx="3825875" cy="303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864096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Дискретны случайные величины</a:t>
            </a:r>
            <a:endParaRPr lang="ru-RU" sz="2400" b="1" dirty="0"/>
          </a:p>
        </p:txBody>
      </p:sp>
      <p:sp>
        <p:nvSpPr>
          <p:cNvPr id="18434" name="AutoShape 2" descr="https://studfiles.net/html/2706/68/html_VeHQwepfTx.4oVW/img-ODjwsb.png"/>
          <p:cNvSpPr>
            <a:spLocks noChangeAspect="1" noChangeArrowheads="1"/>
          </p:cNvSpPr>
          <p:nvPr/>
        </p:nvSpPr>
        <p:spPr bwMode="auto">
          <a:xfrm>
            <a:off x="155575" y="-174625"/>
            <a:ext cx="1609725" cy="3714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411760" y="1772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475656" y="1772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555776" y="1268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1196752"/>
            <a:ext cx="86409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Случайная величина Х называется </a:t>
            </a:r>
            <a:r>
              <a:rPr lang="ru-RU" b="1" i="1" dirty="0" smtClean="0"/>
              <a:t>дискретной</a:t>
            </a:r>
            <a:r>
              <a:rPr lang="ru-RU" dirty="0" smtClean="0"/>
              <a:t> (прерывной), если множество ее значений конечное или бесконечное, но счетное.</a:t>
            </a:r>
          </a:p>
          <a:p>
            <a:r>
              <a:rPr lang="ru-RU" dirty="0" smtClean="0"/>
              <a:t>Возможные значения дискретной случайной величину можно перенумеровать.</a:t>
            </a:r>
          </a:p>
          <a:p>
            <a:endParaRPr lang="ru-RU" dirty="0" smtClean="0"/>
          </a:p>
          <a:p>
            <a:r>
              <a:rPr lang="ru-RU" b="1" i="1" dirty="0" smtClean="0"/>
              <a:t>Законом распределения дискретной случайной величины</a:t>
            </a:r>
            <a:r>
              <a:rPr lang="ru-RU" dirty="0" smtClean="0"/>
              <a:t> называют соответствие между возможными значениями случайной величины и их вероятностями.</a:t>
            </a:r>
          </a:p>
          <a:p>
            <a:endParaRPr lang="ru-RU" dirty="0" smtClean="0"/>
          </a:p>
          <a:p>
            <a:r>
              <a:rPr lang="ru-RU" dirty="0" smtClean="0"/>
              <a:t>Закон распределения дискретной случайной величины Х может быть задан в виде таблицы, в первой строке которой указаны в порядке возрастания все возможные значения случайной величины, а во второй строке соответствующие вероятности этих значений.</a:t>
            </a:r>
          </a:p>
          <a:p>
            <a:endParaRPr lang="ru-RU" dirty="0" smtClean="0"/>
          </a:p>
          <a:p>
            <a:r>
              <a:rPr lang="ru-RU" b="1" dirty="0" smtClean="0"/>
              <a:t>Закон распределения дискретной случайной величины Х может быть также задан аналитически (в виде формулы).</a:t>
            </a:r>
          </a:p>
          <a:p>
            <a:endParaRPr lang="ru-RU" b="1" dirty="0" smtClean="0"/>
          </a:p>
          <a:p>
            <a:r>
              <a:rPr lang="ru-RU" b="1" i="1" dirty="0" smtClean="0"/>
              <a:t>Примерами дискретных случайных величин</a:t>
            </a:r>
            <a:r>
              <a:rPr lang="ru-RU" dirty="0" smtClean="0"/>
              <a:t> с конечным числом значений могут служить число родившихся детей в течение дня в населённом пункте, число пассажиров автобуса, число пассажиров, перевезённых московским метро за сутки и т. п.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864096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Дискретны случайные величины</a:t>
            </a:r>
            <a:endParaRPr lang="ru-RU" sz="2400" b="1" dirty="0"/>
          </a:p>
        </p:txBody>
      </p:sp>
      <p:sp>
        <p:nvSpPr>
          <p:cNvPr id="18434" name="AutoShape 2" descr="https://studfiles.net/html/2706/68/html_VeHQwepfTx.4oVW/img-ODjwsb.png"/>
          <p:cNvSpPr>
            <a:spLocks noChangeAspect="1" noChangeArrowheads="1"/>
          </p:cNvSpPr>
          <p:nvPr/>
        </p:nvSpPr>
        <p:spPr bwMode="auto">
          <a:xfrm>
            <a:off x="155575" y="-174625"/>
            <a:ext cx="1609725" cy="3714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411760" y="1772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475656" y="1772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355976" y="1268760"/>
            <a:ext cx="265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-функция распределения</a:t>
            </a:r>
            <a:endParaRPr lang="ru-R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268760"/>
            <a:ext cx="2088232" cy="461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694759" y="1916832"/>
          <a:ext cx="5253505" cy="1032094"/>
        </p:xfrm>
        <a:graphic>
          <a:graphicData uri="http://schemas.openxmlformats.org/drawingml/2006/table">
            <a:tbl>
              <a:tblPr/>
              <a:tblGrid>
                <a:gridCol w="1080118"/>
                <a:gridCol w="648072"/>
                <a:gridCol w="648072"/>
                <a:gridCol w="792088"/>
                <a:gridCol w="720080"/>
                <a:gridCol w="629584"/>
                <a:gridCol w="735491"/>
              </a:tblGrid>
              <a:tr h="437328"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2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3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5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6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766">
                <a:tc>
                  <a:txBody>
                    <a:bodyPr/>
                    <a:lstStyle/>
                    <a:p>
                      <a:r>
                        <a:rPr lang="ru-RU" sz="1400"/>
                        <a:t>Вероятность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1/6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1/6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1/6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1/6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1/6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1/6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212976"/>
            <a:ext cx="309634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864096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Дискретны случайные величины</a:t>
            </a:r>
            <a:endParaRPr lang="ru-RU" sz="2400" b="1" dirty="0"/>
          </a:p>
        </p:txBody>
      </p:sp>
      <p:sp>
        <p:nvSpPr>
          <p:cNvPr id="18434" name="AutoShape 2" descr="https://studfiles.net/html/2706/68/html_VeHQwepfTx.4oVW/img-ODjwsb.png"/>
          <p:cNvSpPr>
            <a:spLocks noChangeAspect="1" noChangeArrowheads="1"/>
          </p:cNvSpPr>
          <p:nvPr/>
        </p:nvSpPr>
        <p:spPr bwMode="auto">
          <a:xfrm>
            <a:off x="155575" y="-174625"/>
            <a:ext cx="1609725" cy="3714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411760" y="1772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475656" y="1772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555776" y="1268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1196752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Распределение Пуассона</a:t>
            </a:r>
          </a:p>
          <a:p>
            <a:endParaRPr lang="ru-RU" dirty="0" smtClean="0"/>
          </a:p>
          <a:p>
            <a:endParaRPr lang="ru-RU" dirty="0" smtClean="0"/>
          </a:p>
        </p:txBody>
      </p:sp>
      <p:pic>
        <p:nvPicPr>
          <p:cNvPr id="21506" name="Picture 2" descr="http://statistica.ru/upload/medialibrary/d9f/image00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2880313" cy="576064"/>
          </a:xfrm>
          <a:prstGeom prst="rect">
            <a:avLst/>
          </a:prstGeom>
          <a:noFill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492896"/>
            <a:ext cx="5328592" cy="3996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677</Words>
  <Application>Microsoft Office PowerPoint</Application>
  <PresentationFormat>Экран (4:3)</PresentationFormat>
  <Paragraphs>78</Paragraphs>
  <Slides>13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Тема Office</vt:lpstr>
      <vt:lpstr>Формула</vt:lpstr>
      <vt:lpstr>Метод максимального правдоподобия</vt:lpstr>
      <vt:lpstr>Функция распределения вероятностей случайной величины и ее свойства</vt:lpstr>
      <vt:lpstr>Функция распределения вероятностей случайной величины и ее свойства</vt:lpstr>
      <vt:lpstr>Функция распределения вероятностей случайной величины</vt:lpstr>
      <vt:lpstr>Плотность распределения вероятностей и ее свойства</vt:lpstr>
      <vt:lpstr>Пример функция распределения</vt:lpstr>
      <vt:lpstr>Дискретны случайные величины</vt:lpstr>
      <vt:lpstr>Дискретны случайные величины</vt:lpstr>
      <vt:lpstr>Дискретны случайные величины</vt:lpstr>
      <vt:lpstr>Моменты распределения</vt:lpstr>
      <vt:lpstr>Метод максимального правдоподобия</vt:lpstr>
      <vt:lpstr>Метод максимального правдоподобия</vt:lpstr>
      <vt:lpstr>Метод максимального правдоподобия – тестирование гипотез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максимального правдоподобия</dc:title>
  <dc:creator>Yurij</dc:creator>
  <cp:lastModifiedBy>Yurij</cp:lastModifiedBy>
  <cp:revision>19</cp:revision>
  <dcterms:created xsi:type="dcterms:W3CDTF">2019-03-01T16:34:55Z</dcterms:created>
  <dcterms:modified xsi:type="dcterms:W3CDTF">2019-05-13T15:27:32Z</dcterms:modified>
</cp:coreProperties>
</file>