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3" r:id="rId3"/>
    <p:sldId id="327" r:id="rId4"/>
    <p:sldId id="328" r:id="rId5"/>
    <p:sldId id="329" r:id="rId6"/>
    <p:sldId id="331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41" r:id="rId15"/>
    <p:sldId id="342" r:id="rId16"/>
    <p:sldId id="34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 autoAdjust="0"/>
    <p:restoredTop sz="94660"/>
  </p:normalViewPr>
  <p:slideViewPr>
    <p:cSldViewPr>
      <p:cViewPr>
        <p:scale>
          <a:sx n="70" d="100"/>
          <a:sy n="70" d="100"/>
        </p:scale>
        <p:origin x="-1776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ABA1A-B964-4154-A17C-A8601FCA756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26565-569B-47D2-ABDF-000F98048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745E-983F-4B7D-8FFB-4339405C9272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CBEE-72F0-4103-B302-FEB47BDF3B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99022"/>
            <a:ext cx="7772400" cy="1885962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Предмет «Физико-химическая экология»</a:t>
            </a:r>
            <a:endParaRPr lang="ru-R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04694"/>
            <a:ext cx="8229600" cy="491659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/>
              <a:t>Сообщество</a:t>
            </a:r>
            <a:r>
              <a:rPr lang="ru-RU" dirty="0" smtClean="0"/>
              <a:t> — совокупность совместно обитающих организмов разных видов, представляющая собой определённое экологическое единство, связанное пространством и временем.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/>
              <a:t>Сообщество</a:t>
            </a:r>
            <a:r>
              <a:rPr lang="ru-RU" dirty="0" smtClean="0"/>
              <a:t> — это совокупность популяций разных видов, сосуществующих в пространстве и времени.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332656"/>
            <a:ext cx="486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Вычислительная экология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04694"/>
            <a:ext cx="8229600" cy="491659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/>
              <a:t>Примеры биологических сообществ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b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Планктон </a:t>
            </a:r>
            <a:r>
              <a:rPr lang="ru-RU" dirty="0" err="1" smtClean="0"/>
              <a:t>фотического</a:t>
            </a:r>
            <a:r>
              <a:rPr lang="ru-RU" dirty="0" smtClean="0"/>
              <a:t> слоя определенного участка озера или моря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b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Почвенные организмы участка леса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Кишечный </a:t>
            </a:r>
            <a:r>
              <a:rPr lang="ru-RU" dirty="0" err="1" smtClean="0"/>
              <a:t>микробиом</a:t>
            </a:r>
            <a:r>
              <a:rPr lang="ru-RU" dirty="0" smtClean="0"/>
              <a:t> человека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b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332656"/>
            <a:ext cx="486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Вычислительная экология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04694"/>
            <a:ext cx="8229600" cy="124418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/>
              <a:t>Сообщества характеризуются численностью или биомассой видов, входящий в их состав</a:t>
            </a: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332656"/>
            <a:ext cx="486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Вычислительная экология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24000" y="270892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Наименование вида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Число особей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04694"/>
            <a:ext cx="8229600" cy="124418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 smtClean="0"/>
              <a:t>Числовые характеристики показателей разнообразия в сообществах – меры разнообразия</a:t>
            </a:r>
            <a:endParaRPr lang="ru-RU" sz="18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332656"/>
            <a:ext cx="486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Вычислительная экология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00336" y="1870040"/>
          <a:ext cx="6096000" cy="26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Наименование вида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Число особей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</a:p>
                  </a:txBody>
                  <a:tcPr/>
                </a:tc>
              </a:tr>
              <a:tr h="41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771018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Альфа разнообразие </a:t>
            </a:r>
            <a:r>
              <a:rPr lang="ru-RU" dirty="0" smtClean="0"/>
              <a:t>– число видов в сообществе.</a:t>
            </a:r>
          </a:p>
          <a:p>
            <a:r>
              <a:rPr lang="ru-RU" b="1" dirty="0" smtClean="0"/>
              <a:t>Индекс Шеннона </a:t>
            </a:r>
            <a:r>
              <a:rPr lang="ru-RU" dirty="0" smtClean="0"/>
              <a:t>- безразмерный показатель, определения степени равномерности распределения видов по численности или биомассе.</a:t>
            </a:r>
          </a:p>
          <a:p>
            <a:r>
              <a:rPr lang="ru-RU" b="1" dirty="0" smtClean="0"/>
              <a:t>Индекс Симпсона</a:t>
            </a:r>
            <a:r>
              <a:rPr lang="ru-RU" dirty="0" smtClean="0"/>
              <a:t> - вероятность принадлежности любых двух особей, случайно отобранных из сообщества, к разным видам.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04694"/>
            <a:ext cx="8229600" cy="124418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 smtClean="0"/>
              <a:t>Числовые характеристики показателей разнообразия в сообществах – меры разнообразия</a:t>
            </a:r>
            <a:endParaRPr lang="ru-RU" sz="18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332656"/>
            <a:ext cx="486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Вычислительная экология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00336" y="1870040"/>
          <a:ext cx="6096000" cy="26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Наименование вида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Число особей 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ru-RU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</a:p>
                  </a:txBody>
                  <a:tcPr/>
                </a:tc>
              </a:tr>
              <a:tr h="41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8598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Индекс Шеннона</a:t>
            </a:r>
            <a:endParaRPr lang="ru-RU" dirty="0"/>
          </a:p>
        </p:txBody>
      </p:sp>
      <p:pic>
        <p:nvPicPr>
          <p:cNvPr id="1026" name="Picture 2" descr="C:\Users\Yurij\Pictures\формула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301208"/>
            <a:ext cx="3024336" cy="999645"/>
          </a:xfrm>
          <a:prstGeom prst="rect">
            <a:avLst/>
          </a:prstGeom>
          <a:noFill/>
        </p:spPr>
      </p:pic>
      <p:pic>
        <p:nvPicPr>
          <p:cNvPr id="1027" name="Picture 3" descr="C:\Users\Yurij\Pictures\формула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869160"/>
            <a:ext cx="1512168" cy="70106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104" y="507589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доля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вида в сообществе</a:t>
            </a:r>
            <a:endParaRPr lang="ru-RU" dirty="0"/>
          </a:p>
        </p:txBody>
      </p:sp>
      <p:pic>
        <p:nvPicPr>
          <p:cNvPr id="1028" name="Picture 4" descr="C:\Users\Yurij\Pictures\формула 3jp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5805264"/>
            <a:ext cx="609600" cy="427037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4644008" y="5805264"/>
            <a:ext cx="439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 число особей или 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вида в сообществе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04694"/>
            <a:ext cx="8229600" cy="124418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 smtClean="0"/>
              <a:t>Числовые характеристики показателей разнообразия в сообществах – меры разнообразия</a:t>
            </a:r>
            <a:endParaRPr lang="ru-RU" sz="18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332656"/>
            <a:ext cx="486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Вычислительная экология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00336" y="1870040"/>
          <a:ext cx="6096000" cy="26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Наименование вида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Число особей 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ru-RU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</a:p>
                  </a:txBody>
                  <a:tcPr/>
                </a:tc>
              </a:tr>
              <a:tr h="41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8598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Индекс Симпсона</a:t>
            </a:r>
            <a:endParaRPr lang="ru-RU" dirty="0"/>
          </a:p>
        </p:txBody>
      </p:sp>
      <p:pic>
        <p:nvPicPr>
          <p:cNvPr id="1027" name="Picture 3" descr="C:\Users\Yurij\Pictures\формула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869160"/>
            <a:ext cx="1512168" cy="70106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104" y="507589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доля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вида в сообществе</a:t>
            </a:r>
            <a:endParaRPr lang="ru-RU" dirty="0"/>
          </a:p>
        </p:txBody>
      </p:sp>
      <p:pic>
        <p:nvPicPr>
          <p:cNvPr id="1028" name="Picture 4" descr="C:\Users\Yurij\Pictures\формула 3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5805264"/>
            <a:ext cx="609600" cy="427037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4644008" y="5805264"/>
            <a:ext cx="439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 число особей или 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вида в сообществе</a:t>
            </a:r>
            <a:endParaRPr lang="ru-RU" dirty="0"/>
          </a:p>
        </p:txBody>
      </p:sp>
      <p:pic>
        <p:nvPicPr>
          <p:cNvPr id="2050" name="Picture 2" descr="C:\Users\Yurij\Pictures\формула 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301208"/>
            <a:ext cx="1958975" cy="1249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04694"/>
            <a:ext cx="8229600" cy="124418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 smtClean="0"/>
              <a:t>Графическое представление разнообразия в сообществах</a:t>
            </a:r>
            <a:endParaRPr lang="ru-RU" sz="18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332656"/>
            <a:ext cx="486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Вычислительная экология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6096" y="2516703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Кривые обилия</a:t>
            </a:r>
          </a:p>
          <a:p>
            <a:endParaRPr lang="ru-RU" b="1" dirty="0" smtClean="0"/>
          </a:p>
          <a:p>
            <a:r>
              <a:rPr lang="ru-RU" b="1" dirty="0" smtClean="0"/>
              <a:t>Сравнения разнообразия в трех сообществах</a:t>
            </a:r>
            <a:endParaRPr lang="ru-RU" b="1" dirty="0"/>
          </a:p>
        </p:txBody>
      </p:sp>
      <p:pic>
        <p:nvPicPr>
          <p:cNvPr id="1026" name="Picture 2" descr="C:\Users\Yurij\Pictures\формула 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4758898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2900370"/>
          </a:xfrm>
        </p:spPr>
        <p:txBody>
          <a:bodyPr>
            <a:normAutofit fontScale="92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Экология </a:t>
            </a:r>
            <a:r>
              <a:rPr lang="ru-RU" dirty="0" smtClean="0"/>
              <a:t>– наука о взаимодействиях живых организмов между собой и с их средой обитания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r>
              <a:rPr lang="ru-RU" b="1" dirty="0" smtClean="0"/>
              <a:t>Физико-химическая экология</a:t>
            </a:r>
            <a:r>
              <a:rPr lang="ru-RU" dirty="0" smtClean="0"/>
              <a:t> – наука, изучающая физические и химические процессы в экосистемах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4916594"/>
          </a:xfrm>
        </p:spPr>
        <p:txBody>
          <a:bodyPr>
            <a:normAutofit fontScale="700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Физико-химическая экология</a:t>
            </a:r>
            <a:r>
              <a:rPr lang="ru-RU" dirty="0" smtClean="0"/>
              <a:t> – наука, изучающая физические и химические процессы в экосистемах</a:t>
            </a:r>
          </a:p>
          <a:p>
            <a:pPr indent="0" algn="just">
              <a:buNone/>
            </a:pPr>
            <a:endParaRPr lang="ru-RU" dirty="0" smtClean="0"/>
          </a:p>
          <a:p>
            <a:pPr marL="857250" indent="-514350" algn="just">
              <a:buAutoNum type="arabicParenR"/>
            </a:pPr>
            <a:r>
              <a:rPr lang="ru-RU" dirty="0" smtClean="0"/>
              <a:t>Вычислительная экология</a:t>
            </a:r>
          </a:p>
          <a:p>
            <a:pPr marL="857250" indent="-514350" algn="just">
              <a:buAutoNum type="arabicParenR"/>
            </a:pPr>
            <a:endParaRPr lang="ru-RU" dirty="0" smtClean="0"/>
          </a:p>
          <a:p>
            <a:pPr marL="857250" indent="-514350" algn="just">
              <a:buAutoNum type="arabicParenR"/>
            </a:pPr>
            <a:r>
              <a:rPr lang="ru-RU" dirty="0" smtClean="0"/>
              <a:t>Химическая экология</a:t>
            </a:r>
          </a:p>
          <a:p>
            <a:pPr marL="857250" indent="-514350" algn="just">
              <a:buAutoNum type="arabicParenR"/>
            </a:pPr>
            <a:endParaRPr lang="ru-RU" dirty="0" smtClean="0"/>
          </a:p>
          <a:p>
            <a:pPr marL="857250" indent="-514350" algn="just">
              <a:buAutoNum type="arabicParenR"/>
            </a:pPr>
            <a:r>
              <a:rPr lang="ru-RU" dirty="0" smtClean="0"/>
              <a:t>Термодинамика экосистем</a:t>
            </a:r>
          </a:p>
          <a:p>
            <a:pPr marL="857250" indent="-514350" algn="just">
              <a:buAutoNum type="arabicParenR"/>
            </a:pPr>
            <a:endParaRPr lang="ru-RU" dirty="0" smtClean="0"/>
          </a:p>
          <a:p>
            <a:pPr marL="857250" indent="-514350" algn="just">
              <a:buAutoNum type="arabicParenR"/>
            </a:pPr>
            <a:r>
              <a:rPr lang="ru-RU" dirty="0" smtClean="0"/>
              <a:t>Радиационная экология</a:t>
            </a:r>
          </a:p>
          <a:p>
            <a:pPr marL="857250" indent="-514350" algn="just">
              <a:buAutoNum type="arabicParenR"/>
            </a:pPr>
            <a:endParaRPr lang="ru-RU" dirty="0" smtClean="0"/>
          </a:p>
          <a:p>
            <a:pPr marL="857250" indent="-514350" algn="just">
              <a:buAutoNum type="arabicParenR"/>
            </a:pPr>
            <a:r>
              <a:rPr lang="ru-RU" dirty="0" smtClean="0"/>
              <a:t>Молекулярно-биологическая экология</a:t>
            </a:r>
          </a:p>
          <a:p>
            <a:pPr marL="857250" indent="-514350" algn="just">
              <a:buAutoNum type="arabicParenR"/>
            </a:pPr>
            <a:endParaRPr lang="ru-RU" dirty="0" smtClean="0"/>
          </a:p>
          <a:p>
            <a:pPr marL="857250" indent="-514350" algn="just">
              <a:buAutoNum type="arabicParenR"/>
            </a:pPr>
            <a:r>
              <a:rPr lang="ru-RU" dirty="0" smtClean="0"/>
              <a:t>Экологическая генетика</a:t>
            </a:r>
          </a:p>
          <a:p>
            <a:pPr marL="857250" indent="-514350" algn="just">
              <a:buAutoNum type="arabicParenR"/>
            </a:pPr>
            <a:endParaRPr lang="ru-RU" dirty="0" smtClean="0"/>
          </a:p>
          <a:p>
            <a:pPr marL="857250" indent="-514350" algn="just">
              <a:buAutoNum type="arabicParenR"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491659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Вычислительная экология</a:t>
            </a:r>
          </a:p>
          <a:p>
            <a:pPr marL="857250" indent="-514350" algn="just"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Раздел физико-химической экологии производящий сравнительный анализ сообществ с помощью методов теории информации математической статистики 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491659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Химическая экология</a:t>
            </a:r>
          </a:p>
          <a:p>
            <a:pPr marL="857250" indent="0" algn="just"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Раздел физико-химической экологии изучающий пути передачи химических веществ в экосистемах в том числе круговорот веществ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 smtClean="0"/>
              <a:t>Подраздел химической экологии изучает пути передачи метаболизма и утилизации загрязняющих веществ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491659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Радиационная экология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Раздел физико-химической экологии изучающий воздействие на экосистемы ионизирующего излучении и пути миграции радионуклидов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491659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Радиационная экология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Раздел физико-химической экологии изучающий воздействие на экосистемы ионизирующего излучении и пути миграции радионуклидов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4916594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ru-RU" dirty="0" smtClean="0"/>
              <a:t>Молекулярно-биологическая экология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Раздел физико-химической экологии применяющий методы </a:t>
            </a:r>
            <a:r>
              <a:rPr lang="ru-RU" dirty="0" err="1" smtClean="0"/>
              <a:t>молекулярной-биологии</a:t>
            </a:r>
            <a:r>
              <a:rPr lang="ru-RU" dirty="0" smtClean="0"/>
              <a:t>, </a:t>
            </a:r>
            <a:r>
              <a:rPr lang="ru-RU" dirty="0" err="1" smtClean="0"/>
              <a:t>геномики</a:t>
            </a:r>
            <a:r>
              <a:rPr lang="ru-RU" dirty="0" smtClean="0"/>
              <a:t> и </a:t>
            </a:r>
            <a:r>
              <a:rPr lang="ru-RU" dirty="0" err="1" smtClean="0"/>
              <a:t>метагеноми</a:t>
            </a:r>
            <a:r>
              <a:rPr lang="ru-RU" dirty="0" smtClean="0"/>
              <a:t> для исследования </a:t>
            </a:r>
            <a:r>
              <a:rPr lang="ru-RU" dirty="0" err="1" smtClean="0"/>
              <a:t>экосистемных</a:t>
            </a:r>
            <a:r>
              <a:rPr lang="ru-RU" dirty="0" smtClean="0"/>
              <a:t> процессов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491659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Экологическая генетика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Раздел физико-химической экологии занимающиеся оценкой состояния генофондов популяций организмов в меняющихся условиях окружающей среды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5294</TotalTime>
  <Words>445</Words>
  <Application>Microsoft Office PowerPoint</Application>
  <PresentationFormat>Экран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Предмет «Физико-химическая экология»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Филогенетический анализ аминокислотных последовательностей</dc:title>
  <dc:creator>Администратор</dc:creator>
  <cp:lastModifiedBy>Yurij</cp:lastModifiedBy>
  <cp:revision>203</cp:revision>
  <dcterms:created xsi:type="dcterms:W3CDTF">2015-10-15T08:02:04Z</dcterms:created>
  <dcterms:modified xsi:type="dcterms:W3CDTF">2020-02-21T17:14:25Z</dcterms:modified>
</cp:coreProperties>
</file>