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4" r:id="rId13"/>
    <p:sldId id="355" r:id="rId14"/>
    <p:sldId id="35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660"/>
  </p:normalViewPr>
  <p:slideViewPr>
    <p:cSldViewPr>
      <p:cViewPr>
        <p:scale>
          <a:sx n="70" d="100"/>
          <a:sy n="70" d="100"/>
        </p:scale>
        <p:origin x="-1776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ABA1A-B964-4154-A17C-A8601FCA756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6565-569B-47D2-ABDF-000F98048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745E-983F-4B7D-8FFB-4339405C9272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CBEE-72F0-4103-B302-FEB47BDF3B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99022"/>
            <a:ext cx="7772400" cy="2966082"/>
          </a:xfrm>
        </p:spPr>
        <p:txBody>
          <a:bodyPr>
            <a:normAutofit/>
          </a:bodyPr>
          <a:lstStyle/>
          <a:p>
            <a:r>
              <a:rPr lang="ru-RU" b="1" dirty="0" smtClean="0"/>
              <a:t>Выявления взаимосвязей между факторами среды и сотовом биологических </a:t>
            </a:r>
            <a:r>
              <a:rPr lang="ru-RU" b="1" dirty="0" smtClean="0"/>
              <a:t>сообществ</a:t>
            </a: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928662" y="-112727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4" name="Picture 2" descr="Картинки по запросу linear corre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125102"/>
            <a:ext cx="7429552" cy="55699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28596" y="1403484"/>
            <a:ext cx="462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задаются в виде таблицы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07406" y="2428868"/>
            <a:ext cx="3929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ax+b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зависимая переменная </a:t>
            </a:r>
          </a:p>
          <a:p>
            <a:r>
              <a:rPr lang="en-US" dirty="0" smtClean="0"/>
              <a:t>x</a:t>
            </a:r>
            <a:r>
              <a:rPr lang="ru-RU" dirty="0" smtClean="0"/>
              <a:t> – независимая переменная</a:t>
            </a:r>
          </a:p>
          <a:p>
            <a:endParaRPr lang="ru-RU" dirty="0" smtClean="0"/>
          </a:p>
          <a:p>
            <a:r>
              <a:rPr lang="ru-RU" dirty="0" smtClean="0"/>
              <a:t>Задача анализа оценить значения</a:t>
            </a:r>
          </a:p>
          <a:p>
            <a:endParaRPr lang="ru-RU" dirty="0" smtClean="0"/>
          </a:p>
          <a:p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 значению независимой переменной предсказывать значение зависимой переменной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51520" y="2132856"/>
          <a:ext cx="4648030" cy="4321881"/>
        </p:xfrm>
        <a:graphic>
          <a:graphicData uri="http://schemas.openxmlformats.org/drawingml/2006/table">
            <a:tbl>
              <a:tblPr/>
              <a:tblGrid>
                <a:gridCol w="1241689"/>
                <a:gridCol w="1241689"/>
                <a:gridCol w="2164652"/>
              </a:tblGrid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Концентрация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нитрата в почве мг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7224" y="1416594"/>
            <a:ext cx="4160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качества регрессионной модели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3554" name="Picture 2" descr="Картинки по запросу linear regression determination coeffici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4071966" cy="2513293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000504"/>
            <a:ext cx="3810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85720" y="1559470"/>
            <a:ext cx="416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Оценка качества регрессионной модели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57158" y="2285992"/>
          <a:ext cx="5871027" cy="3827145"/>
        </p:xfrm>
        <a:graphic>
          <a:graphicData uri="http://schemas.openxmlformats.org/drawingml/2006/table">
            <a:tbl>
              <a:tblPr/>
              <a:tblGrid>
                <a:gridCol w="697116"/>
                <a:gridCol w="1933550"/>
                <a:gridCol w="1116335"/>
                <a:gridCol w="2124026"/>
              </a:tblGrid>
              <a:tr h="32385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№ 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Концентрация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нитрата в почве мг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(x)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(y)</a:t>
                      </a:r>
                    </a:p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6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оцененая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(ye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516216" y="3140968"/>
          <a:ext cx="2149475" cy="1541463"/>
        </p:xfrm>
        <a:graphic>
          <a:graphicData uri="http://schemas.openxmlformats.org/presentationml/2006/ole">
            <p:oleObj spid="_x0000_s1026" name="Формула" r:id="rId3" imgW="1168200" imgH="8380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101587"/>
            <a:ext cx="7772400" cy="1470025"/>
          </a:xfrm>
        </p:spPr>
        <p:txBody>
          <a:bodyPr/>
          <a:lstStyle/>
          <a:p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2638430" cy="535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3786182" y="1500174"/>
            <a:ext cx="50720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Lake-wide temporal trends (± 95% CI) of surface water temperature, surface chlorophyll concentrations,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 during August–September across the time series (1977–2003 for temperature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; 1977–2004 for chlorophyll). Each letter is an annual mean of values for all stations sampled in a given basin (S = south, C = central, N = north basin). Thus, three basin means are plotted per year for each variable. Statistical tests were performed on log transformed data for chlorophyll and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 only to improve normality. Regression equations: water temperature = 0.074 * year − 135.2; chlorophyll </a:t>
            </a:r>
            <a:r>
              <a:rPr lang="en-US" sz="1400" i="1" dirty="0" smtClean="0"/>
              <a:t>a</a:t>
            </a:r>
            <a:r>
              <a:rPr lang="en-US" sz="1400" dirty="0" smtClean="0"/>
              <a:t> = 0.016 * year − 30.3; </a:t>
            </a:r>
            <a:r>
              <a:rPr lang="en-US" sz="1400" dirty="0" err="1" smtClean="0"/>
              <a:t>Secchi</a:t>
            </a:r>
            <a:r>
              <a:rPr lang="en-US" sz="1400" dirty="0" smtClean="0"/>
              <a:t> depth = 0.056 * year − 103.7.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71934" y="43125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Izmest'eva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L. R., Moore, M. V., Hampton, S. E.,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Ferwerda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C. J., Gray, D. K., Woo, K. H., ... &amp;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Silow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E. A. (2016). Lake-wide physical and biological trends associated with warming in Lake Baikal.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Journal of Great Lakes Research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(1), 6-17.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960678"/>
            <a:ext cx="8229600" cy="290037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Фактор среды </a:t>
            </a:r>
            <a:r>
              <a:rPr lang="ru-RU" dirty="0" smtClean="0"/>
              <a:t>– </a:t>
            </a:r>
            <a:r>
              <a:rPr lang="ru-RU" dirty="0" smtClean="0"/>
              <a:t>внешнее биотическое или абиотическое воздействие, влияющее на численность одного или нескольких видов в сообществе организмов</a:t>
            </a: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99792" y="980728"/>
            <a:ext cx="3422754" cy="1008112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Фактор среды</a:t>
            </a: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0792" y="1988840"/>
            <a:ext cx="236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Количественные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77336" y="2031231"/>
            <a:ext cx="203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Качественные</a:t>
            </a:r>
            <a:endParaRPr lang="ru-RU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1744888" y="2708920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6497416" y="2636912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07166" y="3573016"/>
            <a:ext cx="347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Можно выразить числом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57256" y="3645024"/>
            <a:ext cx="340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нельзя выразить числом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15816" y="764704"/>
            <a:ext cx="3422754" cy="1008112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Фактор среды</a:t>
            </a: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2445390" y="3717032"/>
            <a:ext cx="392681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Состав сообщества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Двойная стрелка вверх/вниз 11"/>
          <p:cNvSpPr/>
          <p:nvPr/>
        </p:nvSpPr>
        <p:spPr>
          <a:xfrm>
            <a:off x="4355976" y="1628800"/>
            <a:ext cx="504056" cy="20162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785584" y="2555612"/>
            <a:ext cx="39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Возможно взаимно обратное влияние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4941168"/>
            <a:ext cx="45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Сообщество влияет на окружающую среду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692696"/>
            <a:ext cx="6552728" cy="1008112"/>
          </a:xfrm>
        </p:spPr>
        <p:txBody>
          <a:bodyPr>
            <a:normAutofit lnSpcReduction="10000"/>
          </a:bodyPr>
          <a:lstStyle/>
          <a:p>
            <a:pPr indent="0" algn="ctr">
              <a:buNone/>
            </a:pPr>
            <a:r>
              <a:rPr lang="ru-RU" b="1" dirty="0" smtClean="0"/>
              <a:t>Оценка влияния качественных факторов </a:t>
            </a:r>
            <a:r>
              <a:rPr lang="ru-RU" b="1" dirty="0" smtClean="0"/>
              <a:t>среды</a:t>
            </a:r>
            <a:endParaRPr lang="ru-RU" dirty="0" smtClean="0"/>
          </a:p>
          <a:p>
            <a:pPr indent="0" algn="ctr">
              <a:buNone/>
            </a:pP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1928802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Задачей дисперсионного анализа является изучение влияния одного или нескольких факторов на рассматриваемый признак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628" y="2692312"/>
            <a:ext cx="77152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Однофакторный дисперсионный анализ используется в тех случаях, когда есть в распоряжении три или более независимые выборки, полученные из одной генеральной совокупности путем изменения какого-либо независимого фактора, для которого по каким-либо причинам нет количественных измерений.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4413601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выборки принадлежат одной и той же генеральной совокупности, то разброс данных между выборками (между группами) должен быть не больше, чем разброс данных внутри этих выборок (внутри групп).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692696"/>
            <a:ext cx="6552728" cy="1008112"/>
          </a:xfrm>
        </p:spPr>
        <p:txBody>
          <a:bodyPr>
            <a:normAutofit lnSpcReduction="10000"/>
          </a:bodyPr>
          <a:lstStyle/>
          <a:p>
            <a:pPr indent="0" algn="ctr">
              <a:buNone/>
            </a:pPr>
            <a:r>
              <a:rPr lang="ru-RU" b="1" dirty="0" smtClean="0"/>
              <a:t>Оценка влияния качественных факторов </a:t>
            </a:r>
            <a:r>
              <a:rPr lang="ru-RU" b="1" dirty="0" smtClean="0"/>
              <a:t>среды</a:t>
            </a:r>
            <a:endParaRPr lang="ru-RU" dirty="0" smtClean="0"/>
          </a:p>
          <a:p>
            <a:pPr indent="0" algn="ctr">
              <a:buNone/>
            </a:pPr>
            <a:endParaRPr lang="ru-RU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71472" y="2034892"/>
          <a:ext cx="8001056" cy="2834268"/>
        </p:xfrm>
        <a:graphic>
          <a:graphicData uri="http://schemas.openxmlformats.org/drawingml/2006/table">
            <a:tbl>
              <a:tblPr/>
              <a:tblGrid>
                <a:gridCol w="1999637"/>
                <a:gridCol w="2000473"/>
                <a:gridCol w="2000473"/>
                <a:gridCol w="2000473"/>
              </a:tblGrid>
              <a:tr h="107671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Номер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глубины</a:t>
                      </a:r>
                    </a:p>
                    <a:p>
                      <a:pPr algn="ctr"/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(номер градации)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Выборки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для заданной градации</a:t>
                      </a:r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Размер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выборки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Среднее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значение в выборке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35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15, 12, 16, 14, 11, 14, 16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13.5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356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9,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10, 13, 12, 15, 10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11.5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356"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17,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14, 13, 12, 14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928802"/>
            <a:ext cx="4286280" cy="36933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объект – несколько характеристика</a:t>
            </a:r>
            <a:endParaRPr lang="ru-RU" dirty="0"/>
          </a:p>
        </p:txBody>
      </p:sp>
      <p:pic>
        <p:nvPicPr>
          <p:cNvPr id="7" name="Picture 4" descr="http://gisap.eu/sites/default/files/1_7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928934"/>
            <a:ext cx="3211197" cy="1257294"/>
          </a:xfrm>
          <a:prstGeom prst="rect">
            <a:avLst/>
          </a:prstGeom>
          <a:noFill/>
        </p:spPr>
      </p:pic>
      <p:pic>
        <p:nvPicPr>
          <p:cNvPr id="8" name="Picture 2" descr="http://planeta.moy.su/_bl/297/385834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273" y="3786190"/>
            <a:ext cx="3500462" cy="114300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96521" y="5000636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Исследуемый объект – человек</a:t>
            </a:r>
          </a:p>
          <a:p>
            <a:r>
              <a:rPr lang="ru-RU" dirty="0" smtClean="0"/>
              <a:t>Рассматриваема характеристики – рост и масса тела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42910" y="21429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Корреляционный и регрессионный анализ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2786058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 корреляционного анализа – ответить на вопрос есть ли взаимосвязь, и как эта взаимосвязь может быть выражена 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4509120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экологии численность или биомасса вида в разных пробах и количественный фактор, воздействующий на численность или биомассу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1556792"/>
            <a:ext cx="462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Исходные данные задаются в виде таблицы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00034" y="2132856"/>
          <a:ext cx="4648030" cy="4321881"/>
        </p:xfrm>
        <a:graphic>
          <a:graphicData uri="http://schemas.openxmlformats.org/drawingml/2006/table">
            <a:tbl>
              <a:tblPr/>
              <a:tblGrid>
                <a:gridCol w="1241689"/>
                <a:gridCol w="1241689"/>
                <a:gridCol w="2164652"/>
              </a:tblGrid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Биомасса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Концентрация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нитрата в почве мг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л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7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40152" y="2708920"/>
            <a:ext cx="305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</a:t>
            </a:r>
            <a:r>
              <a:rPr lang="en-US" dirty="0" err="1" smtClean="0"/>
              <a:t>ax+b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зависимая переменная </a:t>
            </a:r>
          </a:p>
          <a:p>
            <a:r>
              <a:rPr lang="en-US" dirty="0" smtClean="0"/>
              <a:t>x</a:t>
            </a:r>
            <a:r>
              <a:rPr lang="ru-RU" dirty="0" smtClean="0"/>
              <a:t> – независимая переменная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ru-RU" dirty="0" smtClean="0"/>
              <a:t>Линейный корреляция</a:t>
            </a:r>
            <a:endParaRPr lang="ru-RU" dirty="0"/>
          </a:p>
        </p:txBody>
      </p:sp>
      <p:sp>
        <p:nvSpPr>
          <p:cNvPr id="17410" name="AutoShape 2" descr="Картинки по запросу linear correl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2" name="Picture 4" descr="Картинки по запросу linear correl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215370" cy="518055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559</Words>
  <Application>Microsoft Office PowerPoint</Application>
  <PresentationFormat>Экран (4:3)</PresentationFormat>
  <Paragraphs>197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Microsoft Equation 3.0</vt:lpstr>
      <vt:lpstr>Выявления взаимосвязей между факторами среды и сотовом биологических сообществ</vt:lpstr>
      <vt:lpstr>Слайд 2</vt:lpstr>
      <vt:lpstr>Слайд 3</vt:lpstr>
      <vt:lpstr>Слайд 4</vt:lpstr>
      <vt:lpstr>Слайд 5</vt:lpstr>
      <vt:lpstr>Слайд 6</vt:lpstr>
      <vt:lpstr>Слайд 7</vt:lpstr>
      <vt:lpstr>Линейный корреляция</vt:lpstr>
      <vt:lpstr>Линейный корреляция</vt:lpstr>
      <vt:lpstr>Линейный корреляция</vt:lpstr>
      <vt:lpstr>Регрессионный анализ</vt:lpstr>
      <vt:lpstr>Регрессионный анализ</vt:lpstr>
      <vt:lpstr>Регрессионный анализ</vt:lpstr>
      <vt:lpstr>Регрессионный анализ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Филогенетический анализ аминокислотных последовательностей</dc:title>
  <dc:creator>Администратор</dc:creator>
  <cp:lastModifiedBy>Yurij</cp:lastModifiedBy>
  <cp:revision>213</cp:revision>
  <dcterms:created xsi:type="dcterms:W3CDTF">2015-10-15T08:02:04Z</dcterms:created>
  <dcterms:modified xsi:type="dcterms:W3CDTF">2020-02-28T16:06:51Z</dcterms:modified>
</cp:coreProperties>
</file>