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3" r:id="rId3"/>
    <p:sldId id="294" r:id="rId4"/>
    <p:sldId id="295" r:id="rId5"/>
    <p:sldId id="297" r:id="rId6"/>
    <p:sldId id="298" r:id="rId7"/>
    <p:sldId id="299" r:id="rId8"/>
    <p:sldId id="300" r:id="rId9"/>
    <p:sldId id="301" r:id="rId10"/>
    <p:sldId id="302" r:id="rId11"/>
    <p:sldId id="326" r:id="rId12"/>
    <p:sldId id="324" r:id="rId13"/>
    <p:sldId id="304" r:id="rId14"/>
    <p:sldId id="325" r:id="rId15"/>
    <p:sldId id="306" r:id="rId16"/>
    <p:sldId id="307" r:id="rId17"/>
    <p:sldId id="327" r:id="rId18"/>
    <p:sldId id="328" r:id="rId19"/>
    <p:sldId id="329" r:id="rId20"/>
    <p:sldId id="330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2" autoAdjust="0"/>
    <p:restoredTop sz="94660"/>
  </p:normalViewPr>
  <p:slideViewPr>
    <p:cSldViewPr>
      <p:cViewPr>
        <p:scale>
          <a:sx n="70" d="100"/>
          <a:sy n="70" d="100"/>
        </p:scale>
        <p:origin x="-1776" y="-3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ABA1A-B964-4154-A17C-A8601FCA7560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26565-569B-47D2-ABDF-000F98048CA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D745E-983F-4B7D-8FFB-4339405C9272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ECBEE-72F0-4103-B302-FEB47BDF3B3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252028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МЕТАГЕНОМНЫЙ АНАЛИЗ И ЕГО ПРИМЕНЕНИЕ ДЛЯ ДЛЯ ОПРЕДЕЛЕНИЯ ТАКСОНОМИЧЕСКОГО СОСТАВА СООБЩЕСТВ</a:t>
            </a:r>
            <a:endParaRPr lang="ru-RU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Метагеномный</a:t>
            </a:r>
            <a:r>
              <a:rPr lang="ru-RU" b="1" dirty="0" smtClean="0"/>
              <a:t> анализ на основе </a:t>
            </a:r>
            <a:r>
              <a:rPr lang="ru-RU" b="1" dirty="0" err="1" smtClean="0"/>
              <a:t>сиквенирования</a:t>
            </a:r>
            <a:r>
              <a:rPr lang="ru-RU" b="1" dirty="0" smtClean="0"/>
              <a:t> </a:t>
            </a:r>
            <a:r>
              <a:rPr lang="ru-RU" b="1" dirty="0" err="1" smtClean="0"/>
              <a:t>ампликона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8614" y="1500174"/>
            <a:ext cx="8229600" cy="4286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b="1" dirty="0" smtClean="0"/>
              <a:t>Определение таксономического состава сообщества</a:t>
            </a:r>
            <a:endParaRPr lang="en-US" sz="1800" b="1" dirty="0" smtClean="0"/>
          </a:p>
          <a:p>
            <a:pPr marL="0" indent="0">
              <a:buNone/>
            </a:pPr>
            <a:endParaRPr lang="ru-RU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 algn="just">
              <a:buNone/>
            </a:pPr>
            <a:endParaRPr lang="ru-RU" sz="1800" dirty="0" smtClean="0"/>
          </a:p>
        </p:txBody>
      </p:sp>
      <p:pic>
        <p:nvPicPr>
          <p:cNvPr id="9" name="Рисунок 8" descr="F:\may_data\moi_dok\учебные материалы\Статья для школы\OTU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2000240"/>
            <a:ext cx="5357850" cy="4572032"/>
          </a:xfrm>
          <a:prstGeom prst="rect">
            <a:avLst/>
          </a:prstGeom>
          <a:noFill/>
          <a:ln w="349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Метагеномный</a:t>
            </a:r>
            <a:r>
              <a:rPr lang="ru-RU" b="1" dirty="0" smtClean="0"/>
              <a:t> анализ на основе </a:t>
            </a:r>
            <a:r>
              <a:rPr lang="ru-RU" b="1" dirty="0" err="1" smtClean="0"/>
              <a:t>сиквенирования</a:t>
            </a:r>
            <a:r>
              <a:rPr lang="ru-RU" b="1" dirty="0" smtClean="0"/>
              <a:t> </a:t>
            </a:r>
            <a:r>
              <a:rPr lang="ru-RU" b="1" dirty="0" err="1" smtClean="0"/>
              <a:t>ампликона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57298"/>
            <a:ext cx="8229600" cy="64294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1800" b="1" dirty="0" smtClean="0"/>
              <a:t>Определение таксономического состава сообщества</a:t>
            </a:r>
          </a:p>
          <a:p>
            <a:pPr marL="0" indent="0" algn="just">
              <a:buNone/>
            </a:pPr>
            <a:r>
              <a:rPr lang="ru-RU" sz="1800" b="1" dirty="0" smtClean="0"/>
              <a:t>Кластеризация и определение </a:t>
            </a:r>
            <a:r>
              <a:rPr lang="en-US" sz="1800" b="1" dirty="0" smtClean="0"/>
              <a:t>OTU</a:t>
            </a:r>
            <a:endParaRPr lang="ru-RU" sz="1800" b="1" dirty="0" smtClean="0"/>
          </a:p>
          <a:p>
            <a:pPr marL="0" indent="0" algn="just">
              <a:buNone/>
            </a:pPr>
            <a:endParaRPr lang="ru-RU" sz="1800" dirty="0" smtClean="0"/>
          </a:p>
        </p:txBody>
      </p:sp>
      <p:pic>
        <p:nvPicPr>
          <p:cNvPr id="1026" name="Picture 2" descr="C:\Users\Администратор\Desktop\призентация для школы\tre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214554"/>
            <a:ext cx="6072230" cy="3929090"/>
          </a:xfrm>
          <a:prstGeom prst="rect">
            <a:avLst/>
          </a:prstGeom>
          <a:noFill/>
        </p:spPr>
      </p:pic>
      <p:cxnSp>
        <p:nvCxnSpPr>
          <p:cNvPr id="6" name="Прямая соединительная линия 5"/>
          <p:cNvCxnSpPr/>
          <p:nvPr/>
        </p:nvCxnSpPr>
        <p:spPr>
          <a:xfrm rot="5400000" flipH="1" flipV="1">
            <a:off x="3536149" y="4179099"/>
            <a:ext cx="392909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rot="5400000" flipH="1" flipV="1">
            <a:off x="2464976" y="4178702"/>
            <a:ext cx="392829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5400000" flipH="1" flipV="1">
            <a:off x="1465241" y="4179099"/>
            <a:ext cx="392909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 flipH="1" flipV="1">
            <a:off x="250001" y="4179099"/>
            <a:ext cx="392909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14942" y="1928802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0.03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143372" y="1928802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0.06</a:t>
            </a:r>
            <a:endParaRPr lang="ru-RU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143240" y="1928802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0.09</a:t>
            </a:r>
            <a:endParaRPr lang="ru-RU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928794" y="1928802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0.12</a:t>
            </a:r>
            <a:endParaRPr lang="ru-RU" sz="1400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857224" y="6286520"/>
            <a:ext cx="571504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37142" y="6550247"/>
            <a:ext cx="1520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шкала дистанций</a:t>
            </a:r>
            <a:endParaRPr lang="ru-RU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439102" y="63359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0</a:t>
            </a:r>
            <a:endParaRPr lang="ru-RU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42910" y="633593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0.15</a:t>
            </a:r>
            <a:endParaRPr lang="ru-RU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405461" y="6335933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0.075</a:t>
            </a:r>
            <a:endParaRPr lang="ru-RU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857752" y="6335933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0.0375</a:t>
            </a:r>
            <a:endParaRPr lang="ru-RU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857356" y="6335933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0.1125</a:t>
            </a:r>
            <a:endParaRPr lang="ru-RU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7072330" y="2692595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0.03</a:t>
            </a:r>
            <a:r>
              <a:rPr lang="ru-RU" sz="1400" b="1" dirty="0" smtClean="0"/>
              <a:t>    37  </a:t>
            </a:r>
            <a:r>
              <a:rPr lang="en-US" sz="1400" b="1" dirty="0" smtClean="0"/>
              <a:t>OTU</a:t>
            </a:r>
            <a:r>
              <a:rPr lang="ru-RU" sz="1400" b="1" dirty="0" smtClean="0"/>
              <a:t>   </a:t>
            </a:r>
            <a:endParaRPr lang="ru-RU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072330" y="3192661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0.06</a:t>
            </a:r>
            <a:r>
              <a:rPr lang="ru-RU" sz="1400" b="1" dirty="0" smtClean="0"/>
              <a:t>    </a:t>
            </a:r>
            <a:r>
              <a:rPr lang="en-US" sz="1400" b="1" dirty="0" smtClean="0"/>
              <a:t>20</a:t>
            </a:r>
            <a:r>
              <a:rPr lang="ru-RU" sz="1400" b="1" dirty="0" smtClean="0"/>
              <a:t>  </a:t>
            </a:r>
            <a:r>
              <a:rPr lang="en-US" sz="1400" b="1" dirty="0" smtClean="0"/>
              <a:t>OTU</a:t>
            </a:r>
            <a:r>
              <a:rPr lang="ru-RU" sz="1400" b="1" dirty="0" smtClean="0"/>
              <a:t>   </a:t>
            </a:r>
            <a:endParaRPr lang="ru-RU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072330" y="3692727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0.09</a:t>
            </a:r>
            <a:r>
              <a:rPr lang="ru-RU" sz="1400" b="1" dirty="0" smtClean="0"/>
              <a:t>   </a:t>
            </a:r>
            <a:r>
              <a:rPr lang="en-US" sz="1400" b="1" dirty="0" smtClean="0"/>
              <a:t>16</a:t>
            </a:r>
            <a:r>
              <a:rPr lang="ru-RU" sz="1400" b="1" dirty="0" smtClean="0"/>
              <a:t>  </a:t>
            </a:r>
            <a:r>
              <a:rPr lang="en-US" sz="1400" b="1" dirty="0" smtClean="0"/>
              <a:t>OTU</a:t>
            </a:r>
            <a:r>
              <a:rPr lang="ru-RU" sz="1400" b="1" dirty="0" smtClean="0"/>
              <a:t>   </a:t>
            </a:r>
            <a:endParaRPr lang="ru-RU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072330" y="4192793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0.12</a:t>
            </a:r>
            <a:r>
              <a:rPr lang="ru-RU" sz="1400" b="1" dirty="0" smtClean="0"/>
              <a:t>    </a:t>
            </a:r>
            <a:r>
              <a:rPr lang="en-US" sz="1400" b="1" dirty="0" smtClean="0"/>
              <a:t>3</a:t>
            </a:r>
            <a:r>
              <a:rPr lang="ru-RU" sz="1400" b="1" dirty="0" smtClean="0"/>
              <a:t>  </a:t>
            </a:r>
            <a:r>
              <a:rPr lang="en-US" sz="1400" b="1" dirty="0" smtClean="0"/>
              <a:t>OTU</a:t>
            </a:r>
            <a:r>
              <a:rPr lang="ru-RU" sz="1400" b="1" dirty="0" smtClean="0"/>
              <a:t>   </a:t>
            </a:r>
            <a:endParaRPr lang="ru-RU" sz="1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Метагеномный</a:t>
            </a:r>
            <a:r>
              <a:rPr lang="ru-RU" b="1" dirty="0" smtClean="0"/>
              <a:t> анализ на основе </a:t>
            </a:r>
            <a:r>
              <a:rPr lang="ru-RU" b="1" dirty="0" err="1" smtClean="0"/>
              <a:t>сиквенирования</a:t>
            </a:r>
            <a:r>
              <a:rPr lang="ru-RU" b="1" dirty="0" smtClean="0"/>
              <a:t> </a:t>
            </a:r>
            <a:r>
              <a:rPr lang="ru-RU" b="1" dirty="0" err="1" smtClean="0"/>
              <a:t>ампликона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00174"/>
            <a:ext cx="8229600" cy="507209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1800" b="1" dirty="0" smtClean="0"/>
              <a:t>Определение таксономического состава сообщества</a:t>
            </a:r>
          </a:p>
          <a:p>
            <a:pPr marL="0" indent="0" algn="just">
              <a:buNone/>
            </a:pPr>
            <a:r>
              <a:rPr lang="ru-RU" sz="1800" b="1" dirty="0" smtClean="0"/>
              <a:t>Особенности </a:t>
            </a:r>
            <a:r>
              <a:rPr lang="ru-RU" sz="1800" b="1" dirty="0" err="1" smtClean="0"/>
              <a:t>метагеномного</a:t>
            </a:r>
            <a:r>
              <a:rPr lang="ru-RU" sz="1800" b="1" dirty="0" smtClean="0"/>
              <a:t> анализа с использованием 16</a:t>
            </a:r>
            <a:r>
              <a:rPr lang="en-US" sz="1800" b="1" dirty="0" smtClean="0"/>
              <a:t>s</a:t>
            </a:r>
            <a:r>
              <a:rPr lang="ru-RU" sz="1800" b="1" dirty="0" smtClean="0"/>
              <a:t> РНК микроорганизмов</a:t>
            </a:r>
          </a:p>
          <a:p>
            <a:pPr marL="0" indent="0" algn="just">
              <a:buNone/>
            </a:pPr>
            <a:r>
              <a:rPr lang="ru-RU" sz="1800" dirty="0" smtClean="0"/>
              <a:t>1) Идентификация таксономического состава на основе сравнения с </a:t>
            </a:r>
            <a:r>
              <a:rPr lang="ru-RU" sz="1800" dirty="0" err="1" smtClean="0"/>
              <a:t>референсной</a:t>
            </a:r>
            <a:r>
              <a:rPr lang="ru-RU" sz="1800" dirty="0" smtClean="0"/>
              <a:t> базой данных 16</a:t>
            </a:r>
            <a:r>
              <a:rPr lang="en-US" sz="1800" dirty="0" smtClean="0"/>
              <a:t>S </a:t>
            </a:r>
            <a:r>
              <a:rPr lang="ru-RU" sz="1800" dirty="0" err="1" smtClean="0"/>
              <a:t>рибосомальной</a:t>
            </a:r>
            <a:r>
              <a:rPr lang="ru-RU" sz="1800" dirty="0" smtClean="0"/>
              <a:t> РНК. Подход имеет преимущество в том, что мы можем сравнить видовой состав сообщества и доли различных видов и других таксономических категорий микроорганизмов в рамка разных исследований, выполняемых по различным проектам. Недостатком метода является то, что многие редкие виды микроорганизмов могут попасть в разряд не идентифицированных, что приведет к потере части информации о </a:t>
            </a:r>
            <a:r>
              <a:rPr lang="ru-RU" sz="1800" dirty="0" err="1" smtClean="0"/>
              <a:t>биоразнообразии</a:t>
            </a:r>
            <a:r>
              <a:rPr lang="ru-RU" sz="1800" dirty="0" smtClean="0"/>
              <a:t> сообщества</a:t>
            </a:r>
          </a:p>
          <a:p>
            <a:pPr marL="0" indent="0" algn="just">
              <a:buNone/>
            </a:pPr>
            <a:r>
              <a:rPr lang="ru-RU" sz="1800" dirty="0" smtClean="0"/>
              <a:t>2) Определение операционных таксономических единиц (</a:t>
            </a:r>
            <a:r>
              <a:rPr lang="en-US" sz="1800" dirty="0" smtClean="0"/>
              <a:t>OUT</a:t>
            </a:r>
            <a:r>
              <a:rPr lang="ru-RU" sz="1800" dirty="0" smtClean="0"/>
              <a:t>) в составе </a:t>
            </a:r>
            <a:r>
              <a:rPr lang="ru-RU" sz="1800" dirty="0" err="1" smtClean="0"/>
              <a:t>метагенома</a:t>
            </a:r>
            <a:r>
              <a:rPr lang="ru-RU" sz="1800" dirty="0" smtClean="0"/>
              <a:t> на основе генетических дистанций между расшифрованными последовательностями. Подход на основе </a:t>
            </a:r>
            <a:r>
              <a:rPr lang="en-US" sz="1800" dirty="0" smtClean="0"/>
              <a:t>OTU</a:t>
            </a:r>
            <a:r>
              <a:rPr lang="ru-RU" sz="1800" dirty="0" smtClean="0"/>
              <a:t> позволяет учесть весь спектр организмов в </a:t>
            </a:r>
            <a:r>
              <a:rPr lang="ru-RU" sz="1800" dirty="0" err="1" smtClean="0"/>
              <a:t>метагегоме</a:t>
            </a:r>
            <a:r>
              <a:rPr lang="ru-RU" sz="1800" dirty="0" smtClean="0"/>
              <a:t>, но не позволяет непосредственно сравнивать результаты разных исследований. Если </a:t>
            </a:r>
            <a:r>
              <a:rPr lang="en-US" sz="1800" dirty="0" smtClean="0"/>
              <a:t>OUT </a:t>
            </a:r>
            <a:r>
              <a:rPr lang="ru-RU" sz="1800" dirty="0" smtClean="0"/>
              <a:t>были идентифицированы в рамках различных сессий по обработки данных, то сопоставить принадлежность расшифрованных последовательностей ДНК одной сессии обработки данных номерам </a:t>
            </a:r>
            <a:r>
              <a:rPr lang="en-US" sz="1800" dirty="0" smtClean="0"/>
              <a:t>OUT</a:t>
            </a:r>
            <a:r>
              <a:rPr lang="ru-RU" sz="1800" dirty="0" smtClean="0"/>
              <a:t> другой сессии обработки данных не представляется возможным</a:t>
            </a:r>
          </a:p>
          <a:p>
            <a:pPr marL="0" indent="0" algn="just">
              <a:buNone/>
            </a:pPr>
            <a:endParaRPr lang="ru-RU" sz="18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Метагеномный</a:t>
            </a:r>
            <a:r>
              <a:rPr lang="ru-RU" b="1" dirty="0" smtClean="0"/>
              <a:t> анализ на основе </a:t>
            </a:r>
            <a:r>
              <a:rPr lang="ru-RU" b="1" dirty="0" err="1" smtClean="0"/>
              <a:t>сиквенирования</a:t>
            </a:r>
            <a:r>
              <a:rPr lang="ru-RU" b="1" dirty="0" smtClean="0"/>
              <a:t> </a:t>
            </a:r>
            <a:r>
              <a:rPr lang="ru-RU" b="1" dirty="0" err="1" smtClean="0"/>
              <a:t>ампликона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00174"/>
            <a:ext cx="8229600" cy="50720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b="1" dirty="0" smtClean="0"/>
              <a:t>Определение таксономического состава сообщества</a:t>
            </a:r>
          </a:p>
          <a:p>
            <a:pPr marL="0" indent="0" algn="just">
              <a:buNone/>
            </a:pPr>
            <a:r>
              <a:rPr lang="ru-RU" sz="1800" b="1" dirty="0" smtClean="0"/>
              <a:t>Особенности </a:t>
            </a:r>
            <a:r>
              <a:rPr lang="ru-RU" sz="1800" b="1" dirty="0" err="1" smtClean="0"/>
              <a:t>метагеномного</a:t>
            </a:r>
            <a:r>
              <a:rPr lang="ru-RU" sz="1800" b="1" dirty="0" smtClean="0"/>
              <a:t> анализа с использованием 16</a:t>
            </a:r>
            <a:r>
              <a:rPr lang="en-US" sz="1800" b="1" dirty="0" smtClean="0"/>
              <a:t>s</a:t>
            </a:r>
            <a:r>
              <a:rPr lang="ru-RU" sz="1800" b="1" dirty="0" smtClean="0"/>
              <a:t> РНК микроорганизмов</a:t>
            </a:r>
          </a:p>
          <a:p>
            <a:pPr marL="0" indent="0" algn="just">
              <a:buNone/>
            </a:pPr>
            <a:endParaRPr lang="ru-RU" sz="1800" b="1" dirty="0" smtClean="0"/>
          </a:p>
          <a:p>
            <a:pPr marL="0" indent="0" algn="just">
              <a:buNone/>
            </a:pPr>
            <a:r>
              <a:rPr lang="ru-RU" sz="1800" dirty="0" smtClean="0"/>
              <a:t>При идентификации </a:t>
            </a:r>
            <a:r>
              <a:rPr lang="en-US" sz="1800" dirty="0" smtClean="0"/>
              <a:t>OTU </a:t>
            </a:r>
            <a:r>
              <a:rPr lang="ru-RU" sz="1800" dirty="0" smtClean="0"/>
              <a:t>применяются следующие пороги различия (генетические дистанции) между последовательностями: виды (</a:t>
            </a:r>
            <a:r>
              <a:rPr lang="ru-RU" sz="1800" i="1" dirty="0" err="1" smtClean="0"/>
              <a:t>x</a:t>
            </a:r>
            <a:r>
              <a:rPr lang="ru-RU" sz="1800" i="1" dirty="0" smtClean="0"/>
              <a:t> </a:t>
            </a:r>
            <a:r>
              <a:rPr lang="ru-RU" sz="1800" dirty="0" smtClean="0"/>
              <a:t>≤3%), роды (3 &lt;</a:t>
            </a:r>
            <a:r>
              <a:rPr lang="ru-RU" sz="1800" i="1" dirty="0" err="1" smtClean="0"/>
              <a:t>x</a:t>
            </a:r>
            <a:r>
              <a:rPr lang="ru-RU" sz="1800" i="1" dirty="0" smtClean="0"/>
              <a:t> </a:t>
            </a:r>
            <a:r>
              <a:rPr lang="ru-RU" sz="1800" dirty="0" smtClean="0"/>
              <a:t>≤6%), семейства (6 &lt;</a:t>
            </a:r>
            <a:r>
              <a:rPr lang="ru-RU" sz="1800" i="1" dirty="0" err="1" smtClean="0"/>
              <a:t>x</a:t>
            </a:r>
            <a:r>
              <a:rPr lang="ru-RU" sz="1800" i="1" dirty="0" smtClean="0"/>
              <a:t> </a:t>
            </a:r>
            <a:r>
              <a:rPr lang="ru-RU" sz="1800" dirty="0" smtClean="0"/>
              <a:t>≤10%), порядки (10 &lt;</a:t>
            </a:r>
            <a:r>
              <a:rPr lang="ru-RU" sz="1800" i="1" dirty="0" err="1" smtClean="0"/>
              <a:t>x</a:t>
            </a:r>
            <a:r>
              <a:rPr lang="ru-RU" sz="1800" i="1" dirty="0" smtClean="0"/>
              <a:t> </a:t>
            </a:r>
            <a:r>
              <a:rPr lang="ru-RU" sz="1800" dirty="0" smtClean="0"/>
              <a:t>≤15%), классы (15 &lt;</a:t>
            </a:r>
            <a:r>
              <a:rPr lang="ru-RU" sz="1800" i="1" dirty="0" err="1" smtClean="0"/>
              <a:t>x</a:t>
            </a:r>
            <a:r>
              <a:rPr lang="ru-RU" sz="1800" i="1" dirty="0" smtClean="0"/>
              <a:t> </a:t>
            </a:r>
            <a:r>
              <a:rPr lang="ru-RU" sz="1800" dirty="0" smtClean="0"/>
              <a:t>≤20%), филум (20 &lt;</a:t>
            </a:r>
            <a:r>
              <a:rPr lang="ru-RU" sz="1800" i="1" dirty="0" err="1" smtClean="0"/>
              <a:t>x</a:t>
            </a:r>
            <a:r>
              <a:rPr lang="ru-RU" sz="1800" i="1" dirty="0" smtClean="0"/>
              <a:t> </a:t>
            </a:r>
            <a:r>
              <a:rPr lang="ru-RU" sz="1800" dirty="0" smtClean="0"/>
              <a:t>≤25%)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Если исследуемые последовательности ДНК расшифрованы, с качеством каждого нуклеотида больше чем 20 единиц, то мы можем напрямую использовать набор данных для дальнейшей обработки. 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Если в наборе данных менее 1.5% букв имеют качество прочтении ниже 20 единиц, то разрешающая способность анализа уменьшится до рода. Виды микроорганизмов в этой ситуации разделить невозможно</a:t>
            </a:r>
            <a:endParaRPr lang="en-US" sz="1800" b="1" dirty="0" smtClean="0"/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endParaRPr lang="ru-RU" sz="18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Метагеномный</a:t>
            </a:r>
            <a:r>
              <a:rPr lang="ru-RU" b="1" dirty="0" smtClean="0"/>
              <a:t> анализ на основе </a:t>
            </a:r>
            <a:r>
              <a:rPr lang="ru-RU" b="1" dirty="0" err="1" smtClean="0"/>
              <a:t>сиквенирования</a:t>
            </a:r>
            <a:r>
              <a:rPr lang="ru-RU" b="1" dirty="0" smtClean="0"/>
              <a:t> </a:t>
            </a:r>
            <a:r>
              <a:rPr lang="ru-RU" b="1" dirty="0" err="1" smtClean="0"/>
              <a:t>ампликона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00174"/>
            <a:ext cx="8229600" cy="507209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1800" b="1" dirty="0" smtClean="0"/>
              <a:t>Определение таксономического состава сообщества</a:t>
            </a:r>
          </a:p>
          <a:p>
            <a:pPr marL="0" indent="0" algn="just">
              <a:buNone/>
            </a:pPr>
            <a:endParaRPr lang="ru-RU" sz="1800" b="1" dirty="0" smtClean="0"/>
          </a:p>
          <a:p>
            <a:pPr marL="0" indent="0" algn="just">
              <a:buNone/>
            </a:pPr>
            <a:r>
              <a:rPr lang="ru-RU" sz="1800" b="1" dirty="0" err="1" smtClean="0"/>
              <a:t>Програмное</a:t>
            </a:r>
            <a:r>
              <a:rPr lang="ru-RU" sz="1800" b="1" dirty="0" smtClean="0"/>
              <a:t> обеспечение:</a:t>
            </a:r>
          </a:p>
          <a:p>
            <a:pPr marL="0" indent="0" algn="just">
              <a:buNone/>
            </a:pPr>
            <a:r>
              <a:rPr lang="ru-RU" sz="1800" dirty="0" smtClean="0"/>
              <a:t>MOTHUR - все этапы сравнительного анализа биологического разнообразия </a:t>
            </a:r>
            <a:r>
              <a:rPr lang="ru-RU" sz="1800" dirty="0" err="1" smtClean="0"/>
              <a:t>метагеномных</a:t>
            </a:r>
            <a:r>
              <a:rPr lang="ru-RU" sz="1800" dirty="0" smtClean="0"/>
              <a:t> образцов (ряд статистических методов для сравнения сообществ</a:t>
            </a:r>
          </a:p>
          <a:p>
            <a:pPr marL="0" indent="0" algn="just">
              <a:buNone/>
            </a:pPr>
            <a:r>
              <a:rPr lang="ru-RU" sz="1800" dirty="0" smtClean="0"/>
              <a:t>QIIME - сравнительного анализа биологического разнообразия </a:t>
            </a:r>
            <a:r>
              <a:rPr lang="ru-RU" sz="1800" dirty="0" err="1" smtClean="0"/>
              <a:t>метагеномных</a:t>
            </a:r>
            <a:r>
              <a:rPr lang="ru-RU" sz="1800" dirty="0" smtClean="0"/>
              <a:t> образцов</a:t>
            </a:r>
          </a:p>
          <a:p>
            <a:pPr marL="0" indent="0" algn="just">
              <a:buNone/>
            </a:pPr>
            <a:r>
              <a:rPr lang="ru-RU" sz="1800" dirty="0" smtClean="0"/>
              <a:t>MG-RAST – интернет сервер для сравнительного анализа биологического разнообразия </a:t>
            </a:r>
            <a:r>
              <a:rPr lang="ru-RU" sz="1800" dirty="0" err="1" smtClean="0"/>
              <a:t>метагеномных</a:t>
            </a:r>
            <a:r>
              <a:rPr lang="ru-RU" sz="1800" dirty="0" smtClean="0"/>
              <a:t> образцов</a:t>
            </a:r>
            <a:endParaRPr lang="ru-RU" sz="1800" b="1" dirty="0" smtClean="0"/>
          </a:p>
          <a:p>
            <a:pPr marL="0" indent="0" algn="just">
              <a:buNone/>
            </a:pPr>
            <a:r>
              <a:rPr lang="ru-RU" sz="1800" dirty="0" smtClean="0"/>
              <a:t>Языки программирования</a:t>
            </a:r>
            <a:r>
              <a:rPr lang="en-US" sz="1800" dirty="0" smtClean="0"/>
              <a:t> </a:t>
            </a:r>
            <a:r>
              <a:rPr lang="en-US" sz="1800" b="1" dirty="0" smtClean="0"/>
              <a:t>R </a:t>
            </a:r>
            <a:r>
              <a:rPr lang="ru-RU" sz="1800" dirty="0" smtClean="0"/>
              <a:t>и</a:t>
            </a:r>
            <a:r>
              <a:rPr lang="ru-RU" sz="1800" b="1" dirty="0" smtClean="0"/>
              <a:t> </a:t>
            </a:r>
            <a:r>
              <a:rPr lang="en-US" sz="1800" b="1" dirty="0" err="1" smtClean="0"/>
              <a:t>Phyton</a:t>
            </a:r>
            <a:r>
              <a:rPr lang="en-US" sz="1800" b="1" dirty="0" smtClean="0"/>
              <a:t> </a:t>
            </a:r>
            <a:r>
              <a:rPr lang="ru-RU" sz="1800" dirty="0" smtClean="0"/>
              <a:t>для последующей обработки информации</a:t>
            </a:r>
            <a:r>
              <a:rPr lang="en-US" sz="1800" dirty="0" smtClean="0"/>
              <a:t> </a:t>
            </a:r>
            <a:endParaRPr lang="ru-RU" sz="1800" dirty="0" smtClean="0"/>
          </a:p>
          <a:p>
            <a:pPr marL="0" indent="0" algn="just">
              <a:buNone/>
            </a:pPr>
            <a:r>
              <a:rPr lang="ru-RU" sz="1800" b="1" dirty="0" smtClean="0"/>
              <a:t>Базы данных:</a:t>
            </a:r>
          </a:p>
          <a:p>
            <a:pPr marL="0" indent="0" algn="just">
              <a:buNone/>
            </a:pPr>
            <a:r>
              <a:rPr lang="en-US" sz="1800" dirty="0" smtClean="0"/>
              <a:t>SILVA</a:t>
            </a:r>
            <a:r>
              <a:rPr lang="ru-RU" sz="1800" dirty="0" smtClean="0"/>
              <a:t> - баз данных полноразмерных последовательностей 16</a:t>
            </a:r>
            <a:r>
              <a:rPr lang="en-US" sz="1800" dirty="0" smtClean="0"/>
              <a:t>S</a:t>
            </a:r>
            <a:r>
              <a:rPr lang="ru-RU" sz="1800" dirty="0" smtClean="0"/>
              <a:t>и 18</a:t>
            </a:r>
            <a:r>
              <a:rPr lang="en-US" sz="1800" dirty="0" smtClean="0"/>
              <a:t>S </a:t>
            </a:r>
            <a:r>
              <a:rPr lang="ru-RU" sz="1800" dirty="0" err="1" smtClean="0"/>
              <a:t>рибосомальных</a:t>
            </a:r>
            <a:r>
              <a:rPr lang="ru-RU" sz="1800" dirty="0" smtClean="0"/>
              <a:t> РНК</a:t>
            </a:r>
          </a:p>
          <a:p>
            <a:pPr marL="0" indent="0" algn="just">
              <a:buNone/>
            </a:pPr>
            <a:r>
              <a:rPr lang="en-US" sz="1800" dirty="0" smtClean="0"/>
              <a:t>RDB</a:t>
            </a:r>
            <a:r>
              <a:rPr lang="ru-RU" sz="1800" dirty="0" smtClean="0"/>
              <a:t> - баз данных полноразмерных последовательностей 16</a:t>
            </a:r>
            <a:r>
              <a:rPr lang="en-US" sz="1800" dirty="0" smtClean="0"/>
              <a:t>S</a:t>
            </a:r>
            <a:r>
              <a:rPr lang="ru-RU" sz="1800" dirty="0" smtClean="0"/>
              <a:t>и 18</a:t>
            </a:r>
            <a:r>
              <a:rPr lang="en-US" sz="1800" dirty="0" smtClean="0"/>
              <a:t>S </a:t>
            </a:r>
            <a:r>
              <a:rPr lang="ru-RU" sz="1800" dirty="0" err="1" smtClean="0"/>
              <a:t>рибосомальных</a:t>
            </a:r>
            <a:r>
              <a:rPr lang="ru-RU" sz="1800" dirty="0" smtClean="0"/>
              <a:t> РНК</a:t>
            </a:r>
            <a:endParaRPr lang="ru-RU" sz="1800" b="1" dirty="0" smtClean="0"/>
          </a:p>
          <a:p>
            <a:pPr marL="0" indent="0" algn="just">
              <a:buNone/>
            </a:pPr>
            <a:r>
              <a:rPr lang="en-US" sz="1800" dirty="0" smtClean="0"/>
              <a:t>NCBI</a:t>
            </a:r>
            <a:r>
              <a:rPr lang="ru-RU" sz="1800" dirty="0" smtClean="0"/>
              <a:t> - баз данных полноразмерных последовательностей 16</a:t>
            </a:r>
            <a:r>
              <a:rPr lang="en-US" sz="1800" dirty="0" smtClean="0"/>
              <a:t>S</a:t>
            </a:r>
            <a:r>
              <a:rPr lang="ru-RU" sz="1800" dirty="0" smtClean="0"/>
              <a:t>и 18</a:t>
            </a:r>
            <a:r>
              <a:rPr lang="en-US" sz="1800" dirty="0" smtClean="0"/>
              <a:t>S </a:t>
            </a:r>
            <a:r>
              <a:rPr lang="ru-RU" sz="1800" dirty="0" err="1" smtClean="0"/>
              <a:t>рибосомальных</a:t>
            </a:r>
            <a:r>
              <a:rPr lang="ru-RU" sz="1800" dirty="0" smtClean="0"/>
              <a:t> РНК (часть основного проекта </a:t>
            </a:r>
            <a:r>
              <a:rPr lang="ru-RU" sz="1800" dirty="0" err="1" smtClean="0"/>
              <a:t>генбанка</a:t>
            </a:r>
            <a:r>
              <a:rPr lang="ru-RU" sz="1800" dirty="0" smtClean="0"/>
              <a:t>)</a:t>
            </a:r>
            <a:endParaRPr lang="ru-RU" sz="1800" b="1" dirty="0" smtClean="0"/>
          </a:p>
          <a:p>
            <a:pPr marL="0" indent="0" algn="just">
              <a:buNone/>
            </a:pPr>
            <a:endParaRPr lang="ru-RU" sz="1800" b="1" dirty="0" smtClean="0"/>
          </a:p>
          <a:p>
            <a:pPr marL="0" indent="0" algn="just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ru-RU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 algn="just">
              <a:buNone/>
            </a:pPr>
            <a:endParaRPr lang="ru-RU" sz="18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Метагеномный</a:t>
            </a:r>
            <a:r>
              <a:rPr lang="ru-RU" b="1" dirty="0" smtClean="0"/>
              <a:t> анализ на основе </a:t>
            </a:r>
            <a:r>
              <a:rPr lang="ru-RU" b="1" dirty="0" err="1" smtClean="0"/>
              <a:t>сиквенирования</a:t>
            </a:r>
            <a:r>
              <a:rPr lang="ru-RU" b="1" dirty="0" smtClean="0"/>
              <a:t> </a:t>
            </a:r>
            <a:r>
              <a:rPr lang="ru-RU" b="1" dirty="0" err="1" smtClean="0"/>
              <a:t>ампликона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00174"/>
            <a:ext cx="8229600" cy="8572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b="1" dirty="0" smtClean="0"/>
              <a:t>Определение таксономического состава сообщества</a:t>
            </a:r>
          </a:p>
          <a:p>
            <a:pPr marL="0" indent="0" algn="just">
              <a:buNone/>
            </a:pPr>
            <a:r>
              <a:rPr lang="ru-RU" sz="1800" dirty="0" smtClean="0"/>
              <a:t>Визуализация таксономического состава</a:t>
            </a:r>
          </a:p>
        </p:txBody>
      </p:sp>
      <p:pic>
        <p:nvPicPr>
          <p:cNvPr id="5122" name="Picture 2" descr="C:\Users\Администратор\Desktop\Статья для школы\круговая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285992"/>
            <a:ext cx="4187422" cy="29384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pic>
        <p:nvPicPr>
          <p:cNvPr id="5123" name="Picture 3" descr="C:\Users\Администратор\Desktop\Статья для школы\столбчатая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3357562"/>
            <a:ext cx="4306602" cy="28575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214282" y="5214950"/>
            <a:ext cx="4214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 smtClean="0"/>
              <a:t>Круговая диаграмма соотношения бактерий в </a:t>
            </a:r>
            <a:r>
              <a:rPr lang="ru-RU" sz="1200" dirty="0" err="1" smtClean="0"/>
              <a:t>метагеноме</a:t>
            </a:r>
            <a:r>
              <a:rPr lang="ru-RU" sz="1200" dirty="0" smtClean="0"/>
              <a:t> расшифрованных последовательностей 16</a:t>
            </a:r>
            <a:r>
              <a:rPr lang="en-US" sz="1200" dirty="0" smtClean="0"/>
              <a:t>S </a:t>
            </a:r>
            <a:r>
              <a:rPr lang="ru-RU" sz="1200" dirty="0" err="1" smtClean="0"/>
              <a:t>рибосомальной</a:t>
            </a:r>
            <a:r>
              <a:rPr lang="ru-RU" sz="1200" dirty="0" smtClean="0"/>
              <a:t> РНК (показано соотношение </a:t>
            </a:r>
            <a:r>
              <a:rPr lang="en-US" sz="1200" dirty="0" smtClean="0"/>
              <a:t>OTU</a:t>
            </a:r>
            <a:r>
              <a:rPr lang="ru-RU" sz="1200" dirty="0" smtClean="0"/>
              <a:t> на уровне филумов)</a:t>
            </a:r>
            <a:endParaRPr lang="ru-RU" sz="1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00562" y="27146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200" dirty="0" smtClean="0"/>
              <a:t>Столбчатая диаграмма распределения бактерий в </a:t>
            </a:r>
            <a:r>
              <a:rPr lang="ru-RU" sz="1200" dirty="0" err="1" smtClean="0"/>
              <a:t>метагеноме</a:t>
            </a:r>
            <a:r>
              <a:rPr lang="ru-RU" sz="1200" dirty="0" smtClean="0"/>
              <a:t> расшифрованных последовательностей 16</a:t>
            </a:r>
            <a:r>
              <a:rPr lang="en-US" sz="1200" dirty="0" smtClean="0"/>
              <a:t>S </a:t>
            </a:r>
            <a:r>
              <a:rPr lang="ru-RU" sz="1200" dirty="0" err="1" smtClean="0"/>
              <a:t>рибосомальной</a:t>
            </a:r>
            <a:r>
              <a:rPr lang="ru-RU" sz="1200" dirty="0" smtClean="0"/>
              <a:t> РНК (показано распределения </a:t>
            </a:r>
            <a:r>
              <a:rPr lang="en-US" sz="1200" dirty="0" smtClean="0"/>
              <a:t>OTU</a:t>
            </a:r>
            <a:r>
              <a:rPr lang="ru-RU" sz="1200" dirty="0" smtClean="0"/>
              <a:t> на уровне филумов).</a:t>
            </a:r>
            <a:endParaRPr lang="ru-RU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Метагеномный</a:t>
            </a:r>
            <a:r>
              <a:rPr lang="ru-RU" b="1" dirty="0" smtClean="0"/>
              <a:t> анализ на основе </a:t>
            </a:r>
            <a:r>
              <a:rPr lang="ru-RU" b="1" dirty="0" err="1" smtClean="0"/>
              <a:t>сиквенирования</a:t>
            </a:r>
            <a:r>
              <a:rPr lang="ru-RU" b="1" dirty="0" smtClean="0"/>
              <a:t> </a:t>
            </a:r>
            <a:r>
              <a:rPr lang="ru-RU" b="1" dirty="0" err="1" smtClean="0"/>
              <a:t>ампликона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00174"/>
            <a:ext cx="8229600" cy="8572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b="1" dirty="0" smtClean="0"/>
              <a:t>Сравнительный анализ состава нескольких сообществ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42844" y="2643182"/>
            <a:ext cx="4143404" cy="85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Набор расшифрованных нуклеотидных последовательностей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429124" y="2643182"/>
            <a:ext cx="4286280" cy="85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Информация о принадлежности последовательности определенной группе или сообществу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1" name="Стрелка вниз 10"/>
          <p:cNvSpPr/>
          <p:nvPr/>
        </p:nvSpPr>
        <p:spPr>
          <a:xfrm>
            <a:off x="3071802" y="3571876"/>
            <a:ext cx="357190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5072066" y="3571876"/>
            <a:ext cx="357190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214546" y="3786190"/>
            <a:ext cx="4143404" cy="928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Совместный таксономический анализ и (или) </a:t>
            </a:r>
            <a:r>
              <a:rPr lang="en-US" sz="2000" dirty="0" smtClean="0">
                <a:solidFill>
                  <a:schemeClr val="tx1"/>
                </a:solidFill>
              </a:rPr>
              <a:t>OTU</a:t>
            </a:r>
            <a:r>
              <a:rPr lang="ru-RU" sz="2000" dirty="0" smtClean="0">
                <a:solidFill>
                  <a:schemeClr val="tx1"/>
                </a:solidFill>
              </a:rPr>
              <a:t> анализ в одной из программ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/>
          <p:cNvSpPr/>
          <p:nvPr/>
        </p:nvSpPr>
        <p:spPr>
          <a:xfrm>
            <a:off x="4143372" y="4786322"/>
            <a:ext cx="357190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2214546" y="5143512"/>
            <a:ext cx="4143404" cy="928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Сравнительный анализ с применением статистических или визуальных методов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Метагеномный</a:t>
            </a:r>
            <a:r>
              <a:rPr lang="ru-RU" b="1" dirty="0" smtClean="0"/>
              <a:t> анализ на основе </a:t>
            </a:r>
            <a:r>
              <a:rPr lang="ru-RU" b="1" dirty="0" err="1" smtClean="0"/>
              <a:t>сиквенирования</a:t>
            </a:r>
            <a:r>
              <a:rPr lang="ru-RU" b="1" dirty="0" smtClean="0"/>
              <a:t> </a:t>
            </a:r>
            <a:r>
              <a:rPr lang="ru-RU" b="1" dirty="0" err="1" smtClean="0"/>
              <a:t>ампликона</a:t>
            </a:r>
            <a:endParaRPr lang="ru-R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51520" y="1630541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исследования – сообщество бактерий и </a:t>
            </a:r>
            <a:r>
              <a:rPr lang="ru-RU" dirty="0" err="1" smtClean="0"/>
              <a:t>микроэукариот</a:t>
            </a:r>
            <a:r>
              <a:rPr lang="ru-RU" dirty="0" smtClean="0"/>
              <a:t> в водной толщи озера Байкал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276872"/>
            <a:ext cx="6048672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Метагеномный</a:t>
            </a:r>
            <a:r>
              <a:rPr lang="ru-RU" b="1" dirty="0" smtClean="0"/>
              <a:t> анализ на основе </a:t>
            </a:r>
            <a:r>
              <a:rPr lang="ru-RU" b="1" dirty="0" err="1" smtClean="0"/>
              <a:t>сиквенирования</a:t>
            </a:r>
            <a:r>
              <a:rPr lang="ru-RU" b="1" dirty="0" smtClean="0"/>
              <a:t> </a:t>
            </a:r>
            <a:r>
              <a:rPr lang="ru-RU" b="1" dirty="0" err="1" smtClean="0"/>
              <a:t>ампликона</a:t>
            </a:r>
            <a:endParaRPr lang="ru-R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51520" y="1412776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исследования – сообщество бактерий и </a:t>
            </a:r>
            <a:r>
              <a:rPr lang="ru-RU" dirty="0" err="1" smtClean="0"/>
              <a:t>микроэукариот</a:t>
            </a:r>
            <a:r>
              <a:rPr lang="ru-RU" dirty="0" smtClean="0"/>
              <a:t> в водной толщи озера Байкал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395326"/>
            <a:ext cx="6264696" cy="4058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907704" y="1979548"/>
            <a:ext cx="541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Сеть корреляционных взаимодействий для бактерий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Метагеномный</a:t>
            </a:r>
            <a:r>
              <a:rPr lang="ru-RU" b="1" dirty="0" smtClean="0"/>
              <a:t> анализ на основе </a:t>
            </a:r>
            <a:r>
              <a:rPr lang="ru-RU" b="1" dirty="0" err="1" smtClean="0"/>
              <a:t>сиквенирования</a:t>
            </a:r>
            <a:r>
              <a:rPr lang="ru-RU" b="1" dirty="0" smtClean="0"/>
              <a:t> </a:t>
            </a:r>
            <a:r>
              <a:rPr lang="ru-RU" b="1" dirty="0" err="1" smtClean="0"/>
              <a:t>ампликона</a:t>
            </a:r>
            <a:endParaRPr lang="ru-R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51520" y="1486525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исследования – сообщество бактерий и </a:t>
            </a:r>
            <a:r>
              <a:rPr lang="ru-RU" dirty="0" err="1" smtClean="0"/>
              <a:t>микроэукариот</a:t>
            </a:r>
            <a:r>
              <a:rPr lang="ru-RU" dirty="0" smtClean="0"/>
              <a:t> в водной толщи озера Байкал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1979548"/>
            <a:ext cx="577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Сеть корреляционных взаимосвязей для </a:t>
            </a:r>
            <a:r>
              <a:rPr lang="ru-RU" dirty="0" err="1" smtClean="0"/>
              <a:t>микроэукариот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5108" y="2348880"/>
            <a:ext cx="70993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Что такое </a:t>
            </a:r>
            <a:r>
              <a:rPr lang="ru-RU" b="1" dirty="0" err="1" smtClean="0"/>
              <a:t>метагеномный</a:t>
            </a:r>
            <a:r>
              <a:rPr lang="ru-RU" b="1" dirty="0" smtClean="0"/>
              <a:t> анализ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600201"/>
            <a:ext cx="8229600" cy="2900370"/>
          </a:xfrm>
        </p:spPr>
        <p:txBody>
          <a:bodyPr/>
          <a:lstStyle/>
          <a:p>
            <a:pPr indent="0" algn="just">
              <a:buNone/>
            </a:pPr>
            <a:r>
              <a:rPr lang="ru-RU" b="1" dirty="0" err="1" smtClean="0"/>
              <a:t>Метагеномный</a:t>
            </a:r>
            <a:r>
              <a:rPr lang="ru-RU" b="1" dirty="0" smtClean="0"/>
              <a:t> анализ </a:t>
            </a:r>
            <a:r>
              <a:rPr lang="ru-RU" dirty="0" smtClean="0"/>
              <a:t>– раздел молекулярной генетики, в котором изучаются образцы ДНК и РНК, выделенные из среды, содержащей смесь организмов 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Метагеномный</a:t>
            </a:r>
            <a:r>
              <a:rPr lang="ru-RU" b="1" dirty="0" smtClean="0"/>
              <a:t> анализ на основе </a:t>
            </a:r>
            <a:r>
              <a:rPr lang="ru-RU" b="1" dirty="0" err="1" smtClean="0"/>
              <a:t>сиквенирования</a:t>
            </a:r>
            <a:r>
              <a:rPr lang="ru-RU" b="1" dirty="0" smtClean="0"/>
              <a:t> </a:t>
            </a:r>
            <a:r>
              <a:rPr lang="ru-RU" b="1" dirty="0" err="1" smtClean="0"/>
              <a:t>ампликона</a:t>
            </a:r>
            <a:endParaRPr lang="ru-R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51520" y="1486525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исследования – сообщество бактерий и </a:t>
            </a:r>
            <a:r>
              <a:rPr lang="ru-RU" dirty="0" err="1" smtClean="0"/>
              <a:t>микроэукариот</a:t>
            </a:r>
            <a:r>
              <a:rPr lang="ru-RU" dirty="0" smtClean="0"/>
              <a:t> в водной толщи озера Байкал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1916832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Тепловая карта корреляционных взаимосвязей </a:t>
            </a:r>
            <a:r>
              <a:rPr lang="ru-RU" dirty="0" err="1" smtClean="0"/>
              <a:t>микроэукариот</a:t>
            </a:r>
            <a:r>
              <a:rPr lang="ru-RU" dirty="0" smtClean="0"/>
              <a:t> с физико-химическими показателя воды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619036"/>
            <a:ext cx="6120680" cy="3891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Виды </a:t>
            </a:r>
            <a:r>
              <a:rPr lang="ru-RU" b="1" dirty="0" err="1" smtClean="0"/>
              <a:t>метагеномного</a:t>
            </a:r>
            <a:r>
              <a:rPr lang="ru-RU" b="1" dirty="0" smtClean="0"/>
              <a:t> анализа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2100266"/>
            <a:ext cx="8229600" cy="2900370"/>
          </a:xfrm>
        </p:spPr>
        <p:txBody>
          <a:bodyPr>
            <a:normAutofit fontScale="77500" lnSpcReduction="20000"/>
          </a:bodyPr>
          <a:lstStyle/>
          <a:p>
            <a:pPr marL="857250" indent="-514350" algn="just">
              <a:buAutoNum type="arabicParenR"/>
            </a:pPr>
            <a:r>
              <a:rPr lang="ru-RU" dirty="0" smtClean="0"/>
              <a:t>Таксономический анализ состава сообщества на основе </a:t>
            </a:r>
            <a:r>
              <a:rPr lang="ru-RU" dirty="0" err="1" smtClean="0"/>
              <a:t>секвенирования</a:t>
            </a:r>
            <a:r>
              <a:rPr lang="ru-RU" dirty="0" smtClean="0"/>
              <a:t> </a:t>
            </a:r>
            <a:r>
              <a:rPr lang="ru-RU" dirty="0" err="1" smtClean="0"/>
              <a:t>ампликона</a:t>
            </a:r>
            <a:r>
              <a:rPr lang="ru-RU" dirty="0" smtClean="0"/>
              <a:t> </a:t>
            </a:r>
            <a:r>
              <a:rPr lang="ru-RU" dirty="0" err="1" smtClean="0"/>
              <a:t>метагенома</a:t>
            </a:r>
            <a:endParaRPr lang="ru-RU" dirty="0" smtClean="0"/>
          </a:p>
          <a:p>
            <a:pPr marL="857250" indent="-514350" algn="just">
              <a:buAutoNum type="arabicParenR"/>
            </a:pPr>
            <a:endParaRPr lang="ru-RU" dirty="0" smtClean="0"/>
          </a:p>
          <a:p>
            <a:pPr marL="857250" indent="-514350" algn="just">
              <a:buAutoNum type="arabicParenR"/>
            </a:pPr>
            <a:endParaRPr lang="ru-RU" dirty="0" smtClean="0"/>
          </a:p>
          <a:p>
            <a:pPr marL="857250" indent="-514350" algn="just">
              <a:buAutoNum type="arabicParenR"/>
            </a:pPr>
            <a:r>
              <a:rPr lang="ru-RU" dirty="0" smtClean="0"/>
              <a:t>Таксономический и функциональный анализ сообщества на основе информации о расшифрованных случайных последовательностях из </a:t>
            </a:r>
            <a:r>
              <a:rPr lang="ru-RU" dirty="0" err="1" smtClean="0"/>
              <a:t>метагенома</a:t>
            </a:r>
            <a:r>
              <a:rPr lang="ru-RU" dirty="0" smtClean="0"/>
              <a:t> (метод дробовика)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Метагеномный</a:t>
            </a:r>
            <a:r>
              <a:rPr lang="ru-RU" b="1" dirty="0" smtClean="0"/>
              <a:t> анализ на основе </a:t>
            </a:r>
            <a:r>
              <a:rPr lang="ru-RU" b="1" dirty="0" err="1" smtClean="0"/>
              <a:t>сиквенирования</a:t>
            </a:r>
            <a:r>
              <a:rPr lang="ru-RU" b="1" dirty="0" smtClean="0"/>
              <a:t> </a:t>
            </a:r>
            <a:r>
              <a:rPr lang="ru-RU" b="1" dirty="0" err="1" smtClean="0"/>
              <a:t>ампликона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2100266"/>
            <a:ext cx="8229600" cy="3971940"/>
          </a:xfrm>
        </p:spPr>
        <p:txBody>
          <a:bodyPr>
            <a:normAutofit fontScale="92500" lnSpcReduction="20000"/>
          </a:bodyPr>
          <a:lstStyle/>
          <a:p>
            <a:pPr marL="857250" indent="-514350" algn="just">
              <a:buNone/>
            </a:pPr>
            <a:r>
              <a:rPr lang="ru-RU" sz="2400" b="1" dirty="0" smtClean="0"/>
              <a:t>16</a:t>
            </a:r>
            <a:r>
              <a:rPr lang="en-US" sz="2400" b="1" dirty="0" smtClean="0"/>
              <a:t>S </a:t>
            </a:r>
            <a:r>
              <a:rPr lang="ru-RU" sz="2400" b="1" dirty="0" err="1" smtClean="0"/>
              <a:t>рибосомальная</a:t>
            </a:r>
            <a:r>
              <a:rPr lang="ru-RU" sz="2400" b="1" dirty="0" smtClean="0"/>
              <a:t> РНК </a:t>
            </a:r>
            <a:r>
              <a:rPr lang="ru-RU" sz="2400" dirty="0" smtClean="0"/>
              <a:t>- для идентификации видового состава сообществ микроорганизмов (прокариот).</a:t>
            </a:r>
          </a:p>
          <a:p>
            <a:pPr marL="857250" indent="-514350" algn="just">
              <a:buNone/>
            </a:pPr>
            <a:r>
              <a:rPr lang="ru-RU" sz="2400" b="1" dirty="0" smtClean="0"/>
              <a:t>18</a:t>
            </a:r>
            <a:r>
              <a:rPr lang="en-US" sz="2400" b="1" dirty="0" smtClean="0"/>
              <a:t>S </a:t>
            </a:r>
            <a:r>
              <a:rPr lang="ru-RU" sz="2400" b="1" dirty="0" err="1" smtClean="0"/>
              <a:t>рибосомальная</a:t>
            </a:r>
            <a:r>
              <a:rPr lang="ru-RU" sz="2400" b="1" dirty="0" smtClean="0"/>
              <a:t> РНК</a:t>
            </a:r>
            <a:r>
              <a:rPr lang="ru-RU" sz="2400" dirty="0" smtClean="0"/>
              <a:t> - для идентификации видов в сообществе одноклеточных и многоклеточных </a:t>
            </a:r>
            <a:r>
              <a:rPr lang="ru-RU" sz="2400" dirty="0" err="1" smtClean="0"/>
              <a:t>эукариотических</a:t>
            </a:r>
            <a:r>
              <a:rPr lang="ru-RU" sz="2400" dirty="0" smtClean="0"/>
              <a:t> организмов.</a:t>
            </a:r>
          </a:p>
          <a:p>
            <a:pPr marL="857250" indent="-514350" algn="just">
              <a:buNone/>
            </a:pPr>
            <a:r>
              <a:rPr lang="ru-RU" sz="2400" b="1" dirty="0" err="1" smtClean="0"/>
              <a:t>Митохондриальный</a:t>
            </a:r>
            <a:r>
              <a:rPr lang="ru-RU" sz="2400" b="1" dirty="0" smtClean="0"/>
              <a:t> маркер первая субъединица белка </a:t>
            </a:r>
            <a:r>
              <a:rPr lang="ru-RU" sz="2400" b="1" dirty="0" err="1" smtClean="0"/>
              <a:t>цитохром</a:t>
            </a:r>
            <a:r>
              <a:rPr lang="ru-RU" sz="2400" b="1" dirty="0" smtClean="0"/>
              <a:t> с оксидазы (</a:t>
            </a:r>
            <a:r>
              <a:rPr lang="en-US" sz="2400" b="1" dirty="0" smtClean="0"/>
              <a:t>COI</a:t>
            </a:r>
            <a:r>
              <a:rPr lang="ru-RU" sz="2400" b="1" dirty="0" smtClean="0"/>
              <a:t>)</a:t>
            </a:r>
            <a:r>
              <a:rPr lang="ru-RU" sz="2400" dirty="0" smtClean="0"/>
              <a:t> - для идентификации в составе сообщества различных видов животных в том числе одноклеточных</a:t>
            </a:r>
          </a:p>
          <a:p>
            <a:pPr marL="857250" indent="-514350" algn="just">
              <a:buNone/>
            </a:pPr>
            <a:r>
              <a:rPr lang="ru-RU" sz="2400" b="1" dirty="0" err="1" smtClean="0"/>
              <a:t>Хлоропластный</a:t>
            </a:r>
            <a:r>
              <a:rPr lang="ru-RU" sz="2400" b="1" dirty="0" smtClean="0"/>
              <a:t> генетический маркер, кодирующий большую субъединицу белка </a:t>
            </a:r>
            <a:r>
              <a:rPr lang="ru-RU" sz="2400" b="1" dirty="0" err="1" smtClean="0"/>
              <a:t>рибулозобисфосфаткарбоксилазы</a:t>
            </a:r>
            <a:r>
              <a:rPr lang="ru-RU" sz="2400" b="1" dirty="0" smtClean="0"/>
              <a:t> (</a:t>
            </a:r>
            <a:r>
              <a:rPr lang="en-US" sz="2400" b="1" dirty="0" err="1" smtClean="0"/>
              <a:t>rbcL</a:t>
            </a:r>
            <a:r>
              <a:rPr lang="ru-RU" sz="2400" b="1" dirty="0" smtClean="0"/>
              <a:t>) </a:t>
            </a:r>
            <a:r>
              <a:rPr lang="ru-RU" sz="2400" dirty="0" smtClean="0"/>
              <a:t>- для идентификации в составе сообщества различных видов растений в том числе одноклеточных</a:t>
            </a:r>
          </a:p>
          <a:p>
            <a:pPr marL="857250" indent="-514350" algn="just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Метагеномный</a:t>
            </a:r>
            <a:r>
              <a:rPr lang="ru-RU" b="1" dirty="0" smtClean="0"/>
              <a:t> анализ на основе </a:t>
            </a:r>
            <a:r>
              <a:rPr lang="ru-RU" b="1" dirty="0" err="1" smtClean="0"/>
              <a:t>сиквенирования</a:t>
            </a:r>
            <a:r>
              <a:rPr lang="ru-RU" b="1" dirty="0" smtClean="0"/>
              <a:t> </a:t>
            </a:r>
            <a:r>
              <a:rPr lang="ru-RU" b="1" dirty="0" err="1" smtClean="0"/>
              <a:t>ампликона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32" y="1571612"/>
            <a:ext cx="8229600" cy="10001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b="1" dirty="0" smtClean="0"/>
              <a:t>Получение первичных расшифрованных нуклеотидных последовательностей</a:t>
            </a:r>
            <a:endParaRPr lang="ru-RU" sz="1800" dirty="0" smtClean="0"/>
          </a:p>
        </p:txBody>
      </p:sp>
      <p:pic>
        <p:nvPicPr>
          <p:cNvPr id="1026" name="Picture 2" descr="C:\Users\Администратор\Desktop\Статья для школы\16S.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2071678"/>
            <a:ext cx="4456119" cy="44198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Метагеномный</a:t>
            </a:r>
            <a:r>
              <a:rPr lang="ru-RU" b="1" dirty="0" smtClean="0"/>
              <a:t> анализ на основе </a:t>
            </a:r>
            <a:r>
              <a:rPr lang="ru-RU" b="1" dirty="0" err="1" smtClean="0"/>
              <a:t>сиквенирования</a:t>
            </a:r>
            <a:r>
              <a:rPr lang="ru-RU" b="1" dirty="0" smtClean="0"/>
              <a:t> </a:t>
            </a:r>
            <a:r>
              <a:rPr lang="ru-RU" b="1" dirty="0" err="1" smtClean="0"/>
              <a:t>ампликона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32" y="1571612"/>
            <a:ext cx="8229600" cy="478634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1800" b="1" dirty="0" smtClean="0"/>
              <a:t>Оценка качества почтения </a:t>
            </a:r>
            <a:r>
              <a:rPr lang="ru-RU" sz="1800" b="1" dirty="0" err="1" smtClean="0"/>
              <a:t>метагеномных</a:t>
            </a:r>
            <a:r>
              <a:rPr lang="ru-RU" sz="1800" b="1" dirty="0" smtClean="0"/>
              <a:t> данных, полученных методами </a:t>
            </a:r>
            <a:r>
              <a:rPr lang="en-US" sz="1800" b="1" dirty="0" smtClean="0"/>
              <a:t>NGS</a:t>
            </a:r>
          </a:p>
          <a:p>
            <a:pPr marL="0" indent="0" algn="just">
              <a:buNone/>
            </a:pPr>
            <a:endParaRPr lang="en-US" sz="1800" b="1" dirty="0" smtClean="0"/>
          </a:p>
          <a:p>
            <a:pPr marL="0" indent="0" algn="just">
              <a:buNone/>
            </a:pPr>
            <a:r>
              <a:rPr lang="en-US" sz="1800" b="1" dirty="0" err="1" smtClean="0"/>
              <a:t>fastq</a:t>
            </a:r>
            <a:r>
              <a:rPr lang="en-US" sz="1800" b="1" dirty="0" smtClean="0"/>
              <a:t> – </a:t>
            </a:r>
            <a:r>
              <a:rPr lang="ru-RU" sz="1800" dirty="0" smtClean="0"/>
              <a:t>формат данных для хранения информации о первичной структуре расшифрованных нуклеотидных последовательностей и о качестве прочтения каждой буквы. Два типа кодировки качества прочтения </a:t>
            </a:r>
            <a:r>
              <a:rPr lang="en-US" sz="1800" dirty="0" err="1" smtClean="0"/>
              <a:t>Phred</a:t>
            </a:r>
            <a:r>
              <a:rPr lang="ru-RU" sz="1800" dirty="0" smtClean="0"/>
              <a:t>+33 или </a:t>
            </a:r>
            <a:r>
              <a:rPr lang="en-US" sz="1800" dirty="0" err="1" smtClean="0"/>
              <a:t>Phred</a:t>
            </a:r>
            <a:r>
              <a:rPr lang="ru-RU" sz="1800" dirty="0" smtClean="0"/>
              <a:t>+64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b="1" dirty="0" smtClean="0"/>
              <a:t>Фрагмент </a:t>
            </a:r>
            <a:r>
              <a:rPr lang="en-US" sz="1800" b="1" dirty="0" err="1" smtClean="0"/>
              <a:t>fastq</a:t>
            </a:r>
            <a:r>
              <a:rPr lang="en-US" sz="1800" b="1" dirty="0" smtClean="0"/>
              <a:t> </a:t>
            </a:r>
            <a:r>
              <a:rPr lang="ru-RU" sz="1800" b="1" dirty="0" smtClean="0"/>
              <a:t>файла</a:t>
            </a:r>
          </a:p>
          <a:p>
            <a:pPr marL="0" indent="0">
              <a:buNone/>
            </a:pPr>
            <a:r>
              <a:rPr lang="ru-RU" sz="1800" dirty="0" smtClean="0"/>
              <a:t>@SEQ_ID</a:t>
            </a:r>
          </a:p>
          <a:p>
            <a:pPr marL="0" indent="0">
              <a:buNone/>
            </a:pPr>
            <a:r>
              <a:rPr lang="ru-RU" sz="1800" dirty="0" smtClean="0"/>
              <a:t>GATTTGGGGTTCAAAGCAGTATCGATCAAATAGTAAATCCATTTGTTCAACTCACAGTT</a:t>
            </a:r>
          </a:p>
          <a:p>
            <a:pPr marL="0" indent="0">
              <a:buNone/>
            </a:pPr>
            <a:r>
              <a:rPr lang="ru-RU" sz="1800" dirty="0" smtClean="0"/>
              <a:t>+</a:t>
            </a:r>
          </a:p>
          <a:p>
            <a:pPr marL="0" indent="0">
              <a:buNone/>
            </a:pPr>
            <a:r>
              <a:rPr lang="ru-RU" sz="1800" dirty="0" smtClean="0"/>
              <a:t>!''*((((***+))%%%++)(%%%%).1***-+*''))**55CCF&gt;&gt;&gt;&gt;&gt;&gt;CCCCCCC6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b="1" dirty="0" err="1" smtClean="0"/>
              <a:t>FastQC</a:t>
            </a:r>
            <a:r>
              <a:rPr lang="ru-RU" sz="1800" dirty="0" smtClean="0"/>
              <a:t> – </a:t>
            </a:r>
            <a:r>
              <a:rPr lang="ru-RU" sz="1800" dirty="0" err="1" smtClean="0"/>
              <a:t>кросплатформенная</a:t>
            </a:r>
            <a:r>
              <a:rPr lang="ru-RU" sz="1800" dirty="0" smtClean="0"/>
              <a:t> программа для анализа качества прочтения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b="1" dirty="0" err="1" smtClean="0"/>
              <a:t>Trimmomatic</a:t>
            </a:r>
            <a:r>
              <a:rPr lang="ru-RU" sz="1800" b="1" dirty="0" smtClean="0"/>
              <a:t> </a:t>
            </a:r>
            <a:r>
              <a:rPr lang="ru-RU" sz="1800" dirty="0" smtClean="0"/>
              <a:t>– </a:t>
            </a:r>
            <a:r>
              <a:rPr lang="ru-RU" sz="1800" dirty="0" err="1" smtClean="0"/>
              <a:t>кросплатформенная</a:t>
            </a:r>
            <a:r>
              <a:rPr lang="ru-RU" sz="1800" dirty="0" smtClean="0"/>
              <a:t> программа для удаления последовательностей и фрагментов последовательностей с плохим качеством прочтения.</a:t>
            </a:r>
            <a:endParaRPr lang="en-US" sz="1800" b="1" dirty="0" smtClean="0"/>
          </a:p>
          <a:p>
            <a:pPr marL="0" indent="0" algn="just">
              <a:buNone/>
            </a:pPr>
            <a:endParaRPr lang="ru-RU" sz="1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Метагеномный</a:t>
            </a:r>
            <a:r>
              <a:rPr lang="ru-RU" b="1" dirty="0" smtClean="0"/>
              <a:t> анализ на основе </a:t>
            </a:r>
            <a:r>
              <a:rPr lang="ru-RU" b="1" dirty="0" err="1" smtClean="0"/>
              <a:t>сиквенирования</a:t>
            </a:r>
            <a:r>
              <a:rPr lang="ru-RU" b="1" dirty="0" smtClean="0"/>
              <a:t> </a:t>
            </a:r>
            <a:r>
              <a:rPr lang="ru-RU" b="1" dirty="0" err="1" smtClean="0"/>
              <a:t>ампликона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32" y="1571612"/>
            <a:ext cx="8229600" cy="78581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b="1" dirty="0" smtClean="0"/>
              <a:t>Оценка качества почтения </a:t>
            </a:r>
            <a:r>
              <a:rPr lang="ru-RU" sz="1800" b="1" dirty="0" err="1" smtClean="0"/>
              <a:t>метагеномных</a:t>
            </a:r>
            <a:r>
              <a:rPr lang="ru-RU" sz="1800" b="1" dirty="0" smtClean="0"/>
              <a:t> данных, полученных методами </a:t>
            </a:r>
            <a:r>
              <a:rPr lang="en-US" sz="1800" b="1" dirty="0" smtClean="0"/>
              <a:t>NGS</a:t>
            </a:r>
          </a:p>
          <a:p>
            <a:pPr marL="0" indent="0">
              <a:buNone/>
            </a:pPr>
            <a:r>
              <a:rPr lang="ru-RU" sz="1800" b="1" dirty="0" err="1" smtClean="0"/>
              <a:t>FastQC</a:t>
            </a:r>
            <a:r>
              <a:rPr lang="ru-RU" sz="1800" dirty="0" smtClean="0"/>
              <a:t> – </a:t>
            </a:r>
            <a:r>
              <a:rPr lang="ru-RU" sz="1800" dirty="0" err="1" smtClean="0"/>
              <a:t>кросплатформенная</a:t>
            </a:r>
            <a:r>
              <a:rPr lang="ru-RU" sz="1800" dirty="0" smtClean="0"/>
              <a:t> программа для анализа качества прочтения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 algn="just">
              <a:buNone/>
            </a:pPr>
            <a:endParaRPr lang="ru-RU" sz="1800" dirty="0" smtClean="0"/>
          </a:p>
        </p:txBody>
      </p:sp>
      <p:pic>
        <p:nvPicPr>
          <p:cNvPr id="2050" name="Picture 2" descr="C:\Users\Администратор\Desktop\Статья для школы\а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76" y="2428888"/>
            <a:ext cx="6072196" cy="357188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85720" y="6000768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Боксплоты</a:t>
            </a:r>
            <a:r>
              <a:rPr lang="ru-RU" dirty="0" smtClean="0"/>
              <a:t> распределения качества прочтения различных позиций в прочитанных последовательностях 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Метагеномный</a:t>
            </a:r>
            <a:r>
              <a:rPr lang="ru-RU" b="1" dirty="0" smtClean="0"/>
              <a:t> анализ на основе </a:t>
            </a:r>
            <a:r>
              <a:rPr lang="ru-RU" b="1" dirty="0" err="1" smtClean="0"/>
              <a:t>сиквенирования</a:t>
            </a:r>
            <a:r>
              <a:rPr lang="ru-RU" b="1" dirty="0" smtClean="0"/>
              <a:t> </a:t>
            </a:r>
            <a:r>
              <a:rPr lang="ru-RU" b="1" dirty="0" err="1" smtClean="0"/>
              <a:t>ампликона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8614" y="1857364"/>
            <a:ext cx="8229600" cy="392909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1800" b="1" dirty="0" smtClean="0"/>
              <a:t>Оценка качества почтения </a:t>
            </a:r>
            <a:r>
              <a:rPr lang="ru-RU" sz="1800" b="1" dirty="0" err="1" smtClean="0"/>
              <a:t>метагеномных</a:t>
            </a:r>
            <a:r>
              <a:rPr lang="ru-RU" sz="1800" b="1" dirty="0" smtClean="0"/>
              <a:t> данных, полученных методами </a:t>
            </a:r>
            <a:r>
              <a:rPr lang="en-US" sz="1800" b="1" dirty="0" smtClean="0"/>
              <a:t>NGS</a:t>
            </a:r>
          </a:p>
          <a:p>
            <a:pPr marL="0" indent="0">
              <a:buNone/>
            </a:pPr>
            <a:r>
              <a:rPr lang="ru-RU" sz="1800" b="1" dirty="0" err="1" smtClean="0"/>
              <a:t>Trimmomatic</a:t>
            </a:r>
            <a:r>
              <a:rPr lang="ru-RU" sz="1800" b="1" dirty="0" smtClean="0"/>
              <a:t> </a:t>
            </a:r>
            <a:r>
              <a:rPr lang="ru-RU" sz="1800" dirty="0" smtClean="0"/>
              <a:t>– </a:t>
            </a:r>
            <a:r>
              <a:rPr lang="ru-RU" sz="1800" dirty="0" err="1" smtClean="0"/>
              <a:t>кросплатформенная</a:t>
            </a:r>
            <a:r>
              <a:rPr lang="ru-RU" sz="1800" dirty="0" smtClean="0"/>
              <a:t> программа для удаления последовательностей и фрагментов последовательностей с плохим качеством прочтения. Программа с консольным интерфейсом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Пример командной строки для обработки данных программой </a:t>
            </a:r>
            <a:r>
              <a:rPr lang="ru-RU" sz="1800" b="1" dirty="0" err="1" smtClean="0"/>
              <a:t>Trimmomatic</a:t>
            </a:r>
            <a:r>
              <a:rPr lang="ru-RU" sz="1800" dirty="0" smtClean="0"/>
              <a:t> 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en-US" sz="1800" dirty="0" smtClean="0"/>
              <a:t>java -jar trimmomatic-0.33.jar SE -threads 3 -phred64 -</a:t>
            </a:r>
            <a:r>
              <a:rPr lang="en-US" sz="1800" dirty="0" err="1" smtClean="0"/>
              <a:t>trimlog</a:t>
            </a:r>
            <a:r>
              <a:rPr lang="en-US" sz="1800" dirty="0" smtClean="0"/>
              <a:t> trimlog.txt lib2.fastq trim_lib2.fastq ILLUMINACLIP:primer.fa:2:30:10 LEADING:10 TRAILING:10 MINLEN:50</a:t>
            </a: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en-US" sz="1800" dirty="0" smtClean="0"/>
              <a:t>java -jar trimmomatic-0.33.jar PE -phred33 f1.fastq f2.fastq f1_pareed.fastq f1_unpared.fastq f2_pared.fastq f2_unpared.fastq SLIDINGWINDOW:20:15 MINLEN:250</a:t>
            </a:r>
            <a:endParaRPr lang="ru-RU" sz="1800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 algn="just">
              <a:buNone/>
            </a:pPr>
            <a:endParaRPr lang="ru-RU" sz="1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Метагеномный</a:t>
            </a:r>
            <a:r>
              <a:rPr lang="ru-RU" b="1" dirty="0" smtClean="0"/>
              <a:t> анализ на основе </a:t>
            </a:r>
            <a:r>
              <a:rPr lang="ru-RU" b="1" dirty="0" err="1" smtClean="0"/>
              <a:t>сиквенирования</a:t>
            </a:r>
            <a:r>
              <a:rPr lang="ru-RU" b="1" dirty="0" smtClean="0"/>
              <a:t> </a:t>
            </a:r>
            <a:r>
              <a:rPr lang="ru-RU" b="1" dirty="0" err="1" smtClean="0"/>
              <a:t>ампликона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8614" y="1857364"/>
            <a:ext cx="8229600" cy="5715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b="1" dirty="0" smtClean="0"/>
              <a:t>Оценка качества почтения </a:t>
            </a:r>
            <a:r>
              <a:rPr lang="ru-RU" sz="1800" b="1" dirty="0" err="1" smtClean="0"/>
              <a:t>метагеномных</a:t>
            </a:r>
            <a:r>
              <a:rPr lang="ru-RU" sz="1800" b="1" dirty="0" smtClean="0"/>
              <a:t> данных, полученных методами </a:t>
            </a:r>
            <a:r>
              <a:rPr lang="en-US" sz="1800" b="1" dirty="0" smtClean="0"/>
              <a:t>NGS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 algn="just">
              <a:buNone/>
            </a:pPr>
            <a:endParaRPr lang="ru-RU" sz="1800" dirty="0" smtClean="0"/>
          </a:p>
        </p:txBody>
      </p:sp>
      <p:pic>
        <p:nvPicPr>
          <p:cNvPr id="3074" name="Picture 2" descr="C:\Users\Администратор\Desktop\Статья для школы\а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786058"/>
            <a:ext cx="4214842" cy="24288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pic>
        <p:nvPicPr>
          <p:cNvPr id="3075" name="Picture 3" descr="C:\Users\Администратор\Desktop\Статья для школы\а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3786190"/>
            <a:ext cx="4143404" cy="25717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00034" y="2357430"/>
            <a:ext cx="3089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 обработки в </a:t>
            </a:r>
            <a:r>
              <a:rPr lang="ru-RU" b="1" dirty="0" err="1" smtClean="0"/>
              <a:t>Trimmomatic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214942" y="3286124"/>
            <a:ext cx="341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обработки в </a:t>
            </a:r>
            <a:r>
              <a:rPr lang="ru-RU" b="1" dirty="0" err="1" smtClean="0"/>
              <a:t>Trimmomatic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5568751"/>
            <a:ext cx="350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обработке было отсеяно 30% последовательностей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5247</TotalTime>
  <Words>1024</Words>
  <Application>Microsoft Office PowerPoint</Application>
  <PresentationFormat>Экран (4:3)</PresentationFormat>
  <Paragraphs>122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МЕТАГЕНОМНЫЙ АНАЛИЗ И ЕГО ПРИМЕНЕНИЕ ДЛЯ ДЛЯ ОПРЕДЕЛЕНИЯ ТАКСОНОМИЧЕСКОГО СОСТАВА СООБЩЕСТВ</vt:lpstr>
      <vt:lpstr>Что такое метагеномный анализ</vt:lpstr>
      <vt:lpstr>Виды метагеномного анализа</vt:lpstr>
      <vt:lpstr>Метагеномный анализ на основе сиквенирования ампликона</vt:lpstr>
      <vt:lpstr>Метагеномный анализ на основе сиквенирования ампликона</vt:lpstr>
      <vt:lpstr>Метагеномный анализ на основе сиквенирования ампликона</vt:lpstr>
      <vt:lpstr>Метагеномный анализ на основе сиквенирования ампликона</vt:lpstr>
      <vt:lpstr>Метагеномный анализ на основе сиквенирования ампликона</vt:lpstr>
      <vt:lpstr>Метагеномный анализ на основе сиквенирования ампликона</vt:lpstr>
      <vt:lpstr>Метагеномный анализ на основе сиквенирования ампликона</vt:lpstr>
      <vt:lpstr>Метагеномный анализ на основе сиквенирования ампликона</vt:lpstr>
      <vt:lpstr>Метагеномный анализ на основе сиквенирования ампликона</vt:lpstr>
      <vt:lpstr>Метагеномный анализ на основе сиквенирования ампликона</vt:lpstr>
      <vt:lpstr>Метагеномный анализ на основе сиквенирования ампликона</vt:lpstr>
      <vt:lpstr>Метагеномный анализ на основе сиквенирования ампликона</vt:lpstr>
      <vt:lpstr>Метагеномный анализ на основе сиквенирования ампликона</vt:lpstr>
      <vt:lpstr>Метагеномный анализ на основе сиквенирования ампликона</vt:lpstr>
      <vt:lpstr>Метагеномный анализ на основе сиквенирования ампликона</vt:lpstr>
      <vt:lpstr>Метагеномный анализ на основе сиквенирования ампликона</vt:lpstr>
      <vt:lpstr>Метагеномный анализ на основе сиквенирования ампликона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Филогенетический анализ аминокислотных последовательностей</dc:title>
  <dc:creator>Администратор</dc:creator>
  <cp:lastModifiedBy>Yurij</cp:lastModifiedBy>
  <cp:revision>195</cp:revision>
  <dcterms:created xsi:type="dcterms:W3CDTF">2015-10-15T08:02:04Z</dcterms:created>
  <dcterms:modified xsi:type="dcterms:W3CDTF">2020-03-13T17:29:07Z</dcterms:modified>
</cp:coreProperties>
</file>