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785794"/>
            <a:ext cx="8072494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Математическая статистика</a:t>
            </a:r>
            <a:r>
              <a:rPr lang="ru-RU" sz="2400" dirty="0" smtClean="0"/>
              <a:t> — наука, разрабатывающая математические методы систематизации и использования статистических данных для научных и практических выводов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3077174"/>
            <a:ext cx="67600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Использует методы теории вероятностей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Использует теорию алгоритмов по классификации объектов</a:t>
            </a: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357166"/>
            <a:ext cx="500066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Закон распределения случайной величины 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785926"/>
            <a:ext cx="7643866" cy="2308324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Интегральные характеристики законов распределения случайной величины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Медиана – наиболее вероятное значение в выборки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Мода – значение в выборки, делящее ранжированный ряд пополам</a:t>
            </a:r>
          </a:p>
          <a:p>
            <a:pPr algn="just"/>
            <a:endParaRPr lang="ru-RU" dirty="0" smtClean="0"/>
          </a:p>
          <a:p>
            <a:pPr algn="just"/>
            <a:r>
              <a:rPr lang="en-US" dirty="0" smtClean="0"/>
              <a:t>x1&lt;x3&lt;</a:t>
            </a:r>
            <a:r>
              <a:rPr lang="en-US" dirty="0" smtClean="0">
                <a:solidFill>
                  <a:srgbClr val="FF0000"/>
                </a:solidFill>
              </a:rPr>
              <a:t>x10</a:t>
            </a:r>
            <a:r>
              <a:rPr lang="en-US" dirty="0" smtClean="0"/>
              <a:t>&lt;x2&lt;x4  – </a:t>
            </a:r>
            <a:r>
              <a:rPr lang="ru-RU" dirty="0" smtClean="0"/>
              <a:t>ранжированный ряд наблюдений</a:t>
            </a:r>
            <a:r>
              <a:rPr lang="en-US" dirty="0" smtClean="0"/>
              <a:t> </a:t>
            </a:r>
            <a:endParaRPr lang="ru-RU" dirty="0" smtClean="0"/>
          </a:p>
          <a:p>
            <a:pPr algn="just"/>
            <a:endParaRPr lang="ru-RU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4572000" y="5429264"/>
            <a:ext cx="928694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357166"/>
            <a:ext cx="500066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Закон распределения случайной величины 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785926"/>
            <a:ext cx="7643866" cy="1477328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Интегральные характеристики законов распределения случайной величины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Дисперсия случайной величины </a:t>
            </a:r>
            <a:r>
              <a:rPr lang="ru-RU" i="1" dirty="0" smtClean="0"/>
              <a:t>называется математическое ожидание квадрата отклонения случайной величины от ее математического ожидания</a:t>
            </a:r>
            <a:endParaRPr lang="ru-RU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4572000" y="5429264"/>
            <a:ext cx="928694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404586"/>
            <a:ext cx="3357586" cy="51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 descr="Стандартное отклонение выборки - формул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00636"/>
            <a:ext cx="1905000" cy="66675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1472" y="4286256"/>
            <a:ext cx="349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Среднеквадратичное отклонение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357166"/>
            <a:ext cx="500066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smtClean="0"/>
              <a:t>Задачи, </a:t>
            </a:r>
            <a:r>
              <a:rPr lang="ru-RU" sz="2400" dirty="0" smtClean="0"/>
              <a:t>с</a:t>
            </a:r>
            <a:r>
              <a:rPr lang="ru-RU" sz="2400" smtClean="0"/>
              <a:t>вязанные </a:t>
            </a:r>
            <a:r>
              <a:rPr lang="ru-RU" sz="2400" dirty="0" smtClean="0"/>
              <a:t>с обработкой выборок 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1785926"/>
            <a:ext cx="7643866" cy="3139321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Вероятностные оценки закона распределения и параметров распределения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Проверка статистических гипотез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Классификация статистических данных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Корреляционный анализ и оценка зависимостей между характеристиками объектов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Визуализация статистических данных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357166"/>
            <a:ext cx="500066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Программные средства для обработки статистических данных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772816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Электронные таблицы</a:t>
            </a:r>
            <a:r>
              <a:rPr lang="en-US" dirty="0" smtClean="0"/>
              <a:t> (</a:t>
            </a:r>
            <a:r>
              <a:rPr lang="en-US" dirty="0" smtClean="0"/>
              <a:t>Microsoft </a:t>
            </a:r>
            <a:r>
              <a:rPr lang="en-US" dirty="0" smtClean="0"/>
              <a:t>Excel, </a:t>
            </a:r>
            <a:r>
              <a:rPr lang="en-US" dirty="0" err="1" smtClean="0"/>
              <a:t>LibreOffice</a:t>
            </a:r>
            <a:r>
              <a:rPr lang="en-US" dirty="0" smtClean="0"/>
              <a:t> </a:t>
            </a:r>
            <a:r>
              <a:rPr lang="en-US" dirty="0" smtClean="0"/>
              <a:t>Calc, </a:t>
            </a:r>
            <a:r>
              <a:rPr lang="en-US" dirty="0" err="1" smtClean="0"/>
              <a:t>OpenOffice</a:t>
            </a:r>
            <a:r>
              <a:rPr lang="en-US" dirty="0" smtClean="0"/>
              <a:t> </a:t>
            </a:r>
            <a:r>
              <a:rPr lang="en-US" dirty="0" smtClean="0"/>
              <a:t>Calc, </a:t>
            </a:r>
            <a:r>
              <a:rPr lang="en-US" dirty="0" smtClean="0"/>
              <a:t>Google </a:t>
            </a:r>
            <a:r>
              <a:rPr lang="ru-RU" dirty="0" smtClean="0"/>
              <a:t>документы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Специализированные программные пакеты (</a:t>
            </a:r>
            <a:r>
              <a:rPr lang="ru-RU" dirty="0" err="1" smtClean="0"/>
              <a:t>Statistica</a:t>
            </a:r>
            <a:r>
              <a:rPr lang="ru-RU" dirty="0" smtClean="0"/>
              <a:t>, SPSS – включают электронные таблицы с расширенным набором статистических вычислений и средствами визуализации данных)</a:t>
            </a:r>
            <a:endParaRPr lang="ru-RU" dirty="0" smtClean="0"/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Специализированные программные среды для математических вычислений (</a:t>
            </a:r>
            <a:r>
              <a:rPr lang="ru-RU" dirty="0" smtClean="0"/>
              <a:t>MATLAB, </a:t>
            </a:r>
            <a:r>
              <a:rPr lang="ru-RU" dirty="0" err="1" smtClean="0"/>
              <a:t>Maple</a:t>
            </a:r>
            <a:r>
              <a:rPr lang="ru-RU" dirty="0" smtClean="0"/>
              <a:t>, </a:t>
            </a:r>
            <a:r>
              <a:rPr lang="en-US" dirty="0" err="1" smtClean="0"/>
              <a:t>Mathematica</a:t>
            </a:r>
            <a:r>
              <a:rPr lang="ru-RU" dirty="0" smtClean="0"/>
              <a:t> – включают средства для статистических расчетов и визуализации данных)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Не специализированные программные средства (Компилируемые языки программирования -  </a:t>
            </a:r>
            <a:r>
              <a:rPr lang="en-US" dirty="0" smtClean="0"/>
              <a:t>C, C++, Pascal  </a:t>
            </a:r>
            <a:r>
              <a:rPr lang="ru-RU" dirty="0" smtClean="0"/>
              <a:t>и др., интерпретируемые языки программирования –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др.)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Специализированнее программные средства – язык программирования </a:t>
            </a:r>
            <a:r>
              <a:rPr lang="en-US" dirty="0" smtClean="0"/>
              <a:t>R,  </a:t>
            </a:r>
            <a:r>
              <a:rPr lang="ru-RU" dirty="0" smtClean="0"/>
              <a:t>язык программирования </a:t>
            </a:r>
            <a:r>
              <a:rPr lang="en-US" dirty="0" smtClean="0"/>
              <a:t>S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 Программные пакеты для визуализации научных данных (</a:t>
            </a:r>
            <a:r>
              <a:rPr lang="en-US" dirty="0" err="1" smtClean="0"/>
              <a:t>Gnuplot</a:t>
            </a:r>
            <a:r>
              <a:rPr lang="ru-RU" dirty="0" smtClean="0"/>
              <a:t>, </a:t>
            </a:r>
            <a:r>
              <a:rPr lang="en-US" dirty="0" err="1" smtClean="0"/>
              <a:t>Grapher</a:t>
            </a:r>
            <a:r>
              <a:rPr lang="ru-RU" dirty="0" smtClean="0"/>
              <a:t>)</a:t>
            </a:r>
          </a:p>
          <a:p>
            <a:pPr marL="342900" indent="-342900">
              <a:buFontTx/>
              <a:buAutoNum type="arabicParenR"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785794"/>
            <a:ext cx="8072494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Математическая статистика  применение в биологических исследованиях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2428868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Исследования в области эволюционной морфометрии и сравнительной анатомии. </a:t>
            </a:r>
          </a:p>
          <a:p>
            <a:pPr marL="342900" indent="-342900">
              <a:buAutoNum type="arabicParenR"/>
            </a:pPr>
            <a:r>
              <a:rPr lang="ru-RU" dirty="0" smtClean="0"/>
              <a:t>Экологические исследования сравнительный анализ видового состава. сообществ в комплексе с абиотическими факторами среды.</a:t>
            </a:r>
          </a:p>
          <a:p>
            <a:pPr marL="342900" indent="-342900">
              <a:buAutoNum type="arabicParenR"/>
            </a:pPr>
            <a:r>
              <a:rPr lang="ru-RU" dirty="0" smtClean="0"/>
              <a:t>Исследования в области популяционной генетики.</a:t>
            </a:r>
          </a:p>
          <a:p>
            <a:pPr marL="342900" indent="-342900">
              <a:buAutoNum type="arabicParenR"/>
            </a:pPr>
            <a:r>
              <a:rPr lang="ru-RU" dirty="0" smtClean="0"/>
              <a:t>Молекулярно – филогенетический анализ.</a:t>
            </a:r>
          </a:p>
          <a:p>
            <a:pPr marL="342900" indent="-342900">
              <a:buAutoNum type="arabicParenR"/>
            </a:pPr>
            <a:r>
              <a:rPr lang="ru-RU" dirty="0" smtClean="0"/>
              <a:t>Сравнительная физиология и биохимия.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357166"/>
            <a:ext cx="500066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smtClean="0"/>
              <a:t>Задачи, </a:t>
            </a:r>
            <a:r>
              <a:rPr lang="ru-RU" sz="2400" dirty="0" smtClean="0"/>
              <a:t>с</a:t>
            </a:r>
            <a:r>
              <a:rPr lang="ru-RU" sz="2400" smtClean="0"/>
              <a:t>вязанные </a:t>
            </a:r>
            <a:r>
              <a:rPr lang="ru-RU" sz="2400" dirty="0" smtClean="0"/>
              <a:t>с обработкой выборок 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1785926"/>
            <a:ext cx="7643866" cy="3139321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Вероятностные оценки закона распределения и параметров распределения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Проверка статистических гипотез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Классификация статистических данных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Корреляционный анализ и оценка зависимостей между характеристиками объектов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Визуализация статистических данных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357166"/>
            <a:ext cx="500066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Математическая статистика</a:t>
            </a:r>
            <a:r>
              <a:rPr lang="ru-RU" sz="2400" dirty="0" smtClean="0"/>
              <a:t> 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2143116"/>
            <a:ext cx="3706912" cy="92333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Одномерная статистика</a:t>
            </a:r>
          </a:p>
          <a:p>
            <a:endParaRPr lang="ru-RU" dirty="0" smtClean="0"/>
          </a:p>
          <a:p>
            <a:r>
              <a:rPr lang="ru-RU" dirty="0" smtClean="0"/>
              <a:t>Один объект – одна характеристика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2143116"/>
            <a:ext cx="4286280" cy="92333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Многомерная статистика</a:t>
            </a:r>
          </a:p>
          <a:p>
            <a:endParaRPr lang="ru-RU" dirty="0" smtClean="0"/>
          </a:p>
          <a:p>
            <a:r>
              <a:rPr lang="ru-RU" dirty="0" smtClean="0"/>
              <a:t>Один объект – несколько характеристика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5400000">
            <a:off x="3143240" y="1142984"/>
            <a:ext cx="928694" cy="785818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643438" y="1000108"/>
            <a:ext cx="914400" cy="91440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planeta.moy.su/_bl/297/3858347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387566"/>
            <a:ext cx="3000396" cy="181524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57158" y="5715016"/>
            <a:ext cx="4096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Исследуемый объект – человек</a:t>
            </a:r>
          </a:p>
          <a:p>
            <a:r>
              <a:rPr lang="ru-RU" dirty="0" smtClean="0"/>
              <a:t>Рассматриваема характеристика – рост</a:t>
            </a:r>
            <a:endParaRPr lang="ru-RU" dirty="0"/>
          </a:p>
        </p:txBody>
      </p:sp>
      <p:pic>
        <p:nvPicPr>
          <p:cNvPr id="1028" name="Picture 4" descr="http://gisap.eu/sites/default/files/1_7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5579" y="3214686"/>
            <a:ext cx="3211197" cy="1257294"/>
          </a:xfrm>
          <a:prstGeom prst="rect">
            <a:avLst/>
          </a:prstGeom>
          <a:noFill/>
        </p:spPr>
      </p:pic>
      <p:pic>
        <p:nvPicPr>
          <p:cNvPr id="14" name="Picture 2" descr="http://planeta.moy.su/_bl/297/3858347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071942"/>
            <a:ext cx="3500462" cy="114300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857752" y="5286388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Исследуемый объект – человек</a:t>
            </a:r>
          </a:p>
          <a:p>
            <a:r>
              <a:rPr lang="ru-RU" dirty="0" smtClean="0"/>
              <a:t>Рассматриваема характеристики – рост и масса тела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357166"/>
            <a:ext cx="500066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Выборки статистических данных 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7"/>
            <a:ext cx="7215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Совокупность характеристик измеренных или оцененных у нескольких исследуемых объектов называется статистической выборкой или выборочной совокупностью</a:t>
            </a:r>
          </a:p>
          <a:p>
            <a:endParaRPr lang="ru-RU" dirty="0" smtClean="0"/>
          </a:p>
          <a:p>
            <a:r>
              <a:rPr lang="ru-RU" dirty="0" smtClean="0"/>
              <a:t>Совокупность характеристик все существующих объектов генеральной совокупностью</a:t>
            </a:r>
          </a:p>
          <a:p>
            <a:endParaRPr lang="ru-RU" dirty="0" smtClean="0"/>
          </a:p>
          <a:p>
            <a:r>
              <a:rPr lang="ru-RU" dirty="0" smtClean="0"/>
              <a:t>Статистическая выборка – часть генеральной совокупности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361319"/>
            <a:ext cx="2376485" cy="192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57158" y="3916924"/>
            <a:ext cx="279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Генеральная совокупность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714876" y="3929066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Выборочная совокупность</a:t>
            </a:r>
            <a:endParaRPr lang="ru-RU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1601" y="4371864"/>
            <a:ext cx="1990729" cy="205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Прямая со стрелкой 19"/>
          <p:cNvCxnSpPr/>
          <p:nvPr/>
        </p:nvCxnSpPr>
        <p:spPr>
          <a:xfrm>
            <a:off x="3428992" y="5143512"/>
            <a:ext cx="1214446" cy="1588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57158" y="3929066"/>
            <a:ext cx="2786082" cy="2357454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714876" y="3929066"/>
            <a:ext cx="2786082" cy="2571768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357166"/>
            <a:ext cx="500066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Выборки статистических данных 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094416"/>
            <a:ext cx="7643866" cy="147732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Выборки количественных характеристик (рост, вес, концентрация, прозрачность, оптическая плотность)</a:t>
            </a:r>
          </a:p>
          <a:p>
            <a:endParaRPr lang="ru-RU" dirty="0" smtClean="0"/>
          </a:p>
          <a:p>
            <a:r>
              <a:rPr lang="en-US" dirty="0" smtClean="0"/>
              <a:t>X1 – </a:t>
            </a:r>
            <a:r>
              <a:rPr lang="ru-RU" dirty="0" smtClean="0"/>
              <a:t>выборка количественных характеристик</a:t>
            </a:r>
          </a:p>
          <a:p>
            <a:r>
              <a:rPr lang="en-US" dirty="0" smtClean="0"/>
              <a:t>X1 </a:t>
            </a:r>
            <a:r>
              <a:rPr lang="ru-RU" dirty="0" smtClean="0"/>
              <a:t>€</a:t>
            </a:r>
            <a:r>
              <a:rPr lang="en-US" dirty="0" smtClean="0"/>
              <a:t> (x1,x2,x3,x4,x5,……………..,</a:t>
            </a:r>
            <a:r>
              <a:rPr lang="en-US" dirty="0" err="1" smtClean="0"/>
              <a:t>xn</a:t>
            </a:r>
            <a:r>
              <a:rPr lang="en-US" dirty="0" smtClean="0"/>
              <a:t>) n – </a:t>
            </a:r>
            <a:r>
              <a:rPr lang="ru-RU" dirty="0" smtClean="0"/>
              <a:t>размер выборки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960558"/>
            <a:ext cx="7643866" cy="1754326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Выборки качественных характеристик (цвет волос, цвет глаз, состояние локуса)</a:t>
            </a:r>
          </a:p>
          <a:p>
            <a:endParaRPr lang="ru-RU" dirty="0" smtClean="0"/>
          </a:p>
          <a:p>
            <a:r>
              <a:rPr lang="en-US" dirty="0" smtClean="0"/>
              <a:t>X1 – </a:t>
            </a:r>
            <a:r>
              <a:rPr lang="ru-RU" dirty="0" smtClean="0"/>
              <a:t>выборка качественных характеристик</a:t>
            </a:r>
          </a:p>
          <a:p>
            <a:r>
              <a:rPr lang="en-US" dirty="0" err="1" smtClean="0"/>
              <a:t>a,b,c,d</a:t>
            </a:r>
            <a:r>
              <a:rPr lang="en-US" dirty="0" smtClean="0"/>
              <a:t> – </a:t>
            </a:r>
            <a:r>
              <a:rPr lang="ru-RU" dirty="0" smtClean="0"/>
              <a:t>возможные варианты состояния признака</a:t>
            </a:r>
          </a:p>
          <a:p>
            <a:r>
              <a:rPr lang="en-US" dirty="0" smtClean="0"/>
              <a:t>X1 </a:t>
            </a:r>
            <a:r>
              <a:rPr lang="ru-RU" dirty="0" smtClean="0"/>
              <a:t>€</a:t>
            </a:r>
            <a:r>
              <a:rPr lang="en-US" dirty="0" smtClean="0"/>
              <a:t> (</a:t>
            </a:r>
            <a:r>
              <a:rPr lang="en-US" dirty="0" err="1" smtClean="0"/>
              <a:t>a,a,c,d,b</a:t>
            </a:r>
            <a:r>
              <a:rPr lang="en-US" dirty="0" smtClean="0"/>
              <a:t>,……………..,a) n – </a:t>
            </a:r>
            <a:r>
              <a:rPr lang="ru-RU" dirty="0" smtClean="0"/>
              <a:t>размер выборки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4929198"/>
            <a:ext cx="7643866" cy="1754326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Не </a:t>
            </a:r>
            <a:r>
              <a:rPr lang="ru-RU" dirty="0" err="1" smtClean="0"/>
              <a:t>шкалированые</a:t>
            </a:r>
            <a:r>
              <a:rPr lang="ru-RU" dirty="0" smtClean="0"/>
              <a:t> градации количественного признака</a:t>
            </a:r>
          </a:p>
          <a:p>
            <a:r>
              <a:rPr lang="ru-RU" dirty="0" smtClean="0"/>
              <a:t>Градации 1, 2, 3, 4, 5, 6,</a:t>
            </a:r>
          </a:p>
          <a:p>
            <a:r>
              <a:rPr lang="ru-RU" dirty="0" smtClean="0"/>
              <a:t>1</a:t>
            </a:r>
            <a:r>
              <a:rPr lang="en-US" dirty="0" smtClean="0"/>
              <a:t>&lt;2&lt;3&lt;4&lt;5&lt;6</a:t>
            </a:r>
          </a:p>
          <a:p>
            <a:r>
              <a:rPr lang="en-US" dirty="0" smtClean="0"/>
              <a:t>X1 – </a:t>
            </a:r>
            <a:r>
              <a:rPr lang="ru-RU" dirty="0" smtClean="0"/>
              <a:t>выборка градаций характеристик</a:t>
            </a:r>
          </a:p>
          <a:p>
            <a:r>
              <a:rPr lang="en-US" dirty="0" smtClean="0"/>
              <a:t>X1 </a:t>
            </a:r>
            <a:r>
              <a:rPr lang="ru-RU" dirty="0" smtClean="0"/>
              <a:t>€</a:t>
            </a:r>
            <a:r>
              <a:rPr lang="en-US" dirty="0" smtClean="0"/>
              <a:t> (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3</a:t>
            </a:r>
            <a:r>
              <a:rPr lang="en-US" dirty="0" smtClean="0"/>
              <a:t>,</a:t>
            </a:r>
            <a:r>
              <a:rPr lang="ru-RU" dirty="0" err="1" smtClean="0"/>
              <a:t>4</a:t>
            </a:r>
            <a:r>
              <a:rPr lang="en-US" dirty="0" smtClean="0"/>
              <a:t>,b,……………..,</a:t>
            </a:r>
            <a:r>
              <a:rPr lang="ru-RU" dirty="0" smtClean="0"/>
              <a:t>3</a:t>
            </a:r>
            <a:r>
              <a:rPr lang="en-US" dirty="0" smtClean="0"/>
              <a:t>) n – </a:t>
            </a:r>
            <a:r>
              <a:rPr lang="ru-RU" dirty="0" smtClean="0"/>
              <a:t>размер выборки</a:t>
            </a:r>
          </a:p>
          <a:p>
            <a:r>
              <a:rPr lang="ru-RU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357166"/>
            <a:ext cx="500066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Выборки статистических данных 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094416"/>
            <a:ext cx="7643866" cy="2862322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Выборки количественных характеристик (рост, вес, концентрация, прозрачность, оптическая плотность)</a:t>
            </a:r>
          </a:p>
          <a:p>
            <a:endParaRPr lang="ru-RU" dirty="0" smtClean="0"/>
          </a:p>
          <a:p>
            <a:r>
              <a:rPr lang="en-US" dirty="0" smtClean="0"/>
              <a:t>X1 – </a:t>
            </a:r>
            <a:r>
              <a:rPr lang="ru-RU" dirty="0" smtClean="0"/>
              <a:t>выборка количественных характеристик</a:t>
            </a:r>
          </a:p>
          <a:p>
            <a:r>
              <a:rPr lang="en-US" dirty="0" smtClean="0"/>
              <a:t>X1 </a:t>
            </a:r>
            <a:r>
              <a:rPr lang="ru-RU" dirty="0" smtClean="0"/>
              <a:t>€</a:t>
            </a:r>
            <a:r>
              <a:rPr lang="en-US" dirty="0" smtClean="0"/>
              <a:t> (x1,x2,x3,x4,x5,……………..,</a:t>
            </a:r>
            <a:r>
              <a:rPr lang="en-US" dirty="0" err="1" smtClean="0"/>
              <a:t>xn</a:t>
            </a:r>
            <a:r>
              <a:rPr lang="en-US" dirty="0" smtClean="0"/>
              <a:t>) n – </a:t>
            </a:r>
            <a:r>
              <a:rPr lang="ru-RU" dirty="0" smtClean="0"/>
              <a:t>размер выборки</a:t>
            </a:r>
          </a:p>
          <a:p>
            <a:endParaRPr lang="ru-RU" dirty="0" smtClean="0"/>
          </a:p>
          <a:p>
            <a:r>
              <a:rPr lang="ru-RU" dirty="0" smtClean="0"/>
              <a:t>Ранжированные выборки – </a:t>
            </a:r>
            <a:r>
              <a:rPr lang="ru-RU" dirty="0" err="1" smtClean="0"/>
              <a:t>выборки</a:t>
            </a:r>
            <a:r>
              <a:rPr lang="ru-RU" dirty="0" smtClean="0"/>
              <a:t>, отсортированные по возрастанию признака</a:t>
            </a:r>
          </a:p>
          <a:p>
            <a:endParaRPr lang="ru-RU" dirty="0" smtClean="0"/>
          </a:p>
          <a:p>
            <a:r>
              <a:rPr lang="en-US" dirty="0" smtClean="0"/>
              <a:t>x1&lt;x3&lt;x10&lt;x2&lt;x4  – </a:t>
            </a:r>
            <a:r>
              <a:rPr lang="ru-RU" dirty="0" smtClean="0"/>
              <a:t>ранжированный ряд наблюдений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357166"/>
            <a:ext cx="500066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Закон распределения случайной величины 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785926"/>
            <a:ext cx="7643866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Законом</a:t>
            </a:r>
            <a:r>
              <a:rPr lang="ru-RU" dirty="0" smtClean="0"/>
              <a:t> </a:t>
            </a:r>
            <a:r>
              <a:rPr lang="ru-RU" b="1" dirty="0" smtClean="0"/>
              <a:t>распределения</a:t>
            </a:r>
            <a:r>
              <a:rPr lang="ru-RU" dirty="0" smtClean="0"/>
              <a:t> </a:t>
            </a:r>
            <a:r>
              <a:rPr lang="ru-RU" b="1" dirty="0" smtClean="0"/>
              <a:t>случайной</a:t>
            </a:r>
            <a:r>
              <a:rPr lang="ru-RU" dirty="0" smtClean="0"/>
              <a:t> </a:t>
            </a:r>
            <a:r>
              <a:rPr lang="ru-RU" b="1" dirty="0" smtClean="0"/>
              <a:t>величины</a:t>
            </a:r>
            <a:r>
              <a:rPr lang="ru-RU" dirty="0" smtClean="0"/>
              <a:t> называется соотношение, устанавливающее связь между возможными значениями </a:t>
            </a:r>
            <a:r>
              <a:rPr lang="ru-RU" b="1" dirty="0" smtClean="0"/>
              <a:t>случайной</a:t>
            </a:r>
            <a:r>
              <a:rPr lang="ru-RU" dirty="0" smtClean="0"/>
              <a:t> </a:t>
            </a:r>
            <a:r>
              <a:rPr lang="ru-RU" b="1" dirty="0" smtClean="0"/>
              <a:t>величины</a:t>
            </a:r>
            <a:r>
              <a:rPr lang="ru-RU" dirty="0" smtClean="0"/>
              <a:t> и соответствующими вероятностями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1472" y="3429000"/>
          <a:ext cx="2438400" cy="1220154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58007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х</a:t>
                      </a:r>
                      <a:r>
                        <a:rPr lang="ru-RU" baseline="-25000"/>
                        <a:t>1</a:t>
                      </a:r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х</a:t>
                      </a:r>
                      <a:r>
                        <a:rPr lang="ru-RU" baseline="-25000"/>
                        <a:t>2</a:t>
                      </a:r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х</a:t>
                      </a:r>
                      <a:r>
                        <a:rPr lang="en-US" baseline="-25000"/>
                        <a:t>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algn="ctr"/>
                      <a:r>
                        <a:rPr lang="en-US"/>
                        <a:t>p</a:t>
                      </a:r>
                      <a:r>
                        <a:rPr lang="en-US" baseline="-25000"/>
                        <a:t>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  <a:p>
                      <a:pPr algn="ctr"/>
                      <a:r>
                        <a:rPr lang="ru-RU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 err="1"/>
                        <a:t>p</a:t>
                      </a:r>
                      <a:r>
                        <a:rPr lang="en-US" baseline="-25000" dirty="0" err="1"/>
                        <a:t>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4000504"/>
            <a:ext cx="54626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b="1" dirty="0" smtClean="0">
              <a:latin typeface="Arial" charset="0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b="1" dirty="0" smtClean="0">
              <a:latin typeface="Arial" charset="0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Сумма вероятностей второй строки таблицы 1, равна единице: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</a:t>
            </a:r>
            <a:r>
              <a:rPr kumimoji="0" lang="ru-RU" sz="14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+ p</a:t>
            </a:r>
            <a:r>
              <a:rPr kumimoji="0" lang="ru-RU" sz="14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+ ...+ 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</a:t>
            </a:r>
            <a:r>
              <a:rPr kumimoji="0" lang="ru-RU" sz="14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= 1.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357166"/>
            <a:ext cx="500066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Закон распределения случайной величины 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785926"/>
            <a:ext cx="7643866" cy="923330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Интегральные характеристики законов распределения случайной величины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Среднее значение 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928934"/>
            <a:ext cx="467597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4357686" y="2928934"/>
            <a:ext cx="928694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000504"/>
            <a:ext cx="368275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4060" y="4845618"/>
            <a:ext cx="28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Математическое ожидание</a:t>
            </a:r>
            <a:endParaRPr lang="ru-RU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357826"/>
            <a:ext cx="467597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4572000" y="5429264"/>
            <a:ext cx="928694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5984" y="5631436"/>
            <a:ext cx="20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n-&gt;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бесконечности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587</Words>
  <Application>Microsoft Office PowerPoint</Application>
  <PresentationFormat>Экран (4:3)</PresentationFormat>
  <Paragraphs>126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User</cp:lastModifiedBy>
  <cp:revision>46</cp:revision>
  <dcterms:modified xsi:type="dcterms:W3CDTF">2020-02-19T02:10:53Z</dcterms:modified>
</cp:coreProperties>
</file>