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57200" y="1006475"/>
            <a:ext cx="83058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dirty="0"/>
              <a:t>говорят, что случайная величина имеет непрерывное равномерное распределение на отрезке   </a:t>
            </a:r>
            <a:r>
              <a:rPr lang="ru-RU" sz="1200" dirty="0"/>
              <a:t> </a:t>
            </a:r>
            <a:r>
              <a:rPr lang="ru-RU" dirty="0"/>
              <a:t>    , где   </a:t>
            </a:r>
            <a:r>
              <a:rPr lang="ru-RU" sz="1000" dirty="0"/>
              <a:t> </a:t>
            </a:r>
            <a:r>
              <a:rPr lang="ru-RU" dirty="0"/>
              <a:t>        , если её плотность   </a:t>
            </a:r>
            <a:r>
              <a:rPr lang="ru-RU" sz="1200" dirty="0"/>
              <a:t> </a:t>
            </a:r>
            <a:r>
              <a:rPr lang="ru-RU" dirty="0"/>
              <a:t>       имеет вид:</a:t>
            </a:r>
          </a:p>
          <a:p>
            <a:pPr lvl="1" eaLnBrk="0" hangingPunct="0"/>
            <a:r>
              <a:rPr lang="ru-RU" dirty="0"/>
              <a:t>  </a:t>
            </a:r>
            <a:r>
              <a:rPr lang="ru-RU" sz="2900" dirty="0"/>
              <a:t> </a:t>
            </a:r>
            <a:r>
              <a:rPr lang="ru-RU" dirty="0"/>
              <a:t>                                </a:t>
            </a:r>
          </a:p>
          <a:p>
            <a:pPr eaLnBrk="0" hangingPunct="0"/>
            <a:endParaRPr lang="ru-RU" dirty="0"/>
          </a:p>
        </p:txBody>
      </p:sp>
      <p:pic>
        <p:nvPicPr>
          <p:cNvPr id="5125" name="Picture 5" descr="[a,b]\!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523838"/>
            <a:ext cx="3333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,b\in \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73835" y="1556792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f_X(x)\!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04304"/>
            <a:ext cx="4476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&#10;f_X(x) = \left\{&#10;\begin{matrix}&#10;{1 \over b-a}, &amp; x\in [a,b] \\&#10;0, &amp; x\not\in [a,b]&#10;\end{matrix}&#10;\right..&#10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3505200" cy="76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9385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228600" y="762000"/>
            <a:ext cx="8077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b="1" dirty="0"/>
              <a:t>Нормальное распределение</a:t>
            </a:r>
            <a:r>
              <a:rPr lang="ru-RU" dirty="0"/>
              <a:t>, также называемое </a:t>
            </a:r>
            <a:r>
              <a:rPr lang="ru-RU" b="1" dirty="0"/>
              <a:t>распределением Гаусса</a:t>
            </a:r>
            <a:r>
              <a:rPr lang="ru-RU" dirty="0"/>
              <a:t> — распределение вероятностей, которое в одномерном случае задается функцией плотности вероятности, совпадающей с функцией Гаусса: </a:t>
            </a:r>
          </a:p>
        </p:txBody>
      </p:sp>
      <p:pic>
        <p:nvPicPr>
          <p:cNvPr id="6153" name="Picture 9" descr="&#10;    f(x) = \tfrac{1}{\sigma\sqrt{2\pi}}\; e^{ -\frac{(x-\mu)^2}{2\sigma^2} },&#10; 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3276600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0901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83232" y="1172646"/>
            <a:ext cx="807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b="1" dirty="0" smtClean="0"/>
              <a:t>Распределение Стьюдента</a:t>
            </a:r>
            <a:r>
              <a:rPr lang="ru-RU" dirty="0" smtClean="0"/>
              <a:t>: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04864"/>
            <a:ext cx="52101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0901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28600" y="762000"/>
            <a:ext cx="8077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b="1"/>
              <a:t>Логнорма́льное распределе́ние</a:t>
            </a:r>
            <a:r>
              <a:rPr lang="ru-RU"/>
              <a:t> в теории вероятностей — это двухпараметрическое семейство абсолютно непрерывных распределений. Если случайная величина имеет логнормальное распределение, то её логарифм имеет нормальное распределение. </a:t>
            </a:r>
          </a:p>
        </p:txBody>
      </p:sp>
      <p:pic>
        <p:nvPicPr>
          <p:cNvPr id="7174" name="Picture 6" descr="f_X(x) = \left\{&#10;\begin{matrix}&#10;\frac{1}{x \sigma \sqrt{2 \pi}} e^{-(\ln x - \mu)^2/2\sigma^2}, &amp; x &gt; 0 \\&#10;0, &amp; x \le 0&#10;\end{matrix}&#10;\right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01875"/>
            <a:ext cx="5562600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1990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f_X(x) = \begin{cases}&#10;\lambda \,e^{-\lambda x} ,&amp; x \ge 0, \\&#10;0 ,&amp; x &lt; 0.&#10;\end{cases}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3276600" cy="89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04800" y="609600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/>
              <a:t>Случайная величина   </a:t>
            </a:r>
            <a:r>
              <a:rPr lang="ru-RU" sz="800"/>
              <a:t> </a:t>
            </a:r>
            <a:r>
              <a:rPr lang="ru-RU"/>
              <a:t>  имеет экспоненциальное распределение с параметром   </a:t>
            </a:r>
            <a:r>
              <a:rPr lang="ru-RU" sz="800"/>
              <a:t> </a:t>
            </a:r>
            <a:r>
              <a:rPr lang="ru-RU"/>
              <a:t>     , если её плотность имеет вид </a:t>
            </a:r>
          </a:p>
        </p:txBody>
      </p:sp>
      <p:pic>
        <p:nvPicPr>
          <p:cNvPr id="8200" name="Picture 8" descr="\lambda &gt; 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5823" y="764704"/>
            <a:ext cx="4286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1597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28600" y="592138"/>
            <a:ext cx="876300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b="1"/>
              <a:t>Распределение Пуассона</a:t>
            </a:r>
            <a:r>
              <a:rPr lang="ru-RU"/>
              <a:t> — вероятностное распределение дискретного типа, моделирует случайную величину, представляющую собой число событий, произошедших за фиксированное время, при условии, что данные события происходят с некоторой фиксированной средней интенсивностью и независимо друг от друга. </a:t>
            </a:r>
          </a:p>
        </p:txBody>
      </p:sp>
      <p:pic>
        <p:nvPicPr>
          <p:cNvPr id="9222" name="Picture 6" descr="p(k) \equiv \mathbb{P}(Y=k) = \frac{\lambda^k}{k!}\, e^{-\lambda}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49500"/>
            <a:ext cx="3124200" cy="6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050146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52</Words>
  <Application>Microsoft Office PowerPoint</Application>
  <PresentationFormat>Экран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User</cp:lastModifiedBy>
  <cp:revision>4</cp:revision>
  <dcterms:modified xsi:type="dcterms:W3CDTF">2020-02-28T01:37:01Z</dcterms:modified>
</cp:coreProperties>
</file>