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76" r:id="rId26"/>
    <p:sldId id="280" r:id="rId27"/>
    <p:sldId id="281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45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8777"/>
            <a:ext cx="7772400" cy="489904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Introduction to 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Yurij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Bukin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Limnological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Irkutsk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Russia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Vector of factors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 </a:t>
            </a:r>
            <a:r>
              <a:rPr lang="en-US" sz="2400" dirty="0" smtClean="0">
                <a:solidFill>
                  <a:schemeClr val="tx1"/>
                </a:solidFill>
              </a:rPr>
              <a:t>("a", "b", "c", "</a:t>
            </a:r>
            <a:r>
              <a:rPr lang="en-US" sz="2400" dirty="0" err="1" smtClean="0">
                <a:solidFill>
                  <a:schemeClr val="tx1"/>
                </a:solidFill>
              </a:rPr>
              <a:t>ab</a:t>
            </a:r>
            <a:r>
              <a:rPr lang="en-US" sz="2400" dirty="0" smtClean="0">
                <a:solidFill>
                  <a:schemeClr val="tx1"/>
                </a:solidFill>
              </a:rPr>
              <a:t>", "ac", "</a:t>
            </a:r>
            <a:r>
              <a:rPr lang="en-US" sz="2400" dirty="0" err="1" smtClean="0">
                <a:solidFill>
                  <a:schemeClr val="tx1"/>
                </a:solidFill>
              </a:rPr>
              <a:t>bc</a:t>
            </a:r>
            <a:r>
              <a:rPr lang="en-US" sz="2400" dirty="0" smtClean="0">
                <a:solidFill>
                  <a:schemeClr val="tx1"/>
                </a:solidFill>
              </a:rPr>
              <a:t>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factor(a) # conversion character vector to vector factors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factor(a, levels=c</a:t>
            </a:r>
            <a:r>
              <a:rPr lang="en-US" sz="2400" dirty="0" smtClean="0">
                <a:solidFill>
                  <a:schemeClr val="tx1"/>
                </a:solidFill>
              </a:rPr>
              <a:t>("</a:t>
            </a:r>
            <a:r>
              <a:rPr lang="en-US" sz="2400" dirty="0" err="1" smtClean="0">
                <a:solidFill>
                  <a:schemeClr val="tx1"/>
                </a:solidFill>
              </a:rPr>
              <a:t>ab</a:t>
            </a:r>
            <a:r>
              <a:rPr lang="en-US" sz="2400" dirty="0" smtClean="0">
                <a:solidFill>
                  <a:schemeClr val="tx1"/>
                </a:solidFill>
              </a:rPr>
              <a:t>", "</a:t>
            </a:r>
            <a:r>
              <a:rPr lang="en-US" sz="2400" dirty="0" err="1" smtClean="0">
                <a:solidFill>
                  <a:schemeClr val="tx1"/>
                </a:solidFill>
              </a:rPr>
              <a:t>bc</a:t>
            </a:r>
            <a:r>
              <a:rPr lang="en-US" sz="2400" dirty="0" smtClean="0">
                <a:solidFill>
                  <a:schemeClr val="tx1"/>
                </a:solidFill>
              </a:rPr>
              <a:t>", "c", "a", "ac", "c"))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8577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List - combining of vectors on a particular meaning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 &lt;- list(m=a, g=b, h=d)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p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$m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[1] 178 186 167 175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$g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[1] 74 79 62 76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$h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[1] 69 78 67 80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8577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changing the value of the element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a[3]&lt;-171 # changing the value of the element of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 &lt;- list(m=a, g=b, h=d)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p$m</a:t>
            </a:r>
            <a:r>
              <a:rPr lang="en-US" sz="2400" dirty="0" smtClean="0">
                <a:solidFill>
                  <a:schemeClr val="tx1"/>
                </a:solidFill>
              </a:rPr>
              <a:t>[3] &lt;- 171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 p[[1]][3]&lt;-171 </a:t>
            </a:r>
            <a:r>
              <a:rPr lang="en-US" sz="2400" dirty="0" smtClean="0">
                <a:solidFill>
                  <a:schemeClr val="tx1"/>
                </a:solidFill>
              </a:rPr>
              <a:t># changing the value of the element of list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p$g</a:t>
            </a:r>
            <a:r>
              <a:rPr lang="en-US" sz="2400" dirty="0" smtClean="0">
                <a:solidFill>
                  <a:schemeClr val="tx1"/>
                </a:solidFill>
              </a:rPr>
              <a:t>[3] &lt;-70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 p[[2]][3]&lt;-70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 frame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data.frame</a:t>
            </a:r>
            <a:r>
              <a:rPr lang="en-US" sz="2400" dirty="0" smtClean="0">
                <a:solidFill>
                  <a:schemeClr val="tx1"/>
                </a:solidFill>
              </a:rPr>
              <a:t>(a, b, d) # combining vectors in date frame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u="sng" dirty="0" smtClean="0">
                <a:solidFill>
                  <a:schemeClr val="tx1"/>
                </a:solidFill>
              </a:rPr>
              <a:t>The length of the vector must be the same</a:t>
            </a:r>
          </a:p>
          <a:p>
            <a:endParaRPr lang="en-US" sz="2400" u="sng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my_data</a:t>
            </a:r>
            <a:r>
              <a:rPr lang="en-US" dirty="0" smtClean="0">
                <a:solidFill>
                  <a:schemeClr val="tx1"/>
                </a:solidFill>
              </a:rPr>
              <a:t>[1,2]&lt;-79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my_data$b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[1]&lt;-79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 frame row name and column name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data.frame</a:t>
            </a:r>
            <a:r>
              <a:rPr lang="en-US" sz="2400" dirty="0" smtClean="0">
                <a:solidFill>
                  <a:schemeClr val="tx1"/>
                </a:solidFill>
              </a:rPr>
              <a:t>(a, b, d) # combining vectors in date frame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colnames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[1] </a:t>
            </a:r>
            <a:r>
              <a:rPr lang="en-US" sz="2400" dirty="0" smtClean="0">
                <a:solidFill>
                  <a:schemeClr val="tx1"/>
                </a:solidFill>
              </a:rPr>
              <a:t>"a" "b" "d"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my_names</a:t>
            </a:r>
            <a:r>
              <a:rPr lang="en-US" sz="2400" dirty="0" smtClean="0">
                <a:solidFill>
                  <a:schemeClr val="tx1"/>
                </a:solidFill>
              </a:rPr>
              <a:t>&lt;-c</a:t>
            </a:r>
            <a:r>
              <a:rPr lang="en-US" sz="2400" dirty="0" smtClean="0">
                <a:solidFill>
                  <a:schemeClr val="tx1"/>
                </a:solidFill>
              </a:rPr>
              <a:t>("</a:t>
            </a:r>
            <a:r>
              <a:rPr lang="en-US" sz="2400" dirty="0" err="1" smtClean="0">
                <a:solidFill>
                  <a:schemeClr val="tx1"/>
                </a:solidFill>
              </a:rPr>
              <a:t>s","f","l</a:t>
            </a:r>
            <a:r>
              <a:rPr lang="en-US" sz="2400" dirty="0" smtClean="0">
                <a:solidFill>
                  <a:schemeClr val="tx1"/>
                </a:solidFill>
              </a:rPr>
              <a:t>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colnames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)&lt;-</a:t>
            </a:r>
            <a:r>
              <a:rPr lang="en-US" sz="2400" dirty="0" err="1" smtClean="0">
                <a:solidFill>
                  <a:schemeClr val="tx1"/>
                </a:solidFill>
              </a:rPr>
              <a:t>my_names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colnames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)&lt;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[1] </a:t>
            </a:r>
            <a:r>
              <a:rPr lang="en-US" sz="2400" dirty="0" smtClean="0">
                <a:solidFill>
                  <a:schemeClr val="tx1"/>
                </a:solidFill>
              </a:rPr>
              <a:t>"s" "f" "l"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Data frame row name and column name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data.frame</a:t>
            </a:r>
            <a:r>
              <a:rPr lang="en-US" sz="2400" dirty="0" smtClean="0">
                <a:solidFill>
                  <a:schemeClr val="tx1"/>
                </a:solidFill>
              </a:rPr>
              <a:t>(a, b, d) # combining vectors in date frame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rownames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[1] </a:t>
            </a:r>
            <a:r>
              <a:rPr lang="en-US" sz="2400" dirty="0" smtClean="0">
                <a:solidFill>
                  <a:schemeClr val="tx1"/>
                </a:solidFill>
              </a:rPr>
              <a:t>"1" "2" "3" "4"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my_names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("p1", "p2", "p3", "p4")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rownames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)&lt;-</a:t>
            </a:r>
            <a:r>
              <a:rPr lang="en-US" sz="2400" dirty="0" err="1" smtClean="0">
                <a:solidFill>
                  <a:schemeClr val="tx1"/>
                </a:solidFill>
              </a:rPr>
              <a:t>my_names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rownames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[1] </a:t>
            </a:r>
            <a:r>
              <a:rPr lang="en-US" sz="2400" dirty="0" smtClean="0">
                <a:solidFill>
                  <a:schemeClr val="tx1"/>
                </a:solidFill>
              </a:rPr>
              <a:t>"p1" "p2" "p3" "p4"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Sort data frame by row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c(178,186,167,175)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c(74,79,62,76)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c( 69,78,67,80)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data.frame</a:t>
            </a:r>
            <a:r>
              <a:rPr lang="en-US" sz="2400" dirty="0" smtClean="0">
                <a:solidFill>
                  <a:schemeClr val="tx1"/>
                </a:solidFill>
              </a:rPr>
              <a:t>(a, b, d)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[order(b),]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Matrix in 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 &lt;- matrix(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+   c(2, 4, 3, 1, 5, 7), # the data elements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+   </a:t>
            </a:r>
            <a:r>
              <a:rPr lang="en-US" sz="2400" dirty="0" err="1" smtClean="0">
                <a:solidFill>
                  <a:schemeClr val="tx1"/>
                </a:solidFill>
              </a:rPr>
              <a:t>nrow</a:t>
            </a:r>
            <a:r>
              <a:rPr lang="en-US" sz="2400" dirty="0" smtClean="0">
                <a:solidFill>
                  <a:schemeClr val="tx1"/>
                </a:solidFill>
              </a:rPr>
              <a:t>=2,              # number of rows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+   </a:t>
            </a:r>
            <a:r>
              <a:rPr lang="en-US" sz="2400" dirty="0" err="1" smtClean="0">
                <a:solidFill>
                  <a:schemeClr val="tx1"/>
                </a:solidFill>
              </a:rPr>
              <a:t>ncol</a:t>
            </a:r>
            <a:r>
              <a:rPr lang="en-US" sz="2400" dirty="0" smtClean="0">
                <a:solidFill>
                  <a:schemeClr val="tx1"/>
                </a:solidFill>
              </a:rPr>
              <a:t>=3,              # number of columns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+   </a:t>
            </a:r>
            <a:r>
              <a:rPr lang="en-US" sz="2400" dirty="0" err="1" smtClean="0">
                <a:solidFill>
                  <a:schemeClr val="tx1"/>
                </a:solidFill>
              </a:rPr>
              <a:t>byrow</a:t>
            </a:r>
            <a:r>
              <a:rPr lang="en-US" sz="2400" dirty="0" smtClean="0">
                <a:solidFill>
                  <a:schemeClr val="tx1"/>
                </a:solidFill>
              </a:rPr>
              <a:t> = TRUE)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&gt; A                      # print the matrix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   [,1] [,2] [,3]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[1,]    2    4    3 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[2,]    1    5    7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Matrix in R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c_names</a:t>
            </a:r>
            <a:r>
              <a:rPr lang="en-US" sz="2400" dirty="0" smtClean="0">
                <a:solidFill>
                  <a:schemeClr val="tx1"/>
                </a:solidFill>
              </a:rPr>
              <a:t>&lt;-c</a:t>
            </a:r>
            <a:r>
              <a:rPr lang="en-US" sz="2400" dirty="0" smtClean="0">
                <a:solidFill>
                  <a:schemeClr val="tx1"/>
                </a:solidFill>
              </a:rPr>
              <a:t>("p1","p2","p3","p4")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colnames</a:t>
            </a:r>
            <a:r>
              <a:rPr lang="en-US" sz="2400" dirty="0" smtClean="0">
                <a:solidFill>
                  <a:schemeClr val="tx1"/>
                </a:solidFill>
              </a:rPr>
              <a:t>(A)&lt;-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c_names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r_names</a:t>
            </a:r>
            <a:r>
              <a:rPr lang="en-US" sz="2400" dirty="0" smtClean="0">
                <a:solidFill>
                  <a:schemeClr val="tx1"/>
                </a:solidFill>
              </a:rPr>
              <a:t>&lt;-c</a:t>
            </a:r>
            <a:r>
              <a:rPr lang="en-US" sz="2400" dirty="0" smtClean="0">
                <a:solidFill>
                  <a:schemeClr val="tx1"/>
                </a:solidFill>
              </a:rPr>
              <a:t>("a1","a2")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rownames</a:t>
            </a:r>
            <a:r>
              <a:rPr lang="en-US" sz="2400" dirty="0" smtClean="0">
                <a:solidFill>
                  <a:schemeClr val="tx1"/>
                </a:solidFill>
              </a:rPr>
              <a:t>(A)&lt;- </a:t>
            </a:r>
            <a:r>
              <a:rPr lang="en-US" sz="2400" dirty="0" err="1" smtClean="0">
                <a:solidFill>
                  <a:schemeClr val="tx1"/>
                </a:solidFill>
              </a:rPr>
              <a:t>r_names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/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215370" cy="48577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Read data from disk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94913"/>
            <a:ext cx="2786082" cy="23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7" y="2714620"/>
            <a:ext cx="389228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43042" y="52149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  ,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513137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  tab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14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to 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79296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 (programming language) https://www.r-project.org/</a:t>
            </a:r>
          </a:p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dirty="0" smtClean="0"/>
              <a:t> is a programming language and software environment for statistical computing and graphics</a:t>
            </a:r>
          </a:p>
          <a:p>
            <a:endParaRPr lang="en-US" b="1" dirty="0" smtClean="0"/>
          </a:p>
          <a:p>
            <a:r>
              <a:rPr lang="en-US" dirty="0" smtClean="0"/>
              <a:t>free software</a:t>
            </a:r>
          </a:p>
          <a:p>
            <a:endParaRPr lang="en-US" b="1" dirty="0" smtClean="0"/>
          </a:p>
          <a:p>
            <a:r>
              <a:rPr lang="en-US" b="1" dirty="0" smtClean="0"/>
              <a:t>≈ 5000 - </a:t>
            </a:r>
            <a:r>
              <a:rPr lang="en-US" dirty="0" smtClean="0"/>
              <a:t>packages for the implementation of various statistical and graphical functions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packages for bioinformatics:</a:t>
            </a:r>
          </a:p>
          <a:p>
            <a:pPr>
              <a:buFontTx/>
              <a:buChar char="-"/>
            </a:pPr>
            <a:r>
              <a:rPr lang="en-US" dirty="0" smtClean="0"/>
              <a:t> ape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pegas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phangorn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bios2mds</a:t>
            </a:r>
          </a:p>
          <a:p>
            <a:pPr>
              <a:buFontTx/>
              <a:buChar char="-"/>
            </a:pPr>
            <a:r>
              <a:rPr lang="en-US" dirty="0" smtClean="0"/>
              <a:t> and others</a:t>
            </a:r>
          </a:p>
          <a:p>
            <a:r>
              <a:rPr lang="en-US" dirty="0" smtClean="0"/>
              <a:t>packages for biological statistics:</a:t>
            </a:r>
          </a:p>
          <a:p>
            <a:r>
              <a:rPr lang="en-US" dirty="0" smtClean="0"/>
              <a:t>- vegan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215370" cy="48577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Read data from disk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read.table</a:t>
            </a:r>
            <a:r>
              <a:rPr lang="en-US" sz="2400" dirty="0" smtClean="0">
                <a:solidFill>
                  <a:schemeClr val="tx1"/>
                </a:solidFill>
              </a:rPr>
              <a:t>("data.txt", </a:t>
            </a:r>
            <a:r>
              <a:rPr lang="en-US" sz="2400" dirty="0" smtClean="0">
                <a:solidFill>
                  <a:schemeClr val="tx1"/>
                </a:solidFill>
              </a:rPr>
              <a:t>header=TRUE, sep</a:t>
            </a:r>
            <a:r>
              <a:rPr lang="en-US" sz="2400" dirty="0" smtClean="0">
                <a:solidFill>
                  <a:schemeClr val="tx1"/>
                </a:solidFill>
              </a:rPr>
              <a:t>=",")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read.table</a:t>
            </a:r>
            <a:r>
              <a:rPr lang="en-US" sz="2400" dirty="0" smtClean="0">
                <a:solidFill>
                  <a:schemeClr val="tx1"/>
                </a:solidFill>
              </a:rPr>
              <a:t>("data.txt", </a:t>
            </a:r>
            <a:r>
              <a:rPr lang="en-US" sz="2400" dirty="0" smtClean="0">
                <a:solidFill>
                  <a:schemeClr val="tx1"/>
                </a:solidFill>
              </a:rPr>
              <a:t>header=TRUE, sep</a:t>
            </a:r>
            <a:r>
              <a:rPr lang="en-US" sz="2400" dirty="0" smtClean="0">
                <a:solidFill>
                  <a:schemeClr val="tx1"/>
                </a:solidFill>
              </a:rPr>
              <a:t>="\t")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&gt; </a:t>
            </a:r>
            <a:r>
              <a:rPr lang="en-US" sz="2600" dirty="0" err="1" smtClean="0">
                <a:solidFill>
                  <a:schemeClr val="tx1"/>
                </a:solidFill>
              </a:rPr>
              <a:t>my_data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a    b    c   d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1 12 34 56 78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2 14 30 55 79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3 13 39 58 78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4 10 38 51 71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Testing of statistical hypotheses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8215370" cy="485778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Test sample on normal distribution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Shapiro-</a:t>
            </a:r>
            <a:r>
              <a:rPr lang="en-US" sz="2800" dirty="0" err="1" smtClean="0">
                <a:solidFill>
                  <a:schemeClr val="tx1"/>
                </a:solidFill>
              </a:rPr>
              <a:t>Wilk</a:t>
            </a:r>
            <a:r>
              <a:rPr lang="en-US" sz="2800" dirty="0" smtClean="0">
                <a:solidFill>
                  <a:schemeClr val="tx1"/>
                </a:solidFill>
              </a:rPr>
              <a:t> test of normality H0 - sample matches normal distribution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x&lt;-c(23,54,78,21,32,45,67,87,54,16,78,45,38)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shapiro.test</a:t>
            </a:r>
            <a:r>
              <a:rPr lang="en-US" sz="2800" dirty="0" smtClean="0">
                <a:solidFill>
                  <a:schemeClr val="tx1"/>
                </a:solidFill>
              </a:rPr>
              <a:t>(x)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Shapiro-</a:t>
            </a:r>
            <a:r>
              <a:rPr lang="en-US" sz="2600" dirty="0" err="1" smtClean="0">
                <a:solidFill>
                  <a:schemeClr val="tx1"/>
                </a:solidFill>
              </a:rPr>
              <a:t>Wilk</a:t>
            </a:r>
            <a:r>
              <a:rPr lang="en-US" sz="2600" dirty="0" smtClean="0">
                <a:solidFill>
                  <a:schemeClr val="tx1"/>
                </a:solidFill>
              </a:rPr>
              <a:t> normality test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data:  x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W = 0.9489, p-value = 0.5812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p-value &gt;0.05 H0 are accepted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Testing of statistical hypotheses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8215370" cy="485778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Test two samples on equality of means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two sample Student's t-Test H0 - two samples means are equal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x&lt;-c(23,54,78,21,32,45,67,87,54,16,78,45,38)</a:t>
            </a:r>
          </a:p>
          <a:p>
            <a:pPr algn="l"/>
            <a:r>
              <a:rPr lang="en-US" sz="3400" dirty="0" smtClean="0">
                <a:solidFill>
                  <a:schemeClr val="tx1"/>
                </a:solidFill>
              </a:rPr>
              <a:t>y&lt;-c(33,74,78,28,32,95,67,87,34,26,79,64,38)</a:t>
            </a:r>
          </a:p>
          <a:p>
            <a:pPr algn="l"/>
            <a:r>
              <a:rPr lang="en-US" sz="3400" dirty="0" err="1" smtClean="0">
                <a:solidFill>
                  <a:schemeClr val="tx1"/>
                </a:solidFill>
              </a:rPr>
              <a:t>t.test</a:t>
            </a:r>
            <a:r>
              <a:rPr lang="en-US" sz="3400" dirty="0" smtClean="0">
                <a:solidFill>
                  <a:schemeClr val="tx1"/>
                </a:solidFill>
              </a:rPr>
              <a:t>(</a:t>
            </a:r>
            <a:r>
              <a:rPr lang="en-US" sz="3400" dirty="0" err="1" smtClean="0">
                <a:solidFill>
                  <a:schemeClr val="tx1"/>
                </a:solidFill>
              </a:rPr>
              <a:t>x,y</a:t>
            </a:r>
            <a:r>
              <a:rPr lang="en-US" sz="3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Welch Two Sample t-test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data:  x and y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t = -0.7852, </a:t>
            </a:r>
            <a:r>
              <a:rPr lang="en-US" sz="2600" dirty="0" err="1" smtClean="0">
                <a:solidFill>
                  <a:schemeClr val="tx1"/>
                </a:solidFill>
              </a:rPr>
              <a:t>df</a:t>
            </a:r>
            <a:r>
              <a:rPr lang="en-US" sz="2600" dirty="0" smtClean="0">
                <a:solidFill>
                  <a:schemeClr val="tx1"/>
                </a:solidFill>
              </a:rPr>
              <a:t> = 23.853, p-value = 0.4401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alternative hypothesis: true difference in means is not equal to 0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95 percent confidence interval: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-27.08135  12.15827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sample estimates: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mean of x mean of y 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49.07692  56.53846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p-value &gt; 0.05 H0 are accepted</a:t>
            </a:r>
          </a:p>
          <a:p>
            <a:pPr algn="l"/>
            <a:endParaRPr lang="ru-RU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Testing of statistical hypotheses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8215370" cy="48577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ANOVA</a:t>
            </a: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F:\may_data\moi_dok\учебные материалы\Конференция владимвосток\a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16" y="2857496"/>
            <a:ext cx="4279774" cy="264320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2305042"/>
            <a:ext cx="1000132" cy="37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Testing of statistical hypotheses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857364"/>
            <a:ext cx="8215370" cy="192882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ANOVA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H0 - factor does not affect on the average mark of samples</a:t>
            </a:r>
          </a:p>
          <a:p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3505802"/>
            <a:ext cx="73581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my_data</a:t>
            </a:r>
            <a:r>
              <a:rPr lang="en-US" dirty="0" smtClean="0"/>
              <a:t>&lt;-</a:t>
            </a:r>
            <a:r>
              <a:rPr lang="en-US" dirty="0" err="1" smtClean="0"/>
              <a:t>read.table</a:t>
            </a:r>
            <a:r>
              <a:rPr lang="en-US" dirty="0" smtClean="0"/>
              <a:t>("data.txt", </a:t>
            </a:r>
            <a:r>
              <a:rPr lang="en-US" dirty="0" smtClean="0"/>
              <a:t>header=TRUE, sep</a:t>
            </a:r>
            <a:r>
              <a:rPr lang="en-US" dirty="0" smtClean="0"/>
              <a:t>=",")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oneway.test</a:t>
            </a:r>
            <a:r>
              <a:rPr lang="en-US" dirty="0" smtClean="0"/>
              <a:t>(m ~ h, data=</a:t>
            </a:r>
            <a:r>
              <a:rPr lang="en-US" dirty="0" err="1" smtClean="0"/>
              <a:t>my_data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One-way analysis of means (not assuming equal variances)</a:t>
            </a:r>
          </a:p>
          <a:p>
            <a:endParaRPr lang="en-US" dirty="0" smtClean="0"/>
          </a:p>
          <a:p>
            <a:r>
              <a:rPr lang="en-US" dirty="0" smtClean="0"/>
              <a:t>data:  m and h</a:t>
            </a:r>
          </a:p>
          <a:p>
            <a:r>
              <a:rPr lang="en-US" dirty="0" smtClean="0"/>
              <a:t>F = 20.1136, num </a:t>
            </a:r>
            <a:r>
              <a:rPr lang="en-US" dirty="0" err="1" smtClean="0"/>
              <a:t>df</a:t>
            </a:r>
            <a:r>
              <a:rPr lang="en-US" dirty="0" smtClean="0"/>
              <a:t> = 2.000, </a:t>
            </a:r>
            <a:r>
              <a:rPr lang="en-US" dirty="0" err="1" smtClean="0"/>
              <a:t>denom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= 8.297, p-value = 0.0006574</a:t>
            </a:r>
          </a:p>
          <a:p>
            <a:endParaRPr lang="en-US" dirty="0" smtClean="0"/>
          </a:p>
          <a:p>
            <a:r>
              <a:rPr lang="en-US" dirty="0" smtClean="0"/>
              <a:t>p-value&lt;0.05 H0 - reject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5072098" cy="421484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Histogram of distribution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x&lt;-</a:t>
            </a:r>
            <a:r>
              <a:rPr lang="en-US" sz="2900" dirty="0" err="1" smtClean="0">
                <a:solidFill>
                  <a:schemeClr val="tx1"/>
                </a:solidFill>
              </a:rPr>
              <a:t>rnorm</a:t>
            </a:r>
            <a:r>
              <a:rPr lang="en-US" sz="2900" dirty="0" smtClean="0">
                <a:solidFill>
                  <a:schemeClr val="tx1"/>
                </a:solidFill>
              </a:rPr>
              <a:t>(30,8,2)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&gt; x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 [1]  8.030476  7.102514 13.197472  6.830484 11.554358  7.805940  3.847377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 [8]  8.611428  6.830543  7.270730  8.686278  6.991432  5.752204  7.281090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[15] 12.129992  8.731295  6.810419  7.508049  8.359111  9.433690  8.023782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[22]  8.772084  8.386098  6.962736 10.333069  6.895887 10.448032  2.411880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[29]  8.796300  8.008902</a:t>
            </a:r>
          </a:p>
          <a:p>
            <a:pPr algn="l"/>
            <a:endParaRPr lang="en-US" sz="2900" dirty="0" smtClean="0">
              <a:solidFill>
                <a:schemeClr val="tx1"/>
              </a:solidFill>
            </a:endParaRPr>
          </a:p>
          <a:p>
            <a:pPr algn="l"/>
            <a:r>
              <a:rPr lang="en-US" sz="2900" dirty="0" err="1" smtClean="0">
                <a:solidFill>
                  <a:schemeClr val="tx1"/>
                </a:solidFill>
              </a:rPr>
              <a:t>hist</a:t>
            </a:r>
            <a:r>
              <a:rPr lang="en-US" sz="2900" dirty="0" smtClean="0">
                <a:solidFill>
                  <a:schemeClr val="tx1"/>
                </a:solidFill>
              </a:rPr>
              <a:t>(x)</a:t>
            </a:r>
          </a:p>
          <a:p>
            <a:pPr algn="l"/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862679"/>
            <a:ext cx="3571900" cy="35665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5072098" cy="421484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 err="1" smtClean="0">
                <a:solidFill>
                  <a:schemeClr val="tx1"/>
                </a:solidFill>
              </a:rPr>
              <a:t>boxplot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x&lt;-</a:t>
            </a:r>
            <a:r>
              <a:rPr lang="en-US" sz="2900" dirty="0" err="1" smtClean="0">
                <a:solidFill>
                  <a:schemeClr val="tx1"/>
                </a:solidFill>
              </a:rPr>
              <a:t>rnorm</a:t>
            </a:r>
            <a:r>
              <a:rPr lang="en-US" sz="2900" dirty="0" smtClean="0">
                <a:solidFill>
                  <a:schemeClr val="tx1"/>
                </a:solidFill>
              </a:rPr>
              <a:t>(30,8,2)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&gt; x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 [1]  8.030476  7.102514 13.197472  6.830484 11.554358  7.805940  3.847377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 [8]  8.611428  6.830543  7.270730  8.686278  6.991432  5.752204  7.281090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[15] 12.129992  8.731295  6.810419  7.508049  8.359111  9.433690  8.023782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[22]  8.772084  8.386098  6.962736 10.333069  6.895887 10.448032  2.411880</a:t>
            </a:r>
          </a:p>
          <a:p>
            <a:pPr algn="l"/>
            <a:r>
              <a:rPr lang="en-US" sz="2900" dirty="0" smtClean="0">
                <a:solidFill>
                  <a:schemeClr val="tx1"/>
                </a:solidFill>
              </a:rPr>
              <a:t>[29]  8.796300  8.008902</a:t>
            </a:r>
          </a:p>
          <a:p>
            <a:pPr algn="l"/>
            <a:endParaRPr lang="en-US" sz="2900" dirty="0" smtClean="0">
              <a:solidFill>
                <a:schemeClr val="tx1"/>
              </a:solidFill>
            </a:endParaRPr>
          </a:p>
          <a:p>
            <a:pPr algn="l"/>
            <a:r>
              <a:rPr lang="en-US" sz="2900" dirty="0" err="1" smtClean="0">
                <a:solidFill>
                  <a:schemeClr val="tx1"/>
                </a:solidFill>
              </a:rPr>
              <a:t>boxplot</a:t>
            </a: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x,range</a:t>
            </a:r>
            <a:r>
              <a:rPr lang="en-US" sz="2900" dirty="0" smtClean="0">
                <a:solidFill>
                  <a:schemeClr val="tx1"/>
                </a:solidFill>
              </a:rPr>
              <a:t>=3)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143116"/>
            <a:ext cx="3629028" cy="36236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6000792" cy="114300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900" dirty="0" err="1" smtClean="0">
                <a:solidFill>
                  <a:schemeClr val="tx1"/>
                </a:solidFill>
              </a:rPr>
              <a:t>Boxplot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my_data</a:t>
            </a:r>
            <a:r>
              <a:rPr lang="en-US" sz="2400" dirty="0" smtClean="0">
                <a:solidFill>
                  <a:schemeClr val="tx1"/>
                </a:solidFill>
              </a:rPr>
              <a:t>&lt;-</a:t>
            </a:r>
            <a:r>
              <a:rPr lang="en-US" sz="2400" dirty="0" err="1" smtClean="0">
                <a:solidFill>
                  <a:schemeClr val="tx1"/>
                </a:solidFill>
              </a:rPr>
              <a:t>read.table</a:t>
            </a:r>
            <a:r>
              <a:rPr lang="en-US" sz="2400" dirty="0" smtClean="0">
                <a:solidFill>
                  <a:schemeClr val="tx1"/>
                </a:solidFill>
              </a:rPr>
              <a:t>("data.txt", </a:t>
            </a:r>
            <a:r>
              <a:rPr lang="en-US" sz="2400" dirty="0" smtClean="0">
                <a:solidFill>
                  <a:schemeClr val="tx1"/>
                </a:solidFill>
              </a:rPr>
              <a:t>header=TRUE, sep</a:t>
            </a:r>
            <a:r>
              <a:rPr lang="en-US" sz="2400" dirty="0" smtClean="0">
                <a:solidFill>
                  <a:schemeClr val="tx1"/>
                </a:solidFill>
              </a:rPr>
              <a:t>=",")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boxplot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m~h,data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</a:rPr>
              <a:t>my_data,range</a:t>
            </a:r>
            <a:r>
              <a:rPr lang="en-US" sz="2800" dirty="0" smtClean="0">
                <a:solidFill>
                  <a:schemeClr val="tx1"/>
                </a:solidFill>
              </a:rPr>
              <a:t>=3)</a:t>
            </a:r>
          </a:p>
          <a:p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19422"/>
            <a:ext cx="1000132" cy="37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1" y="2643183"/>
            <a:ext cx="4006489" cy="40005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73025"/>
            <a:ext cx="8243918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Object-oriented programming (OOP)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785926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Object-oriented programming</a:t>
            </a:r>
            <a:r>
              <a:rPr lang="en-US" sz="2400" dirty="0" smtClean="0"/>
              <a:t> (</a:t>
            </a:r>
            <a:r>
              <a:rPr lang="en-US" sz="2400" b="1" dirty="0" smtClean="0"/>
              <a:t>OOP</a:t>
            </a:r>
            <a:r>
              <a:rPr lang="en-US" sz="2400" dirty="0" smtClean="0"/>
              <a:t>) is a programming paradigm based on the concept of </a:t>
            </a:r>
            <a:r>
              <a:rPr lang="en-US" sz="2400" dirty="0" smtClean="0"/>
              <a:t>"objects", </a:t>
            </a:r>
            <a:r>
              <a:rPr lang="en-US" sz="2400" dirty="0" smtClean="0"/>
              <a:t>which are data structures that contain data, in the form of fields, often known as </a:t>
            </a:r>
            <a:r>
              <a:rPr lang="en-US" sz="2400" i="1" dirty="0" smtClean="0"/>
              <a:t>attributes;</a:t>
            </a:r>
            <a:r>
              <a:rPr lang="en-US" sz="2400" dirty="0" smtClean="0"/>
              <a:t> and code, in the form of procedures, often known as </a:t>
            </a:r>
            <a:r>
              <a:rPr lang="en-US" sz="2400" i="1" dirty="0" smtClean="0"/>
              <a:t>methods.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4429132"/>
            <a:ext cx="185738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00496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71934" y="5443558"/>
            <a:ext cx="1643074" cy="62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143240" y="4286256"/>
            <a:ext cx="714380" cy="35719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143240" y="4929198"/>
            <a:ext cx="785818" cy="64294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войная стрелка вверх/вниз 18"/>
          <p:cNvSpPr/>
          <p:nvPr/>
        </p:nvSpPr>
        <p:spPr>
          <a:xfrm>
            <a:off x="4643438" y="4429132"/>
            <a:ext cx="484632" cy="10018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73025"/>
            <a:ext cx="8243918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Object-oriented programming (OOP)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428736"/>
            <a:ext cx="8643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x_y_mean</a:t>
            </a:r>
            <a:r>
              <a:rPr lang="en-US" sz="1600" dirty="0" smtClean="0"/>
              <a:t>&lt;-function(</a:t>
            </a:r>
            <a:r>
              <a:rPr lang="en-US" sz="1600" dirty="0" err="1" smtClean="0"/>
              <a:t>x,y</a:t>
            </a:r>
            <a:r>
              <a:rPr lang="en-US" sz="1600" dirty="0" smtClean="0"/>
              <a:t>)  # the average value of the difference between the elements of the sample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pts&lt;-list(x=</a:t>
            </a:r>
            <a:r>
              <a:rPr lang="en-US" sz="1600" dirty="0" err="1" smtClean="0"/>
              <a:t>x,y</a:t>
            </a:r>
            <a:r>
              <a:rPr lang="en-US" sz="1600" dirty="0" smtClean="0"/>
              <a:t>=y)</a:t>
            </a:r>
          </a:p>
          <a:p>
            <a:r>
              <a:rPr lang="en-US" sz="1600" dirty="0" smtClean="0"/>
              <a:t>  class(pts) &lt;- </a:t>
            </a:r>
            <a:r>
              <a:rPr lang="en-US" sz="1600" dirty="0" smtClean="0"/>
              <a:t>"</a:t>
            </a:r>
            <a:r>
              <a:rPr lang="en-US" sz="1600" dirty="0" err="1" smtClean="0"/>
              <a:t>x_y_mean</a:t>
            </a:r>
            <a:r>
              <a:rPr lang="en-US" sz="1600" dirty="0" smtClean="0"/>
              <a:t>"</a:t>
            </a:r>
            <a:endParaRPr lang="en-US" sz="1600" dirty="0" smtClean="0"/>
          </a:p>
          <a:p>
            <a:r>
              <a:rPr lang="en-US" sz="1600" dirty="0" smtClean="0"/>
              <a:t>  return(pts)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mean_twoo</a:t>
            </a:r>
            <a:r>
              <a:rPr lang="en-US" sz="1600" dirty="0" smtClean="0"/>
              <a:t>&lt;- function(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ro</a:t>
            </a:r>
            <a:r>
              <a:rPr lang="en-US" sz="1600" dirty="0" smtClean="0"/>
              <a:t>&lt;- </a:t>
            </a:r>
            <a:r>
              <a:rPr lang="en-US" sz="1600" dirty="0" err="1" smtClean="0"/>
              <a:t>x_y_mean</a:t>
            </a:r>
            <a:r>
              <a:rPr lang="en-US" sz="1600" dirty="0" smtClean="0"/>
              <a:t>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return(</a:t>
            </a:r>
            <a:r>
              <a:rPr lang="en-US" sz="1600" dirty="0" err="1" smtClean="0"/>
              <a:t>ro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  <a:p>
            <a:r>
              <a:rPr lang="en-US" sz="1600" dirty="0" smtClean="0"/>
              <a:t>print. </a:t>
            </a:r>
            <a:r>
              <a:rPr lang="en-US" sz="1600" dirty="0" err="1" smtClean="0"/>
              <a:t>x_y_mean</a:t>
            </a:r>
            <a:r>
              <a:rPr lang="en-US" sz="1600" dirty="0" smtClean="0"/>
              <a:t> = function(</a:t>
            </a:r>
            <a:r>
              <a:rPr lang="en-US" sz="1600" dirty="0" err="1" smtClean="0"/>
              <a:t>obj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  z&lt;-</a:t>
            </a:r>
            <a:r>
              <a:rPr lang="en-US" sz="1600" dirty="0" err="1" smtClean="0"/>
              <a:t>obj$x-obj$y</a:t>
            </a:r>
            <a:endParaRPr lang="en-US" sz="1600" dirty="0" smtClean="0"/>
          </a:p>
          <a:p>
            <a:r>
              <a:rPr lang="en-US" sz="1600" dirty="0" smtClean="0"/>
              <a:t>  m&lt;-mean(z)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str</a:t>
            </a:r>
            <a:r>
              <a:rPr lang="en-US" sz="1600" dirty="0" smtClean="0"/>
              <a:t>&lt;-paste</a:t>
            </a:r>
            <a:r>
              <a:rPr lang="en-US" sz="1600" dirty="0" smtClean="0"/>
              <a:t>("The </a:t>
            </a:r>
            <a:r>
              <a:rPr lang="en-US" sz="1600" dirty="0" smtClean="0"/>
              <a:t>average difference between the elements is m</a:t>
            </a:r>
            <a:r>
              <a:rPr lang="en-US" sz="1600" dirty="0" smtClean="0"/>
              <a:t>=", </a:t>
            </a:r>
            <a:r>
              <a:rPr lang="en-US" sz="1600" dirty="0" smtClean="0"/>
              <a:t>m, </a:t>
            </a:r>
            <a:r>
              <a:rPr lang="en-US" sz="1600" dirty="0" smtClean="0"/>
              <a:t>"\n", </a:t>
            </a:r>
            <a:r>
              <a:rPr lang="en-US" sz="1600" dirty="0" smtClean="0"/>
              <a:t>sep</a:t>
            </a:r>
            <a:r>
              <a:rPr lang="en-US" sz="1600" dirty="0" smtClean="0"/>
              <a:t>="")</a:t>
            </a:r>
            <a:endParaRPr lang="en-US" sz="1600" dirty="0" smtClean="0"/>
          </a:p>
          <a:p>
            <a:r>
              <a:rPr lang="en-US" sz="1600" dirty="0" smtClean="0"/>
              <a:t>  cat(</a:t>
            </a:r>
            <a:r>
              <a:rPr lang="en-US" sz="1600" dirty="0" err="1" smtClean="0"/>
              <a:t>str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214446"/>
          </a:xfrm>
        </p:spPr>
        <p:txBody>
          <a:bodyPr/>
          <a:lstStyle/>
          <a:p>
            <a:r>
              <a:rPr lang="en-US" b="1" dirty="0" smtClean="0"/>
              <a:t>Console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5738829" cy="475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00100" y="3000372"/>
            <a:ext cx="6143668" cy="26432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500826" y="2571744"/>
            <a:ext cx="152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command line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73025"/>
            <a:ext cx="8243918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Object-oriented programming (OOP)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214554"/>
            <a:ext cx="1904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x&lt;-</a:t>
            </a:r>
            <a:r>
              <a:rPr lang="en-US" dirty="0" err="1" smtClean="0"/>
              <a:t>rnorm</a:t>
            </a:r>
            <a:r>
              <a:rPr lang="en-US" dirty="0" smtClean="0"/>
              <a:t>(10,30,3)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y&lt;-</a:t>
            </a:r>
            <a:r>
              <a:rPr lang="en-US" dirty="0" err="1" smtClean="0"/>
              <a:t>rnorm</a:t>
            </a:r>
            <a:r>
              <a:rPr lang="en-US" dirty="0" smtClean="0"/>
              <a:t>(10,20,4)</a:t>
            </a:r>
          </a:p>
          <a:p>
            <a:pPr algn="ctr"/>
            <a:endParaRPr lang="en-US" dirty="0" smtClean="0"/>
          </a:p>
          <a:p>
            <a:r>
              <a:rPr lang="en-US" dirty="0" err="1" smtClean="0"/>
              <a:t>mean_twoo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Vector in R – main data type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a &lt;- c(1,2,5.3,6,-2,4) # numeric vector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/>
            </a:r>
            <a:br>
              <a:rPr lang="en-US" sz="3800" dirty="0" smtClean="0">
                <a:solidFill>
                  <a:schemeClr val="tx1"/>
                </a:solidFill>
              </a:rPr>
            </a:br>
            <a:r>
              <a:rPr lang="en-US" sz="3800" dirty="0" smtClean="0">
                <a:solidFill>
                  <a:schemeClr val="tx1"/>
                </a:solidFill>
              </a:rPr>
              <a:t>b &lt;- c</a:t>
            </a:r>
            <a:r>
              <a:rPr lang="en-US" sz="3800" dirty="0" smtClean="0">
                <a:solidFill>
                  <a:schemeClr val="tx1"/>
                </a:solidFill>
              </a:rPr>
              <a:t>("</a:t>
            </a:r>
            <a:r>
              <a:rPr lang="en-US" sz="3800" dirty="0" err="1" smtClean="0">
                <a:solidFill>
                  <a:schemeClr val="tx1"/>
                </a:solidFill>
              </a:rPr>
              <a:t>one","two","three</a:t>
            </a:r>
            <a:r>
              <a:rPr lang="en-US" sz="3800" dirty="0" smtClean="0">
                <a:solidFill>
                  <a:schemeClr val="tx1"/>
                </a:solidFill>
              </a:rPr>
              <a:t>") </a:t>
            </a:r>
            <a:r>
              <a:rPr lang="en-US" sz="3800" dirty="0" smtClean="0">
                <a:solidFill>
                  <a:schemeClr val="tx1"/>
                </a:solidFill>
              </a:rPr>
              <a:t># character vector</a:t>
            </a: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/>
            </a:r>
            <a:br>
              <a:rPr lang="en-US" sz="3800" dirty="0" smtClean="0">
                <a:solidFill>
                  <a:schemeClr val="tx1"/>
                </a:solidFill>
              </a:rPr>
            </a:br>
            <a:r>
              <a:rPr lang="en-US" sz="3800" dirty="0" smtClean="0">
                <a:solidFill>
                  <a:schemeClr val="tx1"/>
                </a:solidFill>
              </a:rPr>
              <a:t>c &lt;- c(TRUE,TRUE,TRUE,FALSE,TRUE,FALSE) #logical vector</a:t>
            </a:r>
          </a:p>
          <a:p>
            <a:pPr algn="l"/>
            <a:endParaRPr lang="en-US" sz="3800" dirty="0" smtClean="0">
              <a:solidFill>
                <a:schemeClr val="tx1"/>
              </a:solidFill>
            </a:endParaRP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# - comment</a:t>
            </a:r>
          </a:p>
          <a:p>
            <a:pPr algn="l"/>
            <a:endParaRPr lang="en-US" sz="3800" dirty="0" smtClean="0">
              <a:solidFill>
                <a:schemeClr val="tx1"/>
              </a:solidFill>
            </a:endParaRPr>
          </a:p>
          <a:p>
            <a:pPr algn="l"/>
            <a:r>
              <a:rPr lang="en-US" sz="3800" dirty="0" smtClean="0">
                <a:solidFill>
                  <a:schemeClr val="tx1"/>
                </a:solidFill>
              </a:rPr>
              <a:t>c() - function to set the vector 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4286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ways of defining vector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c(1,2,5.3,6,-2,4) #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c(1:20) # assignment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numeric(20) # assignment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 &lt;- 20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numeric(n) # assignment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character(n) # assignment character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logical(n) # assignment logical vector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operations on vectors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&lt;-c(20:40) #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c(1:20)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&lt;-c(</a:t>
            </a:r>
            <a:r>
              <a:rPr lang="en-US" sz="2400" dirty="0" err="1" smtClean="0">
                <a:solidFill>
                  <a:schemeClr val="tx1"/>
                </a:solidFill>
              </a:rPr>
              <a:t>a,d</a:t>
            </a:r>
            <a:r>
              <a:rPr lang="en-US" sz="2400" dirty="0" smtClean="0">
                <a:solidFill>
                  <a:schemeClr val="tx1"/>
                </a:solidFill>
              </a:rPr>
              <a:t>) # combining vectors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c(</a:t>
            </a:r>
            <a:r>
              <a:rPr lang="en-US" sz="2400" dirty="0" err="1" smtClean="0">
                <a:solidFill>
                  <a:schemeClr val="tx1"/>
                </a:solidFill>
              </a:rPr>
              <a:t>a,b</a:t>
            </a:r>
            <a:r>
              <a:rPr lang="en-US" sz="2400" dirty="0" smtClean="0">
                <a:solidFill>
                  <a:schemeClr val="tx1"/>
                </a:solidFill>
              </a:rPr>
              <a:t>) # add elements into the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</a:t>
            </a:r>
            <a:r>
              <a:rPr lang="en-US" sz="2400" dirty="0" err="1" smtClean="0">
                <a:solidFill>
                  <a:schemeClr val="tx1"/>
                </a:solidFill>
              </a:rPr>
              <a:t>a+b</a:t>
            </a:r>
            <a:r>
              <a:rPr lang="en-US" sz="2400" dirty="0" smtClean="0">
                <a:solidFill>
                  <a:schemeClr val="tx1"/>
                </a:solidFill>
              </a:rPr>
              <a:t> # summation elements of vectors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 &lt;- a-b # vector from the selected numbers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changing the number of elements in the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&lt;-c(20:40) # numeric vector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a[-2] # removing the second element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 &lt;- c(5,6,8)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a[-n] # deleting several elements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a[n] # select several elements with the given numbers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 &lt;- c(3:8)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append(a,b,6) # add an elements to the vector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sorting the elements numerical vector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&lt;-c(20:40) # numeric vector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sort(a, decreasing = FALSE) # sort on descending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sort(a, decreasing =TRUE) # sort  on increasing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en-US" b="1" dirty="0" smtClean="0"/>
              <a:t>Data types 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215370" cy="38576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assignment vectors via RNG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</a:t>
            </a:r>
            <a:r>
              <a:rPr lang="en-US" sz="2400" dirty="0" err="1" smtClean="0">
                <a:solidFill>
                  <a:schemeClr val="tx1"/>
                </a:solidFill>
              </a:rPr>
              <a:t>rnorm</a:t>
            </a:r>
            <a:r>
              <a:rPr lang="en-US" sz="2400" dirty="0" smtClean="0">
                <a:solidFill>
                  <a:schemeClr val="tx1"/>
                </a:solidFill>
              </a:rPr>
              <a:t>(20,5,2)  # numeric vector normal distribution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</a:t>
            </a:r>
            <a:r>
              <a:rPr lang="en-US" sz="2400" dirty="0" err="1" smtClean="0">
                <a:solidFill>
                  <a:schemeClr val="tx1"/>
                </a:solidFill>
              </a:rPr>
              <a:t>runif</a:t>
            </a:r>
            <a:r>
              <a:rPr lang="en-US" sz="2400" dirty="0" smtClean="0">
                <a:solidFill>
                  <a:schemeClr val="tx1"/>
                </a:solidFill>
              </a:rPr>
              <a:t>(20,3,5) # numeric vector uniform distribution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</a:t>
            </a:r>
            <a:r>
              <a:rPr lang="en-US" sz="2400" dirty="0" err="1" smtClean="0">
                <a:solidFill>
                  <a:schemeClr val="tx1"/>
                </a:solidFill>
              </a:rPr>
              <a:t>rpois</a:t>
            </a:r>
            <a:r>
              <a:rPr lang="en-US" sz="2400" dirty="0" smtClean="0">
                <a:solidFill>
                  <a:schemeClr val="tx1"/>
                </a:solidFill>
              </a:rPr>
              <a:t> (20,3) # numeric vector Poisson distribution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&lt;- </a:t>
            </a:r>
            <a:r>
              <a:rPr lang="en-US" sz="2400" dirty="0" err="1" smtClean="0">
                <a:solidFill>
                  <a:schemeClr val="tx1"/>
                </a:solidFill>
              </a:rPr>
              <a:t>rexp</a:t>
            </a:r>
            <a:r>
              <a:rPr lang="en-US" sz="2400" dirty="0" smtClean="0">
                <a:solidFill>
                  <a:schemeClr val="tx1"/>
                </a:solidFill>
              </a:rPr>
              <a:t> (20,3) # numeric vector exponential distribution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1281</Words>
  <Application>Microsoft Office PowerPoint</Application>
  <PresentationFormat>Экран (4:3)</PresentationFormat>
  <Paragraphs>309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Introduction to R    Yurij Bukin   Limnological Institute,  Irkutsk, Russia</vt:lpstr>
      <vt:lpstr>Introduction to R</vt:lpstr>
      <vt:lpstr>Console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Data types R</vt:lpstr>
      <vt:lpstr>Testing of statistical hypotheses R</vt:lpstr>
      <vt:lpstr>Testing of statistical hypotheses R</vt:lpstr>
      <vt:lpstr>Testing of statistical hypotheses R</vt:lpstr>
      <vt:lpstr>Testing of statistical hypotheses R</vt:lpstr>
      <vt:lpstr>Data visualization R</vt:lpstr>
      <vt:lpstr>Data visualization R</vt:lpstr>
      <vt:lpstr>Data visualization R</vt:lpstr>
      <vt:lpstr>Object-oriented programming (OOP) R</vt:lpstr>
      <vt:lpstr>Object-oriented programming (OOP) R</vt:lpstr>
      <vt:lpstr>Object-oriented programming (OOP) 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65</cp:revision>
  <dcterms:modified xsi:type="dcterms:W3CDTF">2020-02-19T02:15:18Z</dcterms:modified>
</cp:coreProperties>
</file>