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75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59" r:id="rId10"/>
    <p:sldId id="366" r:id="rId11"/>
    <p:sldId id="367" r:id="rId12"/>
    <p:sldId id="368" r:id="rId13"/>
    <p:sldId id="370" r:id="rId14"/>
    <p:sldId id="371" r:id="rId15"/>
    <p:sldId id="369" r:id="rId16"/>
    <p:sldId id="372" r:id="rId17"/>
    <p:sldId id="373" r:id="rId18"/>
    <p:sldId id="37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2" autoAdjust="0"/>
    <p:restoredTop sz="94660"/>
  </p:normalViewPr>
  <p:slideViewPr>
    <p:cSldViewPr>
      <p:cViewPr>
        <p:scale>
          <a:sx n="70" d="100"/>
          <a:sy n="70" d="100"/>
        </p:scale>
        <p:origin x="-2814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ABA1A-B964-4154-A17C-A8601FCA7560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26565-569B-47D2-ABDF-000F98048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D745E-983F-4B7D-8FFB-4339405C9272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ECBEE-72F0-4103-B302-FEB47BDF3B3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BDD1-03CA-42B5-AEC4-DBF2CDAE8E12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928802"/>
            <a:ext cx="4286280" cy="36933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Один объект – несколько характеристика</a:t>
            </a:r>
            <a:endParaRPr lang="ru-RU" dirty="0"/>
          </a:p>
        </p:txBody>
      </p:sp>
      <p:pic>
        <p:nvPicPr>
          <p:cNvPr id="7" name="Picture 4" descr="http://gisap.eu/sites/default/files/1_7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928934"/>
            <a:ext cx="3211197" cy="1257294"/>
          </a:xfrm>
          <a:prstGeom prst="rect">
            <a:avLst/>
          </a:prstGeom>
          <a:noFill/>
        </p:spPr>
      </p:pic>
      <p:pic>
        <p:nvPicPr>
          <p:cNvPr id="8" name="Picture 2" descr="http://planeta.moy.su/_bl/297/385834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273" y="3786190"/>
            <a:ext cx="3500462" cy="114300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96521" y="5000636"/>
            <a:ext cx="414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Исследуемый объект – человек</a:t>
            </a:r>
          </a:p>
          <a:p>
            <a:r>
              <a:rPr lang="ru-RU" dirty="0" smtClean="0"/>
              <a:t>Рассматриваема характеристики – рост и масса тела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42910" y="21429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Корреляционный и регрессионный анализ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42" y="2786058"/>
            <a:ext cx="3286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Задача корреляционного анализа – ответить на вопрос есть ли взаимосвязь, и как эта взаимосвязь может быть выражена  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220072" y="4509120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экологии численность или биомасса вида в разных пробах и количественный фактор, воздействующий на численность или биомассу 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5200" y="1972911"/>
            <a:ext cx="2919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&lt;- c(178,186,167,175)</a:t>
            </a:r>
          </a:p>
          <a:p>
            <a:r>
              <a:rPr lang="en-US" dirty="0" smtClean="0"/>
              <a:t>b &lt;- c(74,79,62,76)</a:t>
            </a:r>
          </a:p>
        </p:txBody>
      </p:sp>
      <p:pic>
        <p:nvPicPr>
          <p:cNvPr id="10" name="Picture 2" descr="http://www.pro9ramming.com/pictures/formula_coordin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200" y="3047870"/>
            <a:ext cx="4467258" cy="364333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</p:pic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979844" y="2047738"/>
          <a:ext cx="5613934" cy="428628"/>
        </p:xfrm>
        <a:graphic>
          <a:graphicData uri="http://schemas.openxmlformats.org/presentationml/2006/ole">
            <p:oleObj spid="_x0000_s39938" name="Формула" r:id="rId4" imgW="3581280" imgH="279360" progId="Equation.3">
              <p:embed/>
            </p:oleObj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576064" y="1628800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Евклидовые дистанции (расстояния)</a:t>
            </a:r>
            <a:endParaRPr lang="en-US" b="1" dirty="0"/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8670" y="3581285"/>
            <a:ext cx="3929987" cy="218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88032" y="1700808"/>
            <a:ext cx="81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Масштабирование (нормализация) данных</a:t>
            </a:r>
            <a:endParaRPr lang="en-US" sz="2400" b="1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8043" y="2738438"/>
            <a:ext cx="5132849" cy="226219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7823596" cy="350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1331640" y="1988840"/>
            <a:ext cx="3528392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860032" y="1988840"/>
            <a:ext cx="3528392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763688" y="5949280"/>
            <a:ext cx="259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Зависимые переменные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125604" y="5939988"/>
            <a:ext cx="304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Определяющие переменные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908" y="2530946"/>
            <a:ext cx="75565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699792" y="2051556"/>
            <a:ext cx="340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Матрица евклидовых дистанций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4752528" cy="474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96136" y="321297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Многомерное </a:t>
            </a:r>
            <a:r>
              <a:rPr lang="ru-RU" b="1" dirty="0" err="1" smtClean="0"/>
              <a:t>шкалирование</a:t>
            </a:r>
            <a:r>
              <a:rPr lang="ru-RU" b="1" dirty="0" smtClean="0"/>
              <a:t> на основе матрицы дистанций</a:t>
            </a:r>
            <a:endParaRPr lang="ru-RU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Влияние определяющих переменных на массив экологических данных – влияние на смотав сообщества 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887" y="1916832"/>
            <a:ext cx="596771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1538991" y="1988840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538991" y="2348880"/>
            <a:ext cx="2448272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059271" y="1988840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059271" y="3717032"/>
            <a:ext cx="2376264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37956" y="5589240"/>
            <a:ext cx="14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=1−ssw/</a:t>
            </a:r>
            <a:r>
              <a:rPr lang="en-US" dirty="0" err="1" smtClean="0"/>
              <a:t>sst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250124" y="5373216"/>
            <a:ext cx="505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ssw</a:t>
            </a:r>
            <a:r>
              <a:rPr lang="en-US" dirty="0" smtClean="0"/>
              <a:t> – </a:t>
            </a:r>
            <a:r>
              <a:rPr lang="ru-RU" dirty="0" smtClean="0"/>
              <a:t>дисперсия для внутригрупповых дистанций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265138" y="5795972"/>
            <a:ext cx="480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sst</a:t>
            </a:r>
            <a:r>
              <a:rPr lang="en-US" dirty="0" smtClean="0"/>
              <a:t> – </a:t>
            </a:r>
            <a:r>
              <a:rPr lang="ru-RU" dirty="0" smtClean="0"/>
              <a:t>дисперсия для межгрупповых дистанций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876256" y="34290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Качественные переменные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tatistica.ru/upload/medialibrary/36b/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52438" y="-274638"/>
            <a:ext cx="228600" cy="219075"/>
          </a:xfrm>
          <a:prstGeom prst="rect">
            <a:avLst/>
          </a:prstGeom>
          <a:noFill/>
        </p:spPr>
      </p:pic>
      <p:pic>
        <p:nvPicPr>
          <p:cNvPr id="3074" name="Picture 2" descr="C:\Users\Yurij\Desktop\Влияние факторв на массив многомерных статистических данных\рис 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571677"/>
            <a:ext cx="2501876" cy="20256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1520" y="2204864"/>
            <a:ext cx="426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 зависимых многомерных данных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42838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 определяющих факторов</a:t>
            </a:r>
            <a:endParaRPr lang="ru-RU" dirty="0"/>
          </a:p>
        </p:txBody>
      </p:sp>
      <p:pic>
        <p:nvPicPr>
          <p:cNvPr id="4098" name="Picture 2" descr="C:\Users\Yurij\Desktop\Влияние факторв на массив многомерных статистических данных\рис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692896"/>
            <a:ext cx="1874837" cy="1600200"/>
          </a:xfrm>
          <a:prstGeom prst="rect">
            <a:avLst/>
          </a:prstGeom>
          <a:noFill/>
        </p:spPr>
      </p:pic>
      <p:pic>
        <p:nvPicPr>
          <p:cNvPr id="4100" name="Picture 4" descr="Картинки по запросу two-dimensional linear regressi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3284984"/>
            <a:ext cx="5112568" cy="279593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788024" y="2555612"/>
            <a:ext cx="334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Двумерная линейная регрессия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984853" y="5733256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NMDS1</a:t>
            </a:r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092280" y="5805264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NMDS2</a:t>
            </a:r>
            <a:endParaRPr lang="ru-R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724128" y="3429000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</a:t>
            </a:r>
            <a:endParaRPr lang="ru-RU" sz="1200" dirty="0"/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179512" y="47667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Исследование взаимосвязей между характеристиками в массиве многомерных экологических данных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39552" y="1268760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Влияние определяющих переменных на массив экологических данных – влияние на смотав сообщества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15816" y="19075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Количественные переменные</a:t>
            </a:r>
            <a:endParaRPr lang="ru-RU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1268760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Влияние определяющих переменных на массив экологических данных – влияние на смотав сообщества 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045" y="1995110"/>
            <a:ext cx="4919067" cy="417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136" y="321297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Многомерное </a:t>
            </a:r>
            <a:r>
              <a:rPr lang="ru-RU" b="1" dirty="0" err="1" smtClean="0"/>
              <a:t>шкалирование</a:t>
            </a:r>
            <a:r>
              <a:rPr lang="ru-RU" b="1" dirty="0" smtClean="0"/>
              <a:t> на основе матрицы дистанций</a:t>
            </a:r>
            <a:endParaRPr lang="ru-RU" b="1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50473"/>
            <a:ext cx="4536504" cy="453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596" y="1556792"/>
            <a:ext cx="462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Исходные данные задаются в виде таблицы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00034" y="2132856"/>
          <a:ext cx="4648030" cy="4321881"/>
        </p:xfrm>
        <a:graphic>
          <a:graphicData uri="http://schemas.openxmlformats.org/drawingml/2006/table">
            <a:tbl>
              <a:tblPr/>
              <a:tblGrid>
                <a:gridCol w="1241689"/>
                <a:gridCol w="1241689"/>
                <a:gridCol w="2164652"/>
              </a:tblGrid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Биомасса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Концентрация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нитрата в почве мг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л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40152" y="2708920"/>
            <a:ext cx="3057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</a:t>
            </a:r>
            <a:r>
              <a:rPr lang="en-US" dirty="0" err="1" smtClean="0"/>
              <a:t>ax+b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 – </a:t>
            </a:r>
            <a:r>
              <a:rPr lang="ru-RU" dirty="0" smtClean="0"/>
              <a:t>зависимая переменная </a:t>
            </a:r>
          </a:p>
          <a:p>
            <a:r>
              <a:rPr lang="en-US" dirty="0" smtClean="0"/>
              <a:t>x</a:t>
            </a:r>
            <a:r>
              <a:rPr lang="ru-RU" dirty="0" smtClean="0"/>
              <a:t> – независимая переменная</a:t>
            </a: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785786" y="0"/>
            <a:ext cx="7772400" cy="1470025"/>
          </a:xfrm>
        </p:spPr>
        <p:txBody>
          <a:bodyPr/>
          <a:lstStyle/>
          <a:p>
            <a:r>
              <a:rPr lang="ru-RU" dirty="0" smtClean="0"/>
              <a:t>Линейный корреляция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0"/>
            <a:ext cx="7772400" cy="1470025"/>
          </a:xfrm>
        </p:spPr>
        <p:txBody>
          <a:bodyPr/>
          <a:lstStyle/>
          <a:p>
            <a:r>
              <a:rPr lang="ru-RU" dirty="0" smtClean="0"/>
              <a:t>Линейный корреляция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2" name="Picture 4" descr="Картинки по запросу linear correl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8215370" cy="518055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928662" y="-112727"/>
            <a:ext cx="7772400" cy="1470025"/>
          </a:xfrm>
        </p:spPr>
        <p:txBody>
          <a:bodyPr/>
          <a:lstStyle/>
          <a:p>
            <a:r>
              <a:rPr lang="ru-RU" dirty="0" smtClean="0"/>
              <a:t>Линейный корреляция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34" name="Picture 2" descr="Картинки по запросу linear correl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125102"/>
            <a:ext cx="7429552" cy="55699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101587"/>
            <a:ext cx="7772400" cy="1470025"/>
          </a:xfrm>
        </p:spPr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28596" y="1403484"/>
            <a:ext cx="462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Исходные данные задаются в виде таблицы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07406" y="2428868"/>
            <a:ext cx="3929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y=</a:t>
            </a:r>
            <a:r>
              <a:rPr lang="en-US" dirty="0" err="1" smtClean="0"/>
              <a:t>ax+b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 – </a:t>
            </a:r>
            <a:r>
              <a:rPr lang="ru-RU" dirty="0" smtClean="0"/>
              <a:t>зависимая переменная </a:t>
            </a:r>
          </a:p>
          <a:p>
            <a:r>
              <a:rPr lang="en-US" dirty="0" smtClean="0"/>
              <a:t>x</a:t>
            </a:r>
            <a:r>
              <a:rPr lang="ru-RU" dirty="0" smtClean="0"/>
              <a:t> – независимая переменная</a:t>
            </a:r>
          </a:p>
          <a:p>
            <a:endParaRPr lang="ru-RU" dirty="0" smtClean="0"/>
          </a:p>
          <a:p>
            <a:r>
              <a:rPr lang="ru-RU" dirty="0" smtClean="0"/>
              <a:t>Задача анализа оценить значения</a:t>
            </a:r>
          </a:p>
          <a:p>
            <a:endParaRPr lang="ru-RU" dirty="0" smtClean="0"/>
          </a:p>
          <a:p>
            <a:r>
              <a:rPr lang="en-US" dirty="0" smtClean="0"/>
              <a:t>a</a:t>
            </a:r>
            <a:r>
              <a:rPr lang="ru-RU" dirty="0" smtClean="0"/>
              <a:t> и </a:t>
            </a:r>
            <a:r>
              <a:rPr lang="en-US" dirty="0" smtClean="0"/>
              <a:t>b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 значению независимой переменной предсказывать значение зависимой переменной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51520" y="2132856"/>
          <a:ext cx="4648030" cy="4321881"/>
        </p:xfrm>
        <a:graphic>
          <a:graphicData uri="http://schemas.openxmlformats.org/drawingml/2006/table">
            <a:tbl>
              <a:tblPr/>
              <a:tblGrid>
                <a:gridCol w="1241689"/>
                <a:gridCol w="1241689"/>
                <a:gridCol w="2164652"/>
              </a:tblGrid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Биомасса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Концентрация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нитрата в почве мг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л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101587"/>
            <a:ext cx="7772400" cy="1470025"/>
          </a:xfrm>
        </p:spPr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57224" y="1416594"/>
            <a:ext cx="4160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Оценка качества регрессионной модели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3554" name="Picture 2" descr="Картинки по запросу linear regression determination coeffici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85926"/>
            <a:ext cx="4071966" cy="2513293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000504"/>
            <a:ext cx="3810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101587"/>
            <a:ext cx="7772400" cy="1470025"/>
          </a:xfrm>
        </p:spPr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5720" y="1559470"/>
            <a:ext cx="416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Оценка качества регрессионной модели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57158" y="2285992"/>
          <a:ext cx="5871027" cy="3827145"/>
        </p:xfrm>
        <a:graphic>
          <a:graphicData uri="http://schemas.openxmlformats.org/drawingml/2006/table">
            <a:tbl>
              <a:tblPr/>
              <a:tblGrid>
                <a:gridCol w="697116"/>
                <a:gridCol w="1933550"/>
                <a:gridCol w="1116335"/>
                <a:gridCol w="2124026"/>
              </a:tblGrid>
              <a:tr h="323850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№ 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Концентрация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нитрата в почве мг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л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(x)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Биомасса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(y)</a:t>
                      </a:r>
                    </a:p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Биомасса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оцененая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(ye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516216" y="3140968"/>
          <a:ext cx="2149475" cy="1541463"/>
        </p:xfrm>
        <a:graphic>
          <a:graphicData uri="http://schemas.openxmlformats.org/presentationml/2006/ole">
            <p:oleObj spid="_x0000_s55298" name="Формула" r:id="rId3" imgW="1168200" imgH="83808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101587"/>
            <a:ext cx="7772400" cy="1470025"/>
          </a:xfrm>
        </p:spPr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14422"/>
            <a:ext cx="2638430" cy="535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3786182" y="1500174"/>
            <a:ext cx="507209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/>
              <a:t>Lake-wide temporal trends (± 95% CI) of surface water temperature, surface chlorophyll concentrations, and </a:t>
            </a:r>
            <a:r>
              <a:rPr lang="en-US" sz="1400" dirty="0" err="1" smtClean="0"/>
              <a:t>Secchi</a:t>
            </a:r>
            <a:r>
              <a:rPr lang="en-US" sz="1400" dirty="0" smtClean="0"/>
              <a:t> depth during August–September across the time series (1977–2003 for temperature and </a:t>
            </a:r>
            <a:r>
              <a:rPr lang="en-US" sz="1400" dirty="0" err="1" smtClean="0"/>
              <a:t>Secchi</a:t>
            </a:r>
            <a:r>
              <a:rPr lang="en-US" sz="1400" dirty="0" smtClean="0"/>
              <a:t>; 1977–2004 for chlorophyll). Each letter is an annual mean of values for all stations sampled in a given basin (S = south, C = central, N = north basin). Thus, three basin means are plotted per year for each variable. Statistical tests were performed on log transformed data for chlorophyll and </a:t>
            </a:r>
            <a:r>
              <a:rPr lang="en-US" sz="1400" dirty="0" err="1" smtClean="0"/>
              <a:t>Secchi</a:t>
            </a:r>
            <a:r>
              <a:rPr lang="en-US" sz="1400" dirty="0" smtClean="0"/>
              <a:t> depth only to improve normality. Regression equations: water temperature = 0.074 * year − 135.2; chlorophyll </a:t>
            </a:r>
            <a:r>
              <a:rPr lang="en-US" sz="1400" i="1" dirty="0" smtClean="0"/>
              <a:t>a</a:t>
            </a:r>
            <a:r>
              <a:rPr lang="en-US" sz="1400" dirty="0" smtClean="0"/>
              <a:t> = 0.016 * year − 30.3; </a:t>
            </a:r>
            <a:r>
              <a:rPr lang="en-US" sz="1400" dirty="0" err="1" smtClean="0"/>
              <a:t>Secchi</a:t>
            </a:r>
            <a:r>
              <a:rPr lang="en-US" sz="1400" dirty="0" smtClean="0"/>
              <a:t> depth = 0.056 * year − 103.7.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71934" y="43125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Izmest'eva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L. R., Moore, M. V., Hampton, S. E.,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Ferwerda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C. J., Gray, D. K., Woo, K. H., ... &amp;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Silow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E. A. (2016). Lake-wide physical and biological trends associated with warming in Lake Baikal.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Journal of Great Lakes Research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42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(1), 6-17.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ru-RU" b="1" dirty="0" smtClean="0"/>
              <a:t>Пример массива многомерных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80928"/>
            <a:ext cx="7823596" cy="350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15616" y="191683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объект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844824"/>
            <a:ext cx="1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характеристики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1259632" y="2276872"/>
            <a:ext cx="144016" cy="8640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987824" y="2204864"/>
            <a:ext cx="1944216" cy="6480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</p:cNvCxnSpPr>
          <p:nvPr/>
        </p:nvCxnSpPr>
        <p:spPr>
          <a:xfrm flipH="1">
            <a:off x="5148064" y="2214156"/>
            <a:ext cx="144676" cy="7107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652120" y="2204864"/>
            <a:ext cx="1944216" cy="7200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5499</TotalTime>
  <Words>588</Words>
  <Application>Microsoft Office PowerPoint</Application>
  <PresentationFormat>Экран (4:3)</PresentationFormat>
  <Paragraphs>206</Paragraphs>
  <Slides>18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Тема Office</vt:lpstr>
      <vt:lpstr>Формула</vt:lpstr>
      <vt:lpstr>Слайд 1</vt:lpstr>
      <vt:lpstr>Линейный корреляция</vt:lpstr>
      <vt:lpstr>Линейный корреляция</vt:lpstr>
      <vt:lpstr>Линейный корреляция</vt:lpstr>
      <vt:lpstr>Регрессионный анализ</vt:lpstr>
      <vt:lpstr>Регрессионный анализ</vt:lpstr>
      <vt:lpstr>Регрессионный анализ</vt:lpstr>
      <vt:lpstr>Регрессионный анализ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Филогенетический анализ аминокислотных последовательностей</dc:title>
  <dc:creator>Администратор</dc:creator>
  <cp:lastModifiedBy>User</cp:lastModifiedBy>
  <cp:revision>231</cp:revision>
  <dcterms:created xsi:type="dcterms:W3CDTF">2015-10-15T08:02:04Z</dcterms:created>
  <dcterms:modified xsi:type="dcterms:W3CDTF">2020-03-13T02:31:49Z</dcterms:modified>
</cp:coreProperties>
</file>