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4.xml" ContentType="application/vnd.openxmlformats-officedocument.presentationml.notesSlide+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0.jpeg" ContentType="image/jpeg"/>
  <Override PartName="/ppt/media/image29.jpeg" ContentType="image/jpeg"/>
  <Override PartName="/ppt/media/image27.jpeg" ContentType="image/jpeg"/>
  <Override PartName="/ppt/media/image26.jpeg" ContentType="image/jpeg"/>
  <Override PartName="/ppt/media/image25.jpeg" ContentType="image/jpeg"/>
  <Override PartName="/ppt/media/image22.jpeg" ContentType="image/jpeg"/>
  <Override PartName="/ppt/media/image20.jpeg" ContentType="image/jpeg"/>
  <Override PartName="/ppt/media/image28.jpeg" ContentType="image/jpeg"/>
  <Override PartName="/ppt/media/image24.jpeg" ContentType="image/jpeg"/>
  <Override PartName="/ppt/media/image19.jpeg" ContentType="image/jpeg"/>
  <Override PartName="/ppt/media/image17.jpeg" ContentType="image/jpeg"/>
  <Override PartName="/ppt/media/image16.jpeg" ContentType="image/jpeg"/>
  <Override PartName="/ppt/media/image31.jpeg" ContentType="image/jpeg"/>
  <Override PartName="/ppt/media/image12.png" ContentType="image/png"/>
  <Override PartName="/ppt/media/image15.jpeg" ContentType="image/jpeg"/>
  <Override PartName="/ppt/media/image23.jpeg" ContentType="image/jpeg"/>
  <Override PartName="/ppt/media/image21.jpeg" ContentType="image/jpeg"/>
  <Override PartName="/ppt/media/image13.png" ContentType="image/png"/>
  <Override PartName="/ppt/media/image10.png" ContentType="image/png"/>
  <Override PartName="/ppt/media/image8.jpeg" ContentType="image/jpeg"/>
  <Override PartName="/ppt/media/image7.jpeg" ContentType="image/jpeg"/>
  <Override PartName="/ppt/media/image18.png" ContentType="image/png"/>
  <Override PartName="/ppt/media/image4.png" ContentType="image/png"/>
  <Override PartName="/ppt/media/image3.png" ContentType="image/png"/>
  <Override PartName="/ppt/media/image9.jpeg" ContentType="image/jpeg"/>
  <Override PartName="/ppt/media/image6.jpeg" ContentType="image/jpeg"/>
  <Override PartName="/ppt/media/image5.jpeg" ContentType="image/jpeg"/>
  <Override PartName="/ppt/media/image2.png" ContentType="image/png"/>
  <Override PartName="/ppt/media/image14.jpeg" ContentType="image/jpe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CBA4CE7A-E914-4A74-9C2D-E2DDAA2C9C0A}"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23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3452E000-290D-4784-B7D0-6E4D37BDB5A6}" type="slidenum">
              <a:rPr lang="en-IN"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56000" y="5078520"/>
            <a:ext cx="6047280" cy="4810680"/>
          </a:xfrm>
          <a:prstGeom prst="rect">
            <a:avLst/>
          </a:prstGeom>
        </p:spPr>
        <p:txBody>
          <a:bodyPr lIns="0" rIns="0" tIns="0" bIns="0"/>
          <a:p>
            <a:endParaRPr/>
          </a:p>
        </p:txBody>
      </p:sp>
      <p:sp>
        <p:nvSpPr>
          <p:cNvPr id="235" name="TextShape 2"/>
          <p:cNvSpPr txBox="1"/>
          <p:nvPr/>
        </p:nvSpPr>
        <p:spPr>
          <a:xfrm>
            <a:off x="4278960" y="10157400"/>
            <a:ext cx="3280320" cy="533880"/>
          </a:xfrm>
          <a:prstGeom prst="rect">
            <a:avLst/>
          </a:prstGeom>
        </p:spPr>
        <p:txBody>
          <a:bodyPr lIns="0" rIns="0" tIns="0" bIns="0" anchor="b"/>
          <a:p>
            <a:pPr algn="r">
              <a:lnSpc>
                <a:spcPct val="100000"/>
              </a:lnSpc>
            </a:pPr>
            <a:fld id="{3D66ECDD-A01F-4304-809C-A755D4B15E73}" type="slidenum">
              <a:rPr lang="en-IN" sz="1400">
                <a:solidFill>
                  <a:srgbClr val="000000"/>
                </a:solidFill>
                <a:latin typeface="Times New Roman"/>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7" name="" descr=""/>
          <p:cNvPicPr/>
          <p:nvPr/>
        </p:nvPicPr>
        <p:blipFill>
          <a:blip r:embed="rId2"/>
          <a:stretch>
            <a:fillRect/>
          </a:stretch>
        </p:blipFill>
        <p:spPr>
          <a:xfrm>
            <a:off x="3602880" y="1604520"/>
            <a:ext cx="4984920" cy="3977280"/>
          </a:xfrm>
          <a:prstGeom prst="rect">
            <a:avLst/>
          </a:prstGeom>
          <a:ln>
            <a:noFill/>
          </a:ln>
        </p:spPr>
      </p:pic>
      <p:pic>
        <p:nvPicPr>
          <p:cNvPr id="38"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4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3640" cy="2387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523880" y="1122480"/>
            <a:ext cx="9143640" cy="11067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6"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7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7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7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6" name="" descr=""/>
          <p:cNvPicPr/>
          <p:nvPr/>
        </p:nvPicPr>
        <p:blipFill>
          <a:blip r:embed="rId2"/>
          <a:stretch>
            <a:fillRect/>
          </a:stretch>
        </p:blipFill>
        <p:spPr>
          <a:xfrm>
            <a:off x="3602880" y="1604520"/>
            <a:ext cx="4984920" cy="3977280"/>
          </a:xfrm>
          <a:prstGeom prst="rect">
            <a:avLst/>
          </a:prstGeom>
          <a:ln>
            <a:noFill/>
          </a:ln>
        </p:spPr>
      </p:pic>
      <p:pic>
        <p:nvPicPr>
          <p:cNvPr id="7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7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520"/>
          </a:xfrm>
          <a:prstGeom prst="rect">
            <a:avLst/>
          </a:prstGeom>
        </p:spPr>
        <p:txBody>
          <a:bodyPr lIns="0" rIns="0" tIns="0" bIns="0" anchor="ctr"/>
          <a:p>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IN" sz="1200">
                <a:solidFill>
                  <a:srgbClr val="8b8b8b"/>
                </a:solidFill>
                <a:latin typeface="Calibri"/>
              </a:rPr>
              <a:t>23/04/16</a:t>
            </a:r>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9A4AC66-9FA0-4627-B4E4-1969F33FBE27}" type="slidenum">
              <a:rPr lang="en-IN" sz="1200">
                <a:solidFill>
                  <a:srgbClr val="8b8b8b"/>
                </a:solidFill>
                <a:latin typeface="Calibri"/>
              </a:rPr>
              <a:t>&lt;number&gt;</a:t>
            </a:fld>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p>
            <a:pPr algn="r">
              <a:lnSpc>
                <a:spcPct val="100000"/>
              </a:lnSpc>
            </a:pPr>
            <a:r>
              <a:rPr lang="en-IN" sz="900">
                <a:solidFill>
                  <a:srgbClr val="8b8b8b"/>
                </a:solidFill>
                <a:latin typeface="Trebuchet MS"/>
              </a:rPr>
              <a:t>19/01/16</a:t>
            </a:r>
            <a:endParaRPr/>
          </a:p>
        </p:txBody>
      </p:sp>
      <p:sp>
        <p:nvSpPr>
          <p:cNvPr id="42" name="PlaceHolder 4"/>
          <p:cNvSpPr>
            <a:spLocks noGrp="1"/>
          </p:cNvSpPr>
          <p:nvPr>
            <p:ph type="ftr"/>
          </p:nvPr>
        </p:nvSpPr>
        <p:spPr>
          <a:xfrm>
            <a:off x="4038480" y="6356520"/>
            <a:ext cx="4114440" cy="364680"/>
          </a:xfrm>
          <a:prstGeom prst="rect">
            <a:avLst/>
          </a:prstGeom>
        </p:spPr>
        <p:txBody>
          <a:bodyPr anchor="ctr"/>
          <a:p>
            <a:pPr>
              <a:lnSpc>
                <a:spcPct val="100000"/>
              </a:lnSpc>
            </a:pPr>
            <a:r>
              <a:rPr lang="en-IN" sz="900">
                <a:solidFill>
                  <a:srgbClr val="8b8b8b"/>
                </a:solidFill>
                <a:latin typeface="Trebuchet MS"/>
              </a:rPr>
              <a:t>Dept. of ISE,PESIT</a:t>
            </a:r>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AC31E3FF-D42A-4CB2-B016-641D62E95F07}" type="slidenum">
              <a:rPr lang="en-IN" sz="900">
                <a:solidFill>
                  <a:srgbClr val="90c226"/>
                </a:solidFill>
                <a:latin typeface="Trebuchet MS"/>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46400" y="1117440"/>
            <a:ext cx="9993240" cy="1920600"/>
          </a:xfrm>
          <a:prstGeom prst="rect">
            <a:avLst/>
          </a:prstGeom>
          <a:noFill/>
          <a:ln>
            <a:noFill/>
          </a:ln>
        </p:spPr>
        <p:txBody>
          <a:bodyPr lIns="90000" rIns="90000" tIns="45000" bIns="45000" anchor="b"/>
          <a:p>
            <a:r>
              <a:rPr lang="en-IN" sz="3600">
                <a:solidFill>
                  <a:srgbClr val="ff0000"/>
                </a:solidFill>
                <a:latin typeface="Arial"/>
              </a:rPr>
              <a:t>Integrating Lamport’s One Time Password</a:t>
            </a:r>
            <a:endParaRPr/>
          </a:p>
          <a:p>
            <a:r>
              <a:rPr lang="en-IN" sz="3600">
                <a:solidFill>
                  <a:srgbClr val="ff0000"/>
                </a:solidFill>
                <a:latin typeface="Arial"/>
              </a:rPr>
              <a:t>Authentication Scheme with Elliptic Curve</a:t>
            </a:r>
            <a:endParaRPr/>
          </a:p>
          <a:p>
            <a:pPr algn="ctr">
              <a:lnSpc>
                <a:spcPct val="100000"/>
              </a:lnSpc>
            </a:pPr>
            <a:r>
              <a:rPr lang="en-IN" sz="3600">
                <a:solidFill>
                  <a:srgbClr val="ff0000"/>
                </a:solidFill>
                <a:latin typeface="Arial"/>
              </a:rPr>
              <a:t>Cryptography</a:t>
            </a:r>
            <a:endParaRPr/>
          </a:p>
        </p:txBody>
      </p:sp>
      <p:sp>
        <p:nvSpPr>
          <p:cNvPr id="84" name="CustomShape 2"/>
          <p:cNvSpPr/>
          <p:nvPr/>
        </p:nvSpPr>
        <p:spPr>
          <a:xfrm>
            <a:off x="4608000" y="3580920"/>
            <a:ext cx="5688000" cy="1918080"/>
          </a:xfrm>
          <a:prstGeom prst="rect">
            <a:avLst/>
          </a:prstGeom>
          <a:noFill/>
          <a:ln>
            <a:noFill/>
          </a:ln>
        </p:spPr>
        <p:txBody>
          <a:bodyPr lIns="90000" rIns="90000" tIns="45000" bIns="45000"/>
          <a:p>
            <a:pPr algn="r">
              <a:lnSpc>
                <a:spcPct val="100000"/>
              </a:lnSpc>
            </a:pPr>
            <a:endParaRPr/>
          </a:p>
          <a:p>
            <a:pPr algn="r">
              <a:lnSpc>
                <a:spcPct val="100000"/>
              </a:lnSpc>
            </a:pPr>
            <a:endParaRPr/>
          </a:p>
          <a:p>
            <a:pPr algn="r">
              <a:lnSpc>
                <a:spcPct val="100000"/>
              </a:lnSpc>
            </a:pPr>
            <a:endParaRPr/>
          </a:p>
          <a:p>
            <a:pPr algn="r">
              <a:lnSpc>
                <a:spcPct val="100000"/>
              </a:lnSpc>
            </a:pPr>
            <a:r>
              <a:rPr lang="en-IN">
                <a:solidFill>
                  <a:srgbClr val="000000"/>
                </a:solidFill>
                <a:latin typeface="Calibri"/>
              </a:rPr>
              <a:t>TEAM MEMBERS: ANAND KUMAR(1PI12IS013)</a:t>
            </a:r>
            <a:endParaRPr/>
          </a:p>
          <a:p>
            <a:pPr algn="r">
              <a:lnSpc>
                <a:spcPct val="100000"/>
              </a:lnSpc>
            </a:pPr>
            <a:r>
              <a:rPr lang="en-IN">
                <a:solidFill>
                  <a:srgbClr val="000000"/>
                </a:solidFill>
                <a:latin typeface="Calibri"/>
              </a:rPr>
              <a:t>SUMIT KUMAR(1PI12IS114)</a:t>
            </a:r>
            <a:endParaRPr/>
          </a:p>
        </p:txBody>
      </p:sp>
      <p:pic>
        <p:nvPicPr>
          <p:cNvPr id="85" name="Picture 3" descr=""/>
          <p:cNvPicPr/>
          <p:nvPr/>
        </p:nvPicPr>
        <p:blipFill>
          <a:blip r:embed="rId1"/>
          <a:stretch>
            <a:fillRect/>
          </a:stretch>
        </p:blipFill>
        <p:spPr>
          <a:xfrm>
            <a:off x="10914840" y="0"/>
            <a:ext cx="1276200" cy="1116720"/>
          </a:xfrm>
          <a:prstGeom prst="rect">
            <a:avLst/>
          </a:prstGeom>
          <a:ln w="9360">
            <a:noFill/>
          </a:ln>
        </p:spPr>
      </p:pic>
      <p:sp>
        <p:nvSpPr>
          <p:cNvPr id="86" name="CustomShape 3"/>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87" name="CustomShape 4"/>
          <p:cNvSpPr/>
          <p:nvPr/>
        </p:nvSpPr>
        <p:spPr>
          <a:xfrm>
            <a:off x="792000" y="4078440"/>
            <a:ext cx="3384000" cy="913320"/>
          </a:xfrm>
          <a:prstGeom prst="rect">
            <a:avLst/>
          </a:prstGeom>
          <a:solidFill>
            <a:srgbClr val="ffffff"/>
          </a:solidFill>
          <a:ln>
            <a:noFill/>
          </a:ln>
        </p:spPr>
        <p:txBody>
          <a:bodyPr lIns="90000" rIns="90000" tIns="45000" bIns="45000"/>
          <a:p>
            <a:pPr>
              <a:lnSpc>
                <a:spcPct val="100000"/>
              </a:lnSpc>
            </a:pPr>
            <a:endParaRPr/>
          </a:p>
          <a:p>
            <a:pPr>
              <a:lnSpc>
                <a:spcPct val="100000"/>
              </a:lnSpc>
            </a:pPr>
            <a:r>
              <a:rPr lang="en-IN">
                <a:solidFill>
                  <a:srgbClr val="000000"/>
                </a:solidFill>
                <a:latin typeface="Calibri"/>
              </a:rPr>
              <a:t>GUIDE NAME:</a:t>
            </a:r>
            <a:endParaRPr/>
          </a:p>
          <a:p>
            <a:pPr>
              <a:lnSpc>
                <a:spcPct val="100000"/>
              </a:lnSpc>
            </a:pPr>
            <a:r>
              <a:rPr lang="en-IN">
                <a:solidFill>
                  <a:srgbClr val="000000"/>
                </a:solidFill>
                <a:latin typeface="Calibri"/>
              </a:rPr>
              <a:t>ASST. PROF. RAJ ALANDKAR</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rot="16200000">
            <a:off x="-660600" y="2749320"/>
            <a:ext cx="5340960" cy="1159200"/>
          </a:xfrm>
          <a:prstGeom prst="rect">
            <a:avLst/>
          </a:prstGeom>
          <a:solidFill>
            <a:srgbClr val="a5a5a5"/>
          </a:solidFill>
          <a:ln w="12600">
            <a:solidFill>
              <a:srgbClr val="7a7a7a"/>
            </a:solidFill>
            <a:miter/>
          </a:ln>
        </p:spPr>
        <p:txBody>
          <a:bodyPr lIns="90000" rIns="90000" tIns="45000" bIns="45000" anchor="ctr"/>
          <a:p>
            <a:pPr algn="ctr">
              <a:lnSpc>
                <a:spcPct val="100000"/>
              </a:lnSpc>
            </a:pPr>
            <a:r>
              <a:rPr lang="en-IN">
                <a:solidFill>
                  <a:srgbClr val="ffffff"/>
                </a:solidFill>
                <a:latin typeface="Calibri"/>
              </a:rPr>
              <a:t>USER INTERFACE</a:t>
            </a:r>
            <a:endParaRPr/>
          </a:p>
        </p:txBody>
      </p:sp>
      <p:sp>
        <p:nvSpPr>
          <p:cNvPr id="127" name="CustomShape 2"/>
          <p:cNvSpPr/>
          <p:nvPr/>
        </p:nvSpPr>
        <p:spPr>
          <a:xfrm>
            <a:off x="3439800" y="658080"/>
            <a:ext cx="1609200" cy="936360"/>
          </a:xfrm>
          <a:prstGeom prst="rect">
            <a:avLst/>
          </a:prstGeom>
          <a:solidFill>
            <a:srgbClr val="5b9bd5"/>
          </a:solidFill>
          <a:ln w="12600">
            <a:solidFill>
              <a:srgbClr val="43729d"/>
            </a:solidFill>
            <a:miter/>
          </a:ln>
        </p:spPr>
        <p:txBody>
          <a:bodyPr lIns="90000" rIns="90000" tIns="45000" bIns="45000" anchor="ctr"/>
          <a:p>
            <a:pPr algn="ctr">
              <a:lnSpc>
                <a:spcPct val="100000"/>
              </a:lnSpc>
            </a:pPr>
            <a:r>
              <a:rPr lang="en-IN">
                <a:solidFill>
                  <a:srgbClr val="ffffff"/>
                </a:solidFill>
                <a:latin typeface="Calibri"/>
              </a:rPr>
              <a:t>Register Listener</a:t>
            </a:r>
            <a:endParaRPr/>
          </a:p>
        </p:txBody>
      </p:sp>
      <p:sp>
        <p:nvSpPr>
          <p:cNvPr id="128" name="CustomShape 3"/>
          <p:cNvSpPr/>
          <p:nvPr/>
        </p:nvSpPr>
        <p:spPr>
          <a:xfrm>
            <a:off x="3439800" y="2908440"/>
            <a:ext cx="1609200" cy="936360"/>
          </a:xfrm>
          <a:prstGeom prst="rect">
            <a:avLst/>
          </a:prstGeom>
          <a:solidFill>
            <a:srgbClr val="5b9bd5"/>
          </a:solidFill>
          <a:ln w="12600">
            <a:solidFill>
              <a:srgbClr val="43729d"/>
            </a:solidFill>
            <a:miter/>
          </a:ln>
        </p:spPr>
        <p:txBody>
          <a:bodyPr lIns="90000" rIns="90000" tIns="45000" bIns="45000" anchor="ctr"/>
          <a:p>
            <a:pPr algn="ctr">
              <a:lnSpc>
                <a:spcPct val="100000"/>
              </a:lnSpc>
            </a:pPr>
            <a:r>
              <a:rPr lang="en-IN">
                <a:solidFill>
                  <a:srgbClr val="ffffff"/>
                </a:solidFill>
                <a:latin typeface="Calibri"/>
              </a:rPr>
              <a:t>Login Listener</a:t>
            </a:r>
            <a:endParaRPr/>
          </a:p>
        </p:txBody>
      </p:sp>
      <p:sp>
        <p:nvSpPr>
          <p:cNvPr id="129" name="CustomShape 4"/>
          <p:cNvSpPr/>
          <p:nvPr/>
        </p:nvSpPr>
        <p:spPr>
          <a:xfrm>
            <a:off x="6607800" y="658080"/>
            <a:ext cx="1609200" cy="936360"/>
          </a:xfrm>
          <a:prstGeom prst="rect">
            <a:avLst/>
          </a:prstGeom>
          <a:solidFill>
            <a:srgbClr val="5b9bd5"/>
          </a:solidFill>
          <a:ln w="12600">
            <a:solidFill>
              <a:srgbClr val="43729d"/>
            </a:solidFill>
            <a:miter/>
          </a:ln>
        </p:spPr>
        <p:txBody>
          <a:bodyPr lIns="90000" rIns="90000" tIns="45000" bIns="45000" anchor="ctr"/>
          <a:p>
            <a:pPr algn="ctr">
              <a:lnSpc>
                <a:spcPct val="100000"/>
              </a:lnSpc>
            </a:pPr>
            <a:r>
              <a:rPr lang="en-IN">
                <a:solidFill>
                  <a:srgbClr val="ffffff"/>
                </a:solidFill>
                <a:latin typeface="Calibri"/>
              </a:rPr>
              <a:t>Register Service</a:t>
            </a:r>
            <a:endParaRPr/>
          </a:p>
        </p:txBody>
      </p:sp>
      <p:sp>
        <p:nvSpPr>
          <p:cNvPr id="130" name="CustomShape 5"/>
          <p:cNvSpPr/>
          <p:nvPr/>
        </p:nvSpPr>
        <p:spPr>
          <a:xfrm>
            <a:off x="6607800" y="1836360"/>
            <a:ext cx="1609200" cy="936360"/>
          </a:xfrm>
          <a:prstGeom prst="rect">
            <a:avLst/>
          </a:prstGeom>
          <a:solidFill>
            <a:srgbClr val="5b9bd5"/>
          </a:solidFill>
          <a:ln w="12600">
            <a:solidFill>
              <a:srgbClr val="43729d"/>
            </a:solidFill>
            <a:miter/>
          </a:ln>
        </p:spPr>
        <p:txBody>
          <a:bodyPr lIns="90000" rIns="90000" tIns="45000" bIns="45000" anchor="ctr"/>
          <a:p>
            <a:pPr algn="ctr">
              <a:lnSpc>
                <a:spcPct val="100000"/>
              </a:lnSpc>
            </a:pPr>
            <a:r>
              <a:rPr lang="en-IN">
                <a:solidFill>
                  <a:srgbClr val="ffffff"/>
                </a:solidFill>
                <a:latin typeface="Calibri"/>
              </a:rPr>
              <a:t>Login</a:t>
            </a:r>
            <a:endParaRPr/>
          </a:p>
          <a:p>
            <a:pPr algn="ctr">
              <a:lnSpc>
                <a:spcPct val="100000"/>
              </a:lnSpc>
            </a:pPr>
            <a:r>
              <a:rPr lang="en-IN">
                <a:solidFill>
                  <a:srgbClr val="ffffff"/>
                </a:solidFill>
                <a:latin typeface="Calibri"/>
              </a:rPr>
              <a:t> </a:t>
            </a:r>
            <a:r>
              <a:rPr lang="en-IN">
                <a:solidFill>
                  <a:srgbClr val="ffffff"/>
                </a:solidFill>
                <a:latin typeface="Calibri"/>
              </a:rPr>
              <a:t>Service</a:t>
            </a:r>
            <a:endParaRPr/>
          </a:p>
        </p:txBody>
      </p:sp>
      <p:sp>
        <p:nvSpPr>
          <p:cNvPr id="131" name="CustomShape 6"/>
          <p:cNvSpPr/>
          <p:nvPr/>
        </p:nvSpPr>
        <p:spPr>
          <a:xfrm>
            <a:off x="9775800" y="658080"/>
            <a:ext cx="1609200" cy="3400920"/>
          </a:xfrm>
          <a:prstGeom prst="rect">
            <a:avLst/>
          </a:prstGeom>
          <a:solidFill>
            <a:srgbClr val="5b9bd5"/>
          </a:solidFill>
          <a:ln w="12600">
            <a:solidFill>
              <a:srgbClr val="43729d"/>
            </a:solidFill>
            <a:miter/>
          </a:ln>
        </p:spPr>
        <p:txBody>
          <a:bodyPr lIns="90000" rIns="90000" tIns="45000" bIns="45000" anchor="ctr"/>
          <a:p>
            <a:pPr algn="ctr">
              <a:lnSpc>
                <a:spcPct val="100000"/>
              </a:lnSpc>
            </a:pPr>
            <a:r>
              <a:rPr lang="en-IN">
                <a:solidFill>
                  <a:srgbClr val="ffffff"/>
                </a:solidFill>
                <a:latin typeface="Calibri"/>
              </a:rPr>
              <a:t>Data Access Operations Layer</a:t>
            </a:r>
            <a:endParaRPr/>
          </a:p>
        </p:txBody>
      </p:sp>
      <p:sp>
        <p:nvSpPr>
          <p:cNvPr id="132" name="CustomShape 7"/>
          <p:cNvSpPr/>
          <p:nvPr/>
        </p:nvSpPr>
        <p:spPr>
          <a:xfrm>
            <a:off x="3477600" y="3895920"/>
            <a:ext cx="3062880" cy="1002960"/>
          </a:xfrm>
          <a:prstGeom prst="rect">
            <a:avLst/>
          </a:prstGeom>
          <a:noFill/>
          <a:ln>
            <a:noFill/>
          </a:ln>
        </p:spPr>
        <p:txBody>
          <a:bodyPr wrap="none" lIns="90000" rIns="90000" tIns="45000" bIns="45000"/>
          <a:p>
            <a:pPr>
              <a:lnSpc>
                <a:spcPct val="100000"/>
              </a:lnSpc>
            </a:pPr>
            <a:r>
              <a:rPr lang="en-IN" sz="1200">
                <a:solidFill>
                  <a:srgbClr val="000000"/>
                </a:solidFill>
                <a:latin typeface="Calibri"/>
              </a:rPr>
              <a:t>- Read username and password</a:t>
            </a:r>
            <a:endParaRPr/>
          </a:p>
          <a:p>
            <a:pPr>
              <a:lnSpc>
                <a:spcPct val="100000"/>
              </a:lnSpc>
            </a:pPr>
            <a:r>
              <a:rPr lang="en-IN" sz="1200">
                <a:solidFill>
                  <a:srgbClr val="000000"/>
                </a:solidFill>
                <a:latin typeface="Calibri"/>
              </a:rPr>
              <a:t>- Valid if they are proper</a:t>
            </a:r>
            <a:endParaRPr/>
          </a:p>
          <a:p>
            <a:pPr>
              <a:lnSpc>
                <a:spcPct val="100000"/>
              </a:lnSpc>
            </a:pPr>
            <a:r>
              <a:rPr lang="en-IN" sz="1200">
                <a:solidFill>
                  <a:srgbClr val="000000"/>
                </a:solidFill>
                <a:latin typeface="Calibri"/>
              </a:rPr>
              <a:t>- Invoke the service</a:t>
            </a:r>
            <a:endParaRPr/>
          </a:p>
          <a:p>
            <a:pPr>
              <a:lnSpc>
                <a:spcPct val="100000"/>
              </a:lnSpc>
            </a:pPr>
            <a:r>
              <a:rPr lang="en-IN" sz="1200">
                <a:solidFill>
                  <a:srgbClr val="000000"/>
                </a:solidFill>
                <a:latin typeface="Calibri"/>
              </a:rPr>
              <a:t>- If valid user, then create the session</a:t>
            </a:r>
            <a:endParaRPr/>
          </a:p>
          <a:p>
            <a:pPr>
              <a:lnSpc>
                <a:spcPct val="100000"/>
              </a:lnSpc>
            </a:pPr>
            <a:r>
              <a:rPr lang="en-IN" sz="1200">
                <a:solidFill>
                  <a:srgbClr val="000000"/>
                </a:solidFill>
                <a:latin typeface="Calibri"/>
              </a:rPr>
              <a:t>- return</a:t>
            </a:r>
            <a:endParaRPr/>
          </a:p>
        </p:txBody>
      </p:sp>
      <p:sp>
        <p:nvSpPr>
          <p:cNvPr id="133" name="CustomShape 8"/>
          <p:cNvSpPr/>
          <p:nvPr/>
        </p:nvSpPr>
        <p:spPr>
          <a:xfrm>
            <a:off x="3402360" y="1611720"/>
            <a:ext cx="2576880" cy="820440"/>
          </a:xfrm>
          <a:prstGeom prst="rect">
            <a:avLst/>
          </a:prstGeom>
          <a:noFill/>
          <a:ln>
            <a:noFill/>
          </a:ln>
        </p:spPr>
        <p:txBody>
          <a:bodyPr wrap="none" lIns="90000" rIns="90000" tIns="45000" bIns="45000"/>
          <a:p>
            <a:pPr>
              <a:lnSpc>
                <a:spcPct val="100000"/>
              </a:lnSpc>
            </a:pPr>
            <a:r>
              <a:rPr lang="en-IN" sz="1200">
                <a:solidFill>
                  <a:srgbClr val="000000"/>
                </a:solidFill>
                <a:latin typeface="Calibri"/>
              </a:rPr>
              <a:t>- Read username and password</a:t>
            </a:r>
            <a:endParaRPr/>
          </a:p>
          <a:p>
            <a:pPr>
              <a:lnSpc>
                <a:spcPct val="100000"/>
              </a:lnSpc>
            </a:pPr>
            <a:r>
              <a:rPr lang="en-IN" sz="1200">
                <a:solidFill>
                  <a:srgbClr val="000000"/>
                </a:solidFill>
                <a:latin typeface="Calibri"/>
              </a:rPr>
              <a:t>- Valid if they are proper</a:t>
            </a:r>
            <a:endParaRPr/>
          </a:p>
          <a:p>
            <a:pPr>
              <a:lnSpc>
                <a:spcPct val="100000"/>
              </a:lnSpc>
            </a:pPr>
            <a:r>
              <a:rPr lang="en-IN" sz="1200">
                <a:solidFill>
                  <a:srgbClr val="000000"/>
                </a:solidFill>
                <a:latin typeface="Calibri"/>
              </a:rPr>
              <a:t>- Invoke the service</a:t>
            </a:r>
            <a:endParaRPr/>
          </a:p>
          <a:p>
            <a:pPr>
              <a:lnSpc>
                <a:spcPct val="100000"/>
              </a:lnSpc>
            </a:pPr>
            <a:r>
              <a:rPr lang="en-IN" sz="1200">
                <a:solidFill>
                  <a:srgbClr val="000000"/>
                </a:solidFill>
                <a:latin typeface="Calibri"/>
              </a:rPr>
              <a:t>- return</a:t>
            </a:r>
            <a:endParaRPr/>
          </a:p>
        </p:txBody>
      </p:sp>
      <p:sp>
        <p:nvSpPr>
          <p:cNvPr id="134" name="CustomShape 9"/>
          <p:cNvSpPr/>
          <p:nvPr/>
        </p:nvSpPr>
        <p:spPr>
          <a:xfrm>
            <a:off x="7714800" y="3228120"/>
            <a:ext cx="1860120" cy="637920"/>
          </a:xfrm>
          <a:prstGeom prst="rect">
            <a:avLst/>
          </a:prstGeom>
          <a:noFill/>
          <a:ln>
            <a:noFill/>
          </a:ln>
        </p:spPr>
        <p:txBody>
          <a:bodyPr wrap="none" lIns="90000" rIns="90000" tIns="45000" bIns="45000"/>
          <a:p>
            <a:pPr algn="r">
              <a:lnSpc>
                <a:spcPct val="100000"/>
              </a:lnSpc>
            </a:pPr>
            <a:r>
              <a:rPr lang="en-IN" sz="1200">
                <a:solidFill>
                  <a:srgbClr val="000000"/>
                </a:solidFill>
                <a:latin typeface="Calibri"/>
              </a:rPr>
              <a:t> </a:t>
            </a:r>
            <a:r>
              <a:rPr lang="en-IN" sz="1200">
                <a:solidFill>
                  <a:srgbClr val="000000"/>
                </a:solidFill>
                <a:latin typeface="Calibri"/>
              </a:rPr>
              <a:t>
</a:t>
            </a:r>
            <a:endParaRPr/>
          </a:p>
        </p:txBody>
      </p:sp>
      <p:sp>
        <p:nvSpPr>
          <p:cNvPr id="135" name="CustomShape 10"/>
          <p:cNvSpPr/>
          <p:nvPr/>
        </p:nvSpPr>
        <p:spPr>
          <a:xfrm>
            <a:off x="1148400" y="1003680"/>
            <a:ext cx="281160" cy="21960"/>
          </a:xfrm>
          <a:prstGeom prst="straightConnector1">
            <a:avLst/>
          </a:prstGeom>
          <a:noFill/>
          <a:ln w="38160">
            <a:solidFill>
              <a:srgbClr val="0d0d0d"/>
            </a:solidFill>
            <a:miter/>
            <a:tailEnd len="med" type="triangle" w="med"/>
          </a:ln>
        </p:spPr>
      </p:sp>
      <p:sp>
        <p:nvSpPr>
          <p:cNvPr id="136" name="CustomShape 11"/>
          <p:cNvSpPr/>
          <p:nvPr/>
        </p:nvSpPr>
        <p:spPr>
          <a:xfrm>
            <a:off x="1148400" y="2647440"/>
            <a:ext cx="281160" cy="21960"/>
          </a:xfrm>
          <a:prstGeom prst="straightConnector1">
            <a:avLst/>
          </a:prstGeom>
          <a:noFill/>
          <a:ln w="38160">
            <a:solidFill>
              <a:srgbClr val="0d0d0d"/>
            </a:solidFill>
            <a:miter/>
            <a:tailEnd len="med" type="triangle" w="med"/>
          </a:ln>
        </p:spPr>
      </p:sp>
      <p:sp>
        <p:nvSpPr>
          <p:cNvPr id="137" name="CustomShape 12"/>
          <p:cNvSpPr/>
          <p:nvPr/>
        </p:nvSpPr>
        <p:spPr>
          <a:xfrm>
            <a:off x="2725200" y="1026000"/>
            <a:ext cx="570960" cy="360"/>
          </a:xfrm>
          <a:prstGeom prst="straightConnector1">
            <a:avLst/>
          </a:prstGeom>
          <a:noFill/>
          <a:ln w="38160">
            <a:solidFill>
              <a:srgbClr val="0d0d0d"/>
            </a:solidFill>
            <a:miter/>
            <a:tailEnd len="med" type="triangle" w="med"/>
          </a:ln>
        </p:spPr>
      </p:sp>
      <p:sp>
        <p:nvSpPr>
          <p:cNvPr id="138" name="CustomShape 13"/>
          <p:cNvSpPr/>
          <p:nvPr/>
        </p:nvSpPr>
        <p:spPr>
          <a:xfrm>
            <a:off x="2725200" y="3302640"/>
            <a:ext cx="570960" cy="360"/>
          </a:xfrm>
          <a:prstGeom prst="straightConnector1">
            <a:avLst/>
          </a:prstGeom>
          <a:noFill/>
          <a:ln w="38160">
            <a:solidFill>
              <a:srgbClr val="0d0d0d"/>
            </a:solidFill>
            <a:miter/>
            <a:tailEnd len="med" type="triangle" w="med"/>
          </a:ln>
        </p:spPr>
      </p:sp>
      <p:sp>
        <p:nvSpPr>
          <p:cNvPr id="139" name="CustomShape 14"/>
          <p:cNvSpPr/>
          <p:nvPr/>
        </p:nvSpPr>
        <p:spPr>
          <a:xfrm flipV="1">
            <a:off x="5230080" y="2598120"/>
            <a:ext cx="1231920" cy="629280"/>
          </a:xfrm>
          <a:prstGeom prst="straightConnector1">
            <a:avLst/>
          </a:prstGeom>
          <a:noFill/>
          <a:ln w="38160">
            <a:solidFill>
              <a:srgbClr val="0d0d0d"/>
            </a:solidFill>
            <a:miter/>
            <a:tailEnd len="med" type="triangle" w="med"/>
          </a:ln>
        </p:spPr>
      </p:sp>
      <p:sp>
        <p:nvSpPr>
          <p:cNvPr id="140" name="CustomShape 15"/>
          <p:cNvSpPr/>
          <p:nvPr/>
        </p:nvSpPr>
        <p:spPr>
          <a:xfrm>
            <a:off x="8416080" y="1079640"/>
            <a:ext cx="1359720" cy="360"/>
          </a:xfrm>
          <a:prstGeom prst="straightConnector1">
            <a:avLst/>
          </a:prstGeom>
          <a:noFill/>
          <a:ln w="38160">
            <a:solidFill>
              <a:srgbClr val="0d0d0d"/>
            </a:solidFill>
            <a:miter/>
            <a:tailEnd len="med" type="triangle" w="med"/>
          </a:ln>
        </p:spPr>
      </p:sp>
      <p:sp>
        <p:nvSpPr>
          <p:cNvPr id="141" name="CustomShape 16"/>
          <p:cNvSpPr/>
          <p:nvPr/>
        </p:nvSpPr>
        <p:spPr>
          <a:xfrm>
            <a:off x="8416080" y="2287800"/>
            <a:ext cx="1359720" cy="360"/>
          </a:xfrm>
          <a:prstGeom prst="straightConnector1">
            <a:avLst/>
          </a:prstGeom>
          <a:noFill/>
          <a:ln w="38160">
            <a:solidFill>
              <a:srgbClr val="0d0d0d"/>
            </a:solidFill>
            <a:miter/>
            <a:tailEnd len="med" type="triangle" w="med"/>
          </a:ln>
        </p:spPr>
      </p:sp>
      <p:sp>
        <p:nvSpPr>
          <p:cNvPr id="142" name="CustomShape 17"/>
          <p:cNvSpPr/>
          <p:nvPr/>
        </p:nvSpPr>
        <p:spPr>
          <a:xfrm>
            <a:off x="5619960" y="1079640"/>
            <a:ext cx="570960" cy="360"/>
          </a:xfrm>
          <a:prstGeom prst="straightConnector1">
            <a:avLst/>
          </a:prstGeom>
          <a:noFill/>
          <a:ln w="38160">
            <a:solidFill>
              <a:srgbClr val="0d0d0d"/>
            </a:solidFill>
            <a:miter/>
            <a:tailEnd len="med" type="triangle" w="med"/>
          </a:ln>
        </p:spPr>
      </p:sp>
      <p:sp>
        <p:nvSpPr>
          <p:cNvPr id="143" name="CustomShape 18"/>
          <p:cNvSpPr/>
          <p:nvPr/>
        </p:nvSpPr>
        <p:spPr>
          <a:xfrm>
            <a:off x="10655640" y="4228200"/>
            <a:ext cx="360" cy="774720"/>
          </a:xfrm>
          <a:prstGeom prst="straightConnector1">
            <a:avLst/>
          </a:prstGeom>
          <a:noFill/>
          <a:ln w="38160">
            <a:solidFill>
              <a:srgbClr val="0d0d0d"/>
            </a:solidFill>
            <a:miter/>
            <a:tailEnd len="med" type="triangle" w="med"/>
          </a:ln>
        </p:spPr>
      </p:sp>
      <p:sp>
        <p:nvSpPr>
          <p:cNvPr id="144" name="CustomShape 19"/>
          <p:cNvSpPr/>
          <p:nvPr/>
        </p:nvSpPr>
        <p:spPr>
          <a:xfrm flipH="1" flipV="1">
            <a:off x="10580760" y="4227480"/>
            <a:ext cx="720" cy="603720"/>
          </a:xfrm>
          <a:prstGeom prst="straightConnector1">
            <a:avLst/>
          </a:prstGeom>
          <a:noFill/>
          <a:ln w="38160">
            <a:solidFill>
              <a:srgbClr val="0d0d0d"/>
            </a:solidFill>
            <a:miter/>
            <a:tailEnd len="med" type="triangle" w="med"/>
          </a:ln>
        </p:spPr>
      </p:sp>
      <p:sp>
        <p:nvSpPr>
          <p:cNvPr id="145" name="CustomShape 20"/>
          <p:cNvSpPr/>
          <p:nvPr/>
        </p:nvSpPr>
        <p:spPr>
          <a:xfrm flipH="1">
            <a:off x="8425800" y="1233000"/>
            <a:ext cx="1151280" cy="5040"/>
          </a:xfrm>
          <a:prstGeom prst="straightConnector1">
            <a:avLst/>
          </a:prstGeom>
          <a:noFill/>
          <a:ln w="38160">
            <a:solidFill>
              <a:srgbClr val="0d0d0d"/>
            </a:solidFill>
            <a:miter/>
            <a:tailEnd len="med" type="triangle" w="med"/>
          </a:ln>
        </p:spPr>
      </p:sp>
      <p:sp>
        <p:nvSpPr>
          <p:cNvPr id="146" name="CustomShape 21"/>
          <p:cNvSpPr/>
          <p:nvPr/>
        </p:nvSpPr>
        <p:spPr>
          <a:xfrm flipH="1">
            <a:off x="8425800" y="2442600"/>
            <a:ext cx="1151280" cy="5040"/>
          </a:xfrm>
          <a:prstGeom prst="straightConnector1">
            <a:avLst/>
          </a:prstGeom>
          <a:noFill/>
          <a:ln w="38160">
            <a:solidFill>
              <a:srgbClr val="0d0d0d"/>
            </a:solidFill>
            <a:miter/>
            <a:tailEnd len="med" type="triangle" w="med"/>
          </a:ln>
        </p:spPr>
      </p:sp>
      <p:sp>
        <p:nvSpPr>
          <p:cNvPr id="147" name="CustomShape 22"/>
          <p:cNvSpPr/>
          <p:nvPr/>
        </p:nvSpPr>
        <p:spPr>
          <a:xfrm flipH="1">
            <a:off x="5352120" y="1207080"/>
            <a:ext cx="1151280" cy="5040"/>
          </a:xfrm>
          <a:prstGeom prst="straightConnector1">
            <a:avLst/>
          </a:prstGeom>
          <a:noFill/>
          <a:ln w="38160">
            <a:solidFill>
              <a:srgbClr val="0d0d0d"/>
            </a:solidFill>
            <a:miter/>
            <a:tailEnd len="med" type="triangle" w="med"/>
          </a:ln>
        </p:spPr>
      </p:sp>
      <p:sp>
        <p:nvSpPr>
          <p:cNvPr id="148" name="CustomShape 23"/>
          <p:cNvSpPr/>
          <p:nvPr/>
        </p:nvSpPr>
        <p:spPr>
          <a:xfrm flipH="1" flipV="1">
            <a:off x="2622240" y="1167480"/>
            <a:ext cx="711000" cy="9360"/>
          </a:xfrm>
          <a:prstGeom prst="straightConnector1">
            <a:avLst/>
          </a:prstGeom>
          <a:noFill/>
          <a:ln w="38160">
            <a:solidFill>
              <a:srgbClr val="0d0d0d"/>
            </a:solidFill>
            <a:miter/>
            <a:tailEnd len="med" type="triangle" w="med"/>
          </a:ln>
        </p:spPr>
      </p:sp>
      <p:sp>
        <p:nvSpPr>
          <p:cNvPr id="149" name="CustomShape 24"/>
          <p:cNvSpPr/>
          <p:nvPr/>
        </p:nvSpPr>
        <p:spPr>
          <a:xfrm flipH="1" flipV="1">
            <a:off x="2654280" y="3509280"/>
            <a:ext cx="711000" cy="9360"/>
          </a:xfrm>
          <a:prstGeom prst="straightConnector1">
            <a:avLst/>
          </a:prstGeom>
          <a:noFill/>
          <a:ln w="38160">
            <a:solidFill>
              <a:srgbClr val="0d0d0d"/>
            </a:solidFill>
            <a:miter/>
            <a:tailEnd len="med" type="triangle" w="med"/>
          </a:ln>
        </p:spPr>
      </p:sp>
      <p:sp>
        <p:nvSpPr>
          <p:cNvPr id="150" name="CustomShape 25"/>
          <p:cNvSpPr/>
          <p:nvPr/>
        </p:nvSpPr>
        <p:spPr>
          <a:xfrm flipH="1">
            <a:off x="5166720" y="2763360"/>
            <a:ext cx="1280160" cy="620280"/>
          </a:xfrm>
          <a:prstGeom prst="straightConnector1">
            <a:avLst/>
          </a:prstGeom>
          <a:noFill/>
          <a:ln w="38160">
            <a:solidFill>
              <a:srgbClr val="0d0d0d"/>
            </a:solidFill>
            <a:miter/>
            <a:tailEnd len="med" type="triangle" w="med"/>
          </a:ln>
        </p:spPr>
      </p:sp>
      <p:sp>
        <p:nvSpPr>
          <p:cNvPr id="151" name="CustomShape 26"/>
          <p:cNvSpPr/>
          <p:nvPr/>
        </p:nvSpPr>
        <p:spPr>
          <a:xfrm>
            <a:off x="177480" y="658080"/>
            <a:ext cx="970920" cy="333720"/>
          </a:xfrm>
          <a:prstGeom prst="rect">
            <a:avLst/>
          </a:prstGeom>
          <a:noFill/>
          <a:ln>
            <a:noFill/>
          </a:ln>
        </p:spPr>
        <p:txBody>
          <a:bodyPr lIns="90000" rIns="90000" tIns="45000" bIns="45000"/>
          <a:p>
            <a:pPr>
              <a:lnSpc>
                <a:spcPct val="100000"/>
              </a:lnSpc>
            </a:pPr>
            <a:r>
              <a:rPr lang="en-IN" sz="1600">
                <a:solidFill>
                  <a:srgbClr val="000000"/>
                </a:solidFill>
                <a:latin typeface="Calibri"/>
              </a:rPr>
              <a:t>CLIENT</a:t>
            </a:r>
            <a:endParaRPr/>
          </a:p>
        </p:txBody>
      </p:sp>
      <p:sp>
        <p:nvSpPr>
          <p:cNvPr id="152" name="CustomShape 27"/>
          <p:cNvSpPr/>
          <p:nvPr/>
        </p:nvSpPr>
        <p:spPr>
          <a:xfrm>
            <a:off x="177480" y="2442600"/>
            <a:ext cx="970920" cy="333720"/>
          </a:xfrm>
          <a:prstGeom prst="rect">
            <a:avLst/>
          </a:prstGeom>
          <a:noFill/>
          <a:ln>
            <a:noFill/>
          </a:ln>
        </p:spPr>
        <p:txBody>
          <a:bodyPr lIns="90000" rIns="90000" tIns="45000" bIns="45000"/>
          <a:p>
            <a:pPr>
              <a:lnSpc>
                <a:spcPct val="100000"/>
              </a:lnSpc>
            </a:pPr>
            <a:r>
              <a:rPr lang="en-IN" sz="1600">
                <a:solidFill>
                  <a:srgbClr val="000000"/>
                </a:solidFill>
                <a:latin typeface="Calibri"/>
              </a:rPr>
              <a:t>SERVER</a:t>
            </a:r>
            <a:endParaRPr/>
          </a:p>
        </p:txBody>
      </p:sp>
      <p:sp>
        <p:nvSpPr>
          <p:cNvPr id="153" name="CustomShape 28"/>
          <p:cNvSpPr/>
          <p:nvPr/>
        </p:nvSpPr>
        <p:spPr>
          <a:xfrm>
            <a:off x="9775800" y="5186160"/>
            <a:ext cx="1609200" cy="364680"/>
          </a:xfrm>
          <a:prstGeom prst="rect">
            <a:avLst/>
          </a:prstGeom>
          <a:noFill/>
          <a:ln>
            <a:noFill/>
          </a:ln>
        </p:spPr>
        <p:txBody>
          <a:bodyPr lIns="90000" rIns="90000" tIns="45000" bIns="45000"/>
          <a:p>
            <a:pPr algn="ctr">
              <a:lnSpc>
                <a:spcPct val="100000"/>
              </a:lnSpc>
            </a:pPr>
            <a:r>
              <a:rPr lang="en-IN">
                <a:solidFill>
                  <a:srgbClr val="000000"/>
                </a:solidFill>
                <a:latin typeface="Calibri"/>
              </a:rPr>
              <a:t>DATABASE</a:t>
            </a:r>
            <a:endParaRPr/>
          </a:p>
        </p:txBody>
      </p:sp>
      <p:pic>
        <p:nvPicPr>
          <p:cNvPr id="154" name="Picture 6" descr=""/>
          <p:cNvPicPr/>
          <p:nvPr/>
        </p:nvPicPr>
        <p:blipFill>
          <a:blip r:embed="rId1"/>
          <a:stretch>
            <a:fillRect/>
          </a:stretch>
        </p:blipFill>
        <p:spPr>
          <a:xfrm>
            <a:off x="10914840" y="0"/>
            <a:ext cx="1276200" cy="1116720"/>
          </a:xfrm>
          <a:prstGeom prst="rect">
            <a:avLst/>
          </a:prstGeom>
          <a:ln w="9360">
            <a:noFill/>
          </a:ln>
        </p:spPr>
      </p:pic>
      <p:sp>
        <p:nvSpPr>
          <p:cNvPr id="155" name="CustomShape 29"/>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rot="10800000">
            <a:off x="628560" y="2676240"/>
            <a:ext cx="2755440" cy="1859400"/>
          </a:xfrm>
          <a:prstGeom prst="wedgeRectCallout">
            <a:avLst>
              <a:gd name="adj1" fmla="val -20833"/>
              <a:gd name="adj2" fmla="val 62500"/>
            </a:avLst>
          </a:prstGeom>
          <a:solidFill>
            <a:srgbClr val="f2f2f2"/>
          </a:solidFill>
          <a:ln w="28440">
            <a:solidFill>
              <a:srgbClr val="0d0d0d"/>
            </a:solidFill>
            <a:miter/>
          </a:ln>
        </p:spPr>
      </p:sp>
      <p:sp>
        <p:nvSpPr>
          <p:cNvPr id="157" name="CustomShape 2"/>
          <p:cNvSpPr/>
          <p:nvPr/>
        </p:nvSpPr>
        <p:spPr>
          <a:xfrm>
            <a:off x="726120" y="2799360"/>
            <a:ext cx="2403000" cy="1735560"/>
          </a:xfrm>
          <a:prstGeom prst="rect">
            <a:avLst/>
          </a:prstGeom>
          <a:noFill/>
          <a:ln>
            <a:noFill/>
          </a:ln>
        </p:spPr>
        <p:txBody>
          <a:bodyPr lIns="90000" rIns="90000" tIns="45000" bIns="45000"/>
          <a:p>
            <a:pPr>
              <a:lnSpc>
                <a:spcPct val="100000"/>
              </a:lnSpc>
            </a:pPr>
            <a:r>
              <a:rPr lang="en-IN">
                <a:solidFill>
                  <a:srgbClr val="000000"/>
                </a:solidFill>
                <a:latin typeface="Calibri"/>
              </a:rPr>
              <a:t>Specifies the server IP address and the port number to which the server is listening to</a:t>
            </a:r>
            <a:endParaRPr/>
          </a:p>
        </p:txBody>
      </p:sp>
      <p:sp>
        <p:nvSpPr>
          <p:cNvPr id="158" name="CustomShape 3"/>
          <p:cNvSpPr/>
          <p:nvPr/>
        </p:nvSpPr>
        <p:spPr>
          <a:xfrm rot="10800000">
            <a:off x="9405720" y="2724480"/>
            <a:ext cx="2564280" cy="999720"/>
          </a:xfrm>
          <a:prstGeom prst="wedgeRectCallout">
            <a:avLst>
              <a:gd name="adj1" fmla="val 23080"/>
              <a:gd name="adj2" fmla="val 68191"/>
            </a:avLst>
          </a:prstGeom>
          <a:solidFill>
            <a:srgbClr val="f2f2f2"/>
          </a:solidFill>
          <a:ln w="28440">
            <a:solidFill>
              <a:srgbClr val="0d0d0d"/>
            </a:solidFill>
            <a:miter/>
          </a:ln>
        </p:spPr>
      </p:sp>
      <p:sp>
        <p:nvSpPr>
          <p:cNvPr id="159" name="CustomShape 4"/>
          <p:cNvSpPr/>
          <p:nvPr/>
        </p:nvSpPr>
        <p:spPr>
          <a:xfrm>
            <a:off x="9503280" y="2847600"/>
            <a:ext cx="2403000" cy="912600"/>
          </a:xfrm>
          <a:prstGeom prst="rect">
            <a:avLst/>
          </a:prstGeom>
          <a:noFill/>
          <a:ln>
            <a:noFill/>
          </a:ln>
        </p:spPr>
        <p:txBody>
          <a:bodyPr lIns="90000" rIns="90000" tIns="45000" bIns="45000"/>
          <a:p>
            <a:pPr>
              <a:lnSpc>
                <a:spcPct val="100000"/>
              </a:lnSpc>
            </a:pPr>
            <a:r>
              <a:rPr lang="en-IN">
                <a:solidFill>
                  <a:srgbClr val="000000"/>
                </a:solidFill>
                <a:latin typeface="Calibri"/>
              </a:rPr>
              <a:t>Specifies the server port number to listen</a:t>
            </a:r>
            <a:endParaRPr/>
          </a:p>
        </p:txBody>
      </p:sp>
      <p:sp>
        <p:nvSpPr>
          <p:cNvPr id="160" name="CustomShape 5"/>
          <p:cNvSpPr/>
          <p:nvPr/>
        </p:nvSpPr>
        <p:spPr>
          <a:xfrm>
            <a:off x="3129840" y="2085120"/>
            <a:ext cx="5813280" cy="100080"/>
          </a:xfrm>
          <a:prstGeom prst="flowChartTerminator">
            <a:avLst/>
          </a:prstGeom>
          <a:solidFill>
            <a:srgbClr val="0d0d0d"/>
          </a:solidFill>
          <a:ln w="12600">
            <a:solidFill>
              <a:srgbClr val="43729d"/>
            </a:solidFill>
            <a:miter/>
          </a:ln>
        </p:spPr>
      </p:sp>
      <p:sp>
        <p:nvSpPr>
          <p:cNvPr id="161" name="CustomShape 6"/>
          <p:cNvSpPr/>
          <p:nvPr/>
        </p:nvSpPr>
        <p:spPr>
          <a:xfrm rot="5400000">
            <a:off x="5802840" y="3603240"/>
            <a:ext cx="813600" cy="3564720"/>
          </a:xfrm>
          <a:prstGeom prst="borderCallout1">
            <a:avLst>
              <a:gd name="adj1" fmla="val 18750"/>
              <a:gd name="adj2" fmla="val -8333"/>
              <a:gd name="adj3" fmla="val 62116"/>
              <a:gd name="adj4" fmla="val -308722"/>
            </a:avLst>
          </a:prstGeom>
          <a:solidFill>
            <a:srgbClr val="ffffff"/>
          </a:solidFill>
          <a:ln w="12600">
            <a:solidFill>
              <a:srgbClr val="000000"/>
            </a:solidFill>
            <a:miter/>
          </a:ln>
        </p:spPr>
      </p:sp>
      <p:sp>
        <p:nvSpPr>
          <p:cNvPr id="162" name="CustomShape 7"/>
          <p:cNvSpPr/>
          <p:nvPr/>
        </p:nvSpPr>
        <p:spPr>
          <a:xfrm>
            <a:off x="4426920" y="4978800"/>
            <a:ext cx="3757680" cy="639000"/>
          </a:xfrm>
          <a:prstGeom prst="rect">
            <a:avLst/>
          </a:prstGeom>
          <a:noFill/>
          <a:ln>
            <a:noFill/>
          </a:ln>
        </p:spPr>
        <p:txBody>
          <a:bodyPr lIns="90000" rIns="90000" tIns="45000" bIns="45000"/>
          <a:p>
            <a:pPr>
              <a:lnSpc>
                <a:spcPct val="100000"/>
              </a:lnSpc>
            </a:pPr>
            <a:r>
              <a:rPr lang="en-IN">
                <a:solidFill>
                  <a:srgbClr val="000000"/>
                </a:solidFill>
                <a:latin typeface="Calibri"/>
              </a:rPr>
              <a:t>Socket stream where the data transmission takes place</a:t>
            </a:r>
            <a:endParaRPr/>
          </a:p>
        </p:txBody>
      </p:sp>
      <p:sp>
        <p:nvSpPr>
          <p:cNvPr id="163" name="CustomShape 8"/>
          <p:cNvSpPr/>
          <p:nvPr/>
        </p:nvSpPr>
        <p:spPr>
          <a:xfrm>
            <a:off x="1255680" y="1787760"/>
            <a:ext cx="1873800" cy="364680"/>
          </a:xfrm>
          <a:prstGeom prst="rect">
            <a:avLst/>
          </a:prstGeom>
          <a:noFill/>
          <a:ln>
            <a:noFill/>
          </a:ln>
        </p:spPr>
        <p:txBody>
          <a:bodyPr lIns="90000" rIns="90000" tIns="45000" bIns="45000"/>
          <a:p>
            <a:pPr algn="ctr">
              <a:lnSpc>
                <a:spcPct val="100000"/>
              </a:lnSpc>
            </a:pPr>
            <a:r>
              <a:rPr lang="en-IN">
                <a:solidFill>
                  <a:srgbClr val="000000"/>
                </a:solidFill>
                <a:latin typeface="Calibri"/>
              </a:rPr>
              <a:t>CLIENT</a:t>
            </a:r>
            <a:endParaRPr/>
          </a:p>
        </p:txBody>
      </p:sp>
      <p:sp>
        <p:nvSpPr>
          <p:cNvPr id="164" name="CustomShape 9"/>
          <p:cNvSpPr/>
          <p:nvPr/>
        </p:nvSpPr>
        <p:spPr>
          <a:xfrm>
            <a:off x="8943120" y="1816200"/>
            <a:ext cx="1873800" cy="364680"/>
          </a:xfrm>
          <a:prstGeom prst="rect">
            <a:avLst/>
          </a:prstGeom>
          <a:noFill/>
          <a:ln>
            <a:noFill/>
          </a:ln>
        </p:spPr>
        <p:txBody>
          <a:bodyPr lIns="90000" rIns="90000" tIns="45000" bIns="45000"/>
          <a:p>
            <a:pPr algn="ctr">
              <a:lnSpc>
                <a:spcPct val="100000"/>
              </a:lnSpc>
            </a:pPr>
            <a:r>
              <a:rPr lang="en-IN">
                <a:solidFill>
                  <a:srgbClr val="000000"/>
                </a:solidFill>
                <a:latin typeface="Calibri"/>
              </a:rPr>
              <a:t>SERVER</a:t>
            </a:r>
            <a:endParaRPr/>
          </a:p>
        </p:txBody>
      </p:sp>
      <p:sp>
        <p:nvSpPr>
          <p:cNvPr id="165" name="CustomShape 10"/>
          <p:cNvSpPr/>
          <p:nvPr/>
        </p:nvSpPr>
        <p:spPr>
          <a:xfrm>
            <a:off x="3129840" y="1972440"/>
            <a:ext cx="5577120" cy="28080"/>
          </a:xfrm>
          <a:prstGeom prst="straightConnector1">
            <a:avLst/>
          </a:prstGeom>
          <a:noFill/>
          <a:ln w="6480">
            <a:solidFill>
              <a:srgbClr val="5b9bd5"/>
            </a:solidFill>
            <a:miter/>
            <a:tailEnd len="med" type="triangle" w="med"/>
          </a:ln>
        </p:spPr>
      </p:sp>
      <p:sp>
        <p:nvSpPr>
          <p:cNvPr id="166" name="CustomShape 11"/>
          <p:cNvSpPr/>
          <p:nvPr/>
        </p:nvSpPr>
        <p:spPr>
          <a:xfrm flipH="1">
            <a:off x="3129840" y="2333880"/>
            <a:ext cx="5577120" cy="13320"/>
          </a:xfrm>
          <a:prstGeom prst="straightConnector1">
            <a:avLst/>
          </a:prstGeom>
          <a:noFill/>
          <a:ln w="6480">
            <a:solidFill>
              <a:srgbClr val="5b9bd5"/>
            </a:solidFill>
            <a:miter/>
            <a:tailEnd len="med" type="triangle" w="med"/>
          </a:ln>
        </p:spPr>
      </p:sp>
      <p:pic>
        <p:nvPicPr>
          <p:cNvPr id="167" name="Picture 6" descr=""/>
          <p:cNvPicPr/>
          <p:nvPr/>
        </p:nvPicPr>
        <p:blipFill>
          <a:blip r:embed="rId1"/>
          <a:stretch>
            <a:fillRect/>
          </a:stretch>
        </p:blipFill>
        <p:spPr>
          <a:xfrm>
            <a:off x="10914840" y="0"/>
            <a:ext cx="1276200" cy="1116720"/>
          </a:xfrm>
          <a:prstGeom prst="rect">
            <a:avLst/>
          </a:prstGeom>
          <a:ln w="9360">
            <a:noFill/>
          </a:ln>
        </p:spPr>
      </p:pic>
      <p:sp>
        <p:nvSpPr>
          <p:cNvPr id="168" name="CustomShape 1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9273600" y="4829400"/>
            <a:ext cx="1917720" cy="317520"/>
          </a:xfrm>
          <a:prstGeom prst="rect">
            <a:avLst/>
          </a:prstGeom>
          <a:noFill/>
          <a:ln>
            <a:noFill/>
          </a:ln>
        </p:spPr>
      </p:sp>
      <p:pic>
        <p:nvPicPr>
          <p:cNvPr id="170" name="Picture 7" descr=""/>
          <p:cNvPicPr/>
          <p:nvPr/>
        </p:nvPicPr>
        <p:blipFill>
          <a:blip r:embed="rId1"/>
          <a:stretch>
            <a:fillRect/>
          </a:stretch>
        </p:blipFill>
        <p:spPr>
          <a:xfrm>
            <a:off x="10914840" y="0"/>
            <a:ext cx="1276200" cy="1116720"/>
          </a:xfrm>
          <a:prstGeom prst="rect">
            <a:avLst/>
          </a:prstGeom>
          <a:ln w="9360">
            <a:noFill/>
          </a:ln>
        </p:spPr>
      </p:pic>
      <p:sp>
        <p:nvSpPr>
          <p:cNvPr id="171"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172" name="CustomShape 3"/>
          <p:cNvSpPr/>
          <p:nvPr/>
        </p:nvSpPr>
        <p:spPr>
          <a:xfrm>
            <a:off x="216000" y="558720"/>
            <a:ext cx="7344000" cy="456120"/>
          </a:xfrm>
          <a:prstGeom prst="rect">
            <a:avLst/>
          </a:prstGeom>
          <a:noFill/>
          <a:ln>
            <a:noFill/>
          </a:ln>
        </p:spPr>
        <p:txBody>
          <a:bodyPr wrap="none" lIns="90000" rIns="90000" tIns="45000" bIns="45000"/>
          <a:p>
            <a:pPr>
              <a:lnSpc>
                <a:spcPct val="100000"/>
              </a:lnSpc>
            </a:pPr>
            <a:r>
              <a:rPr b="1" lang="en-IN" sz="2400">
                <a:solidFill>
                  <a:srgbClr val="000000"/>
                </a:solidFill>
                <a:latin typeface="Calibri"/>
              </a:rPr>
              <a:t>Encryption </a:t>
            </a:r>
            <a:r>
              <a:rPr lang="en-IN" sz="2400">
                <a:solidFill>
                  <a:srgbClr val="000000"/>
                </a:solidFill>
                <a:latin typeface="Calibri"/>
              </a:rPr>
              <a:t>requires public Key and message</a:t>
            </a:r>
            <a:endParaRPr/>
          </a:p>
        </p:txBody>
      </p:sp>
      <p:sp>
        <p:nvSpPr>
          <p:cNvPr id="173" name="CustomShape 4"/>
          <p:cNvSpPr/>
          <p:nvPr/>
        </p:nvSpPr>
        <p:spPr>
          <a:xfrm>
            <a:off x="677160" y="1867320"/>
            <a:ext cx="4822560" cy="2832840"/>
          </a:xfrm>
          <a:prstGeom prst="rect">
            <a:avLst/>
          </a:prstGeom>
          <a:noFill/>
          <a:ln>
            <a:noFill/>
          </a:ln>
        </p:spPr>
        <p:txBody>
          <a:bodyPr lIns="90000" rIns="90000" tIns="45000" bIns="45000"/>
          <a:p>
            <a:pPr>
              <a:lnSpc>
                <a:spcPct val="100000"/>
              </a:lnSpc>
              <a:buFont typeface="Arial"/>
              <a:buChar char="•"/>
            </a:pPr>
            <a:r>
              <a:rPr lang="en-IN">
                <a:solidFill>
                  <a:srgbClr val="000000"/>
                </a:solidFill>
                <a:latin typeface="Calibri"/>
              </a:rPr>
              <a:t>Block contains content of padded message</a:t>
            </a:r>
            <a:endParaRPr/>
          </a:p>
          <a:p>
            <a:pPr>
              <a:lnSpc>
                <a:spcPct val="100000"/>
              </a:lnSpc>
              <a:buFont typeface="Arial"/>
              <a:buChar char="•"/>
            </a:pPr>
            <a:r>
              <a:rPr lang="en-IN">
                <a:solidFill>
                  <a:srgbClr val="000000"/>
                </a:solidFill>
                <a:latin typeface="Calibri"/>
              </a:rPr>
              <a:t>Encode each block into unique point.</a:t>
            </a:r>
            <a:endParaRPr/>
          </a:p>
          <a:p>
            <a:pPr>
              <a:lnSpc>
                <a:spcPct val="100000"/>
              </a:lnSpc>
            </a:pPr>
            <a:endParaRPr/>
          </a:p>
          <a:p>
            <a:pPr>
              <a:lnSpc>
                <a:spcPct val="100000"/>
              </a:lnSpc>
            </a:pPr>
            <a:r>
              <a:rPr lang="en-IN">
                <a:solidFill>
                  <a:srgbClr val="000000"/>
                </a:solidFill>
                <a:latin typeface="Calibri"/>
              </a:rPr>
              <a:t>ECPoint[] encoded = new ECPoint[block.length];</a:t>
            </a:r>
            <a:endParaRPr/>
          </a:p>
          <a:p>
            <a:pPr>
              <a:lnSpc>
                <a:spcPct val="100000"/>
              </a:lnSpc>
            </a:pPr>
            <a:r>
              <a:rPr lang="en-IN">
                <a:solidFill>
                  <a:srgbClr val="000000"/>
                </a:solidFill>
                <a:latin typeface="Calibri"/>
              </a:rPr>
              <a:t>for (int i = 0; i &lt; encoded.length; ++i) </a:t>
            </a:r>
            <a:endParaRPr/>
          </a:p>
          <a:p>
            <a:pPr>
              <a:lnSpc>
                <a:spcPct val="100000"/>
              </a:lnSpc>
            </a:pPr>
            <a:r>
              <a:rPr lang="en-IN">
                <a:solidFill>
                  <a:srgbClr val="000000"/>
                </a:solidFill>
                <a:latin typeface="Calibri"/>
              </a:rPr>
              <a:t>{</a:t>
            </a:r>
            <a:endParaRPr/>
          </a:p>
          <a:p>
            <a:pPr>
              <a:lnSpc>
                <a:spcPct val="100000"/>
              </a:lnSpc>
            </a:pPr>
            <a:r>
              <a:rPr lang="en-IN">
                <a:solidFill>
                  <a:srgbClr val="000000"/>
                </a:solidFill>
                <a:latin typeface="Calibri"/>
              </a:rPr>
              <a:t>	</a:t>
            </a:r>
            <a:r>
              <a:rPr lang="en-IN">
                <a:solidFill>
                  <a:srgbClr val="000000"/>
                </a:solidFill>
                <a:latin typeface="Calibri"/>
              </a:rPr>
              <a:t>encoded[i] = encode(block[i], c);</a:t>
            </a:r>
            <a:endParaRPr/>
          </a:p>
          <a:p>
            <a:pPr>
              <a:lnSpc>
                <a:spcPct val="100000"/>
              </a:lnSpc>
            </a:pPr>
            <a:r>
              <a:rPr lang="en-IN">
                <a:solidFill>
                  <a:srgbClr val="000000"/>
                </a:solidFill>
                <a:latin typeface="Calibri"/>
              </a:rPr>
              <a:t>}</a:t>
            </a:r>
            <a:endParaRPr/>
          </a:p>
        </p:txBody>
      </p:sp>
      <p:sp>
        <p:nvSpPr>
          <p:cNvPr id="174" name="CustomShape 5"/>
          <p:cNvSpPr/>
          <p:nvPr/>
        </p:nvSpPr>
        <p:spPr>
          <a:xfrm>
            <a:off x="5868360" y="1255680"/>
            <a:ext cx="5868000" cy="4113000"/>
          </a:xfrm>
          <a:prstGeom prst="rect">
            <a:avLst/>
          </a:prstGeom>
          <a:noFill/>
          <a:ln>
            <a:noFill/>
          </a:ln>
        </p:spPr>
        <p:txBody>
          <a:bodyPr lIns="90000" rIns="90000" tIns="45000" bIns="45000"/>
          <a:p>
            <a:pPr>
              <a:lnSpc>
                <a:spcPct val="100000"/>
              </a:lnSpc>
              <a:buFont typeface="Calibri Light"/>
              <a:buAutoNum type="arabicPeriod"/>
            </a:pPr>
            <a:r>
              <a:rPr lang="en-IN" sz="2400">
                <a:solidFill>
                  <a:srgbClr val="000000"/>
                </a:solidFill>
                <a:latin typeface="Calibri"/>
              </a:rPr>
              <a:t>Block[] is converted to BigInt, so characters written in their ASCII form</a:t>
            </a:r>
            <a:endParaRPr/>
          </a:p>
          <a:p>
            <a:pPr>
              <a:lnSpc>
                <a:spcPct val="100000"/>
              </a:lnSpc>
            </a:pPr>
            <a:endParaRPr/>
          </a:p>
          <a:p>
            <a:pPr>
              <a:lnSpc>
                <a:spcPct val="100000"/>
              </a:lnSpc>
              <a:buFont typeface="Calibri Light"/>
              <a:buAutoNum type="arabicPeriod"/>
            </a:pPr>
            <a:r>
              <a:rPr lang="en-IN" sz="2400">
                <a:solidFill>
                  <a:srgbClr val="000000"/>
                </a:solidFill>
                <a:latin typeface="Calibri"/>
              </a:rPr>
              <a:t>After putting this BigInt as X in our ecc equation we will get the corresponding Y</a:t>
            </a:r>
            <a:endParaRPr/>
          </a:p>
          <a:p>
            <a:pPr>
              <a:lnSpc>
                <a:spcPct val="100000"/>
              </a:lnSpc>
            </a:pPr>
            <a:endParaRPr/>
          </a:p>
          <a:p>
            <a:pPr>
              <a:lnSpc>
                <a:spcPct val="100000"/>
              </a:lnSpc>
              <a:buFont typeface="Calibri Light"/>
              <a:buAutoNum type="arabicPeriod"/>
            </a:pPr>
            <a:r>
              <a:rPr lang="en-IN" sz="2400">
                <a:solidFill>
                  <a:srgbClr val="000000"/>
                </a:solidFill>
                <a:latin typeface="Calibri"/>
              </a:rPr>
              <a:t>So, our message is now encoded into a ECPoint(a point on the graph), and we store it as (X,Y)</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9273600" y="4829400"/>
            <a:ext cx="1917720" cy="317520"/>
          </a:xfrm>
          <a:prstGeom prst="rect">
            <a:avLst/>
          </a:prstGeom>
          <a:noFill/>
          <a:ln>
            <a:noFill/>
          </a:ln>
        </p:spPr>
      </p:sp>
      <p:pic>
        <p:nvPicPr>
          <p:cNvPr id="176" name="Picture 7" descr=""/>
          <p:cNvPicPr/>
          <p:nvPr/>
        </p:nvPicPr>
        <p:blipFill>
          <a:blip r:embed="rId1"/>
          <a:stretch>
            <a:fillRect/>
          </a:stretch>
        </p:blipFill>
        <p:spPr>
          <a:xfrm>
            <a:off x="10914840" y="0"/>
            <a:ext cx="1276200" cy="1116720"/>
          </a:xfrm>
          <a:prstGeom prst="rect">
            <a:avLst/>
          </a:prstGeom>
          <a:ln w="9360">
            <a:noFill/>
          </a:ln>
        </p:spPr>
      </p:pic>
      <p:sp>
        <p:nvSpPr>
          <p:cNvPr id="177"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178" name="CustomShape 3"/>
          <p:cNvSpPr/>
          <p:nvPr/>
        </p:nvSpPr>
        <p:spPr>
          <a:xfrm>
            <a:off x="554760" y="558720"/>
            <a:ext cx="184320" cy="461160"/>
          </a:xfrm>
          <a:prstGeom prst="rect">
            <a:avLst/>
          </a:prstGeom>
          <a:noFill/>
          <a:ln>
            <a:noFill/>
          </a:ln>
        </p:spPr>
      </p:sp>
      <p:sp>
        <p:nvSpPr>
          <p:cNvPr id="179" name="CustomShape 4"/>
          <p:cNvSpPr/>
          <p:nvPr/>
        </p:nvSpPr>
        <p:spPr>
          <a:xfrm>
            <a:off x="554760" y="1020240"/>
            <a:ext cx="8720640" cy="4113000"/>
          </a:xfrm>
          <a:prstGeom prst="rect">
            <a:avLst/>
          </a:prstGeom>
          <a:noFill/>
          <a:ln>
            <a:noFill/>
          </a:ln>
        </p:spPr>
        <p:txBody>
          <a:bodyPr lIns="90000" rIns="90000" tIns="45000" bIns="45000"/>
          <a:p>
            <a:pPr>
              <a:lnSpc>
                <a:spcPct val="100000"/>
              </a:lnSpc>
            </a:pPr>
            <a:r>
              <a:rPr lang="en-IN" sz="2400">
                <a:solidFill>
                  <a:srgbClr val="000000"/>
                </a:solidFill>
                <a:latin typeface="Calibri"/>
              </a:rPr>
              <a:t>Encrypt each encoded point into a pair of </a:t>
            </a:r>
            <a:r>
              <a:rPr b="1" lang="en-IN" sz="2400">
                <a:solidFill>
                  <a:srgbClr val="000000"/>
                </a:solidFill>
                <a:latin typeface="Calibri"/>
              </a:rPr>
              <a:t>points[C_1,C_2]</a:t>
            </a:r>
            <a:endParaRPr/>
          </a:p>
          <a:p>
            <a:pPr>
              <a:lnSpc>
                <a:spcPct val="100000"/>
              </a:lnSpc>
            </a:pPr>
            <a:endParaRPr/>
          </a:p>
          <a:p>
            <a:pPr>
              <a:lnSpc>
                <a:spcPct val="100000"/>
              </a:lnSpc>
            </a:pPr>
            <a:r>
              <a:rPr lang="en-IN" sz="2400">
                <a:solidFill>
                  <a:srgbClr val="000000"/>
                </a:solidFill>
                <a:latin typeface="Calibri"/>
              </a:rPr>
              <a:t>	</a:t>
            </a:r>
            <a:r>
              <a:rPr lang="en-IN" sz="2400">
                <a:solidFill>
                  <a:srgbClr val="000000"/>
                </a:solidFill>
                <a:latin typeface="Calibri"/>
              </a:rPr>
              <a:t>[C_1, C_2] = [kG, P_m + kP_G], </a:t>
            </a:r>
            <a:endParaRPr/>
          </a:p>
          <a:p>
            <a:pPr>
              <a:lnSpc>
                <a:spcPct val="100000"/>
              </a:lnSpc>
            </a:pPr>
            <a:endParaRPr/>
          </a:p>
          <a:p>
            <a:pPr>
              <a:lnSpc>
                <a:spcPct val="100000"/>
              </a:lnSpc>
            </a:pPr>
            <a:endParaRPr/>
          </a:p>
          <a:p>
            <a:pPr>
              <a:lnSpc>
                <a:spcPct val="100000"/>
              </a:lnSpc>
            </a:pPr>
            <a:r>
              <a:rPr lang="en-IN" sz="2400">
                <a:solidFill>
                  <a:srgbClr val="000000"/>
                </a:solidFill>
                <a:latin typeface="Calibri"/>
              </a:rPr>
              <a:t>k is a randomly generated integer such that 1 &lt;= k &lt; p-1,</a:t>
            </a:r>
            <a:endParaRPr/>
          </a:p>
          <a:p>
            <a:pPr>
              <a:lnSpc>
                <a:spcPct val="100000"/>
              </a:lnSpc>
            </a:pPr>
            <a:r>
              <a:rPr lang="en-IN" sz="2400">
                <a:solidFill>
                  <a:srgbClr val="000000"/>
                </a:solidFill>
                <a:latin typeface="Calibri"/>
              </a:rPr>
              <a:t>G is the base point ,</a:t>
            </a:r>
            <a:endParaRPr/>
          </a:p>
          <a:p>
            <a:pPr>
              <a:lnSpc>
                <a:spcPct val="100000"/>
              </a:lnSpc>
            </a:pPr>
            <a:r>
              <a:rPr lang="en-IN" sz="2400">
                <a:solidFill>
                  <a:srgbClr val="000000"/>
                </a:solidFill>
                <a:latin typeface="Calibri"/>
              </a:rPr>
              <a:t>P_m is the encoded point from the plain text,</a:t>
            </a:r>
            <a:endParaRPr/>
          </a:p>
          <a:p>
            <a:pPr>
              <a:lnSpc>
                <a:spcPct val="100000"/>
              </a:lnSpc>
            </a:pPr>
            <a:r>
              <a:rPr lang="en-IN" sz="2400">
                <a:solidFill>
                  <a:srgbClr val="000000"/>
                </a:solidFill>
                <a:latin typeface="Calibri"/>
              </a:rPr>
              <a:t>P_G is the point provided in the public key.</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9273600" y="4829400"/>
            <a:ext cx="1917720" cy="317520"/>
          </a:xfrm>
          <a:prstGeom prst="rect">
            <a:avLst/>
          </a:prstGeom>
          <a:noFill/>
          <a:ln>
            <a:noFill/>
          </a:ln>
        </p:spPr>
      </p:sp>
      <p:pic>
        <p:nvPicPr>
          <p:cNvPr id="181" name="Picture 7" descr=""/>
          <p:cNvPicPr/>
          <p:nvPr/>
        </p:nvPicPr>
        <p:blipFill>
          <a:blip r:embed="rId1"/>
          <a:stretch>
            <a:fillRect/>
          </a:stretch>
        </p:blipFill>
        <p:spPr>
          <a:xfrm>
            <a:off x="10914840" y="0"/>
            <a:ext cx="1276200" cy="1116720"/>
          </a:xfrm>
          <a:prstGeom prst="rect">
            <a:avLst/>
          </a:prstGeom>
          <a:ln w="9360">
            <a:noFill/>
          </a:ln>
        </p:spPr>
      </p:pic>
      <p:sp>
        <p:nvSpPr>
          <p:cNvPr id="182"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183" name="CustomShape 3"/>
          <p:cNvSpPr/>
          <p:nvPr/>
        </p:nvSpPr>
        <p:spPr>
          <a:xfrm>
            <a:off x="554760" y="558720"/>
            <a:ext cx="184320" cy="461160"/>
          </a:xfrm>
          <a:prstGeom prst="rect">
            <a:avLst/>
          </a:prstGeom>
          <a:noFill/>
          <a:ln>
            <a:noFill/>
          </a:ln>
        </p:spPr>
      </p:sp>
      <p:sp>
        <p:nvSpPr>
          <p:cNvPr id="184" name="CustomShape 4"/>
          <p:cNvSpPr/>
          <p:nvPr/>
        </p:nvSpPr>
        <p:spPr>
          <a:xfrm>
            <a:off x="423000" y="313920"/>
            <a:ext cx="10249200" cy="4966920"/>
          </a:xfrm>
          <a:prstGeom prst="rect">
            <a:avLst/>
          </a:prstGeom>
          <a:noFill/>
          <a:ln>
            <a:noFill/>
          </a:ln>
        </p:spPr>
        <p:txBody>
          <a:bodyPr lIns="90000" rIns="90000" tIns="45000" bIns="45000"/>
          <a:p>
            <a:pPr>
              <a:lnSpc>
                <a:spcPct val="100000"/>
              </a:lnSpc>
            </a:pPr>
            <a:r>
              <a:rPr lang="en-IN" sz="3200">
                <a:solidFill>
                  <a:srgbClr val="000000"/>
                </a:solidFill>
                <a:latin typeface="Calibri"/>
              </a:rPr>
              <a:t>Decryption</a:t>
            </a:r>
            <a:r>
              <a:rPr lang="en-IN" sz="2400">
                <a:solidFill>
                  <a:srgbClr val="000000"/>
                </a:solidFill>
                <a:latin typeface="Calibri"/>
              </a:rPr>
              <a:t> : </a:t>
            </a:r>
            <a:endParaRPr/>
          </a:p>
          <a:p>
            <a:pPr>
              <a:lnSpc>
                <a:spcPct val="100000"/>
              </a:lnSpc>
            </a:pPr>
            <a:endParaRPr/>
          </a:p>
          <a:p>
            <a:pPr>
              <a:lnSpc>
                <a:spcPct val="100000"/>
              </a:lnSpc>
              <a:buFont typeface="Arial"/>
              <a:buChar char="•"/>
            </a:pPr>
            <a:r>
              <a:rPr lang="en-IN" sz="2400">
                <a:solidFill>
                  <a:srgbClr val="000000"/>
                </a:solidFill>
                <a:latin typeface="Calibri"/>
              </a:rPr>
              <a:t>We have to get back the message ‘M’ that was sent to us</a:t>
            </a:r>
            <a:endParaRPr/>
          </a:p>
          <a:p>
            <a:pPr>
              <a:lnSpc>
                <a:spcPct val="100000"/>
              </a:lnSpc>
            </a:pPr>
            <a:r>
              <a:rPr b="1" lang="en-IN" sz="2400">
                <a:solidFill>
                  <a:srgbClr val="000000"/>
                </a:solidFill>
                <a:latin typeface="Calibri"/>
              </a:rPr>
              <a:t>	</a:t>
            </a:r>
            <a:r>
              <a:rPr b="1" lang="en-IN" sz="2400">
                <a:solidFill>
                  <a:srgbClr val="000000"/>
                </a:solidFill>
                <a:latin typeface="Calibri"/>
              </a:rPr>
              <a:t>M=C2-k*C1</a:t>
            </a:r>
            <a:endParaRPr/>
          </a:p>
          <a:p>
            <a:pPr>
              <a:lnSpc>
                <a:spcPct val="100000"/>
              </a:lnSpc>
            </a:pPr>
            <a:endParaRPr/>
          </a:p>
          <a:p>
            <a:pPr>
              <a:lnSpc>
                <a:spcPct val="100000"/>
              </a:lnSpc>
            </a:pPr>
            <a:r>
              <a:rPr lang="en-IN" sz="2400">
                <a:solidFill>
                  <a:srgbClr val="000000"/>
                </a:solidFill>
                <a:latin typeface="Calibri"/>
              </a:rPr>
              <a:t>Calculate the encoded point(point on the graph)</a:t>
            </a:r>
            <a:endParaRPr/>
          </a:p>
          <a:p>
            <a:pPr>
              <a:lnSpc>
                <a:spcPct val="100000"/>
              </a:lnSpc>
            </a:pPr>
            <a:r>
              <a:rPr lang="en-IN" sz="2400">
                <a:solidFill>
                  <a:srgbClr val="000000"/>
                </a:solidFill>
                <a:latin typeface="Calibri"/>
              </a:rPr>
              <a:t>P_m = C_2 - kC_1, where:</a:t>
            </a:r>
            <a:endParaRPr/>
          </a:p>
          <a:p>
            <a:pPr>
              <a:lnSpc>
                <a:spcPct val="100000"/>
              </a:lnSpc>
            </a:pPr>
            <a:r>
              <a:rPr lang="en-IN" sz="2400">
                <a:solidFill>
                  <a:srgbClr val="000000"/>
                </a:solidFill>
                <a:latin typeface="Calibri"/>
              </a:rPr>
              <a:t>[C_1, C_2] is the cipher text(we received)</a:t>
            </a:r>
            <a:endParaRPr/>
          </a:p>
          <a:p>
            <a:pPr>
              <a:lnSpc>
                <a:spcPct val="100000"/>
              </a:lnSpc>
            </a:pPr>
            <a:r>
              <a:rPr lang="en-IN" sz="2400">
                <a:solidFill>
                  <a:srgbClr val="000000"/>
                </a:solidFill>
                <a:latin typeface="Calibri"/>
              </a:rPr>
              <a:t>k is the private key.</a:t>
            </a:r>
            <a:endParaRPr/>
          </a:p>
          <a:p>
            <a:pPr>
              <a:lnSpc>
                <a:spcPct val="100000"/>
              </a:lnSpc>
            </a:pPr>
            <a:endParaRPr/>
          </a:p>
          <a:p>
            <a:pPr>
              <a:lnSpc>
                <a:spcPct val="100000"/>
              </a:lnSpc>
              <a:buFont typeface="Arial"/>
              <a:buChar char="•"/>
            </a:pPr>
            <a:r>
              <a:rPr lang="en-IN" sz="2400">
                <a:solidFill>
                  <a:srgbClr val="000000"/>
                </a:solidFill>
                <a:latin typeface="Calibri"/>
              </a:rPr>
              <a:t>Decode the encoded point, and the message is decrypted back to original message.</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9273600" y="4829400"/>
            <a:ext cx="1917720" cy="317520"/>
          </a:xfrm>
          <a:prstGeom prst="rect">
            <a:avLst/>
          </a:prstGeom>
          <a:noFill/>
          <a:ln>
            <a:noFill/>
          </a:ln>
        </p:spPr>
      </p:sp>
      <p:pic>
        <p:nvPicPr>
          <p:cNvPr id="186" name="Picture 7" descr=""/>
          <p:cNvPicPr/>
          <p:nvPr/>
        </p:nvPicPr>
        <p:blipFill>
          <a:blip r:embed="rId1"/>
          <a:stretch>
            <a:fillRect/>
          </a:stretch>
        </p:blipFill>
        <p:spPr>
          <a:xfrm>
            <a:off x="10914840" y="0"/>
            <a:ext cx="1276200" cy="1116720"/>
          </a:xfrm>
          <a:prstGeom prst="rect">
            <a:avLst/>
          </a:prstGeom>
          <a:ln w="9360">
            <a:noFill/>
          </a:ln>
        </p:spPr>
      </p:pic>
      <p:sp>
        <p:nvSpPr>
          <p:cNvPr id="187"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188" name="CustomShape 3"/>
          <p:cNvSpPr/>
          <p:nvPr/>
        </p:nvSpPr>
        <p:spPr>
          <a:xfrm>
            <a:off x="554760" y="558720"/>
            <a:ext cx="184320" cy="461160"/>
          </a:xfrm>
          <a:prstGeom prst="rect">
            <a:avLst/>
          </a:prstGeom>
          <a:noFill/>
          <a:ln>
            <a:noFill/>
          </a:ln>
        </p:spPr>
      </p:sp>
      <p:sp>
        <p:nvSpPr>
          <p:cNvPr id="189" name="CustomShape 4"/>
          <p:cNvSpPr/>
          <p:nvPr/>
        </p:nvSpPr>
        <p:spPr>
          <a:xfrm>
            <a:off x="554760" y="398520"/>
            <a:ext cx="10540440" cy="6065640"/>
          </a:xfrm>
          <a:prstGeom prst="rect">
            <a:avLst/>
          </a:prstGeom>
          <a:noFill/>
          <a:ln>
            <a:noFill/>
          </a:ln>
        </p:spPr>
        <p:txBody>
          <a:bodyPr lIns="90000" rIns="90000" tIns="45000" bIns="45000"/>
          <a:p>
            <a:pPr>
              <a:lnSpc>
                <a:spcPct val="100000"/>
              </a:lnSpc>
            </a:pPr>
            <a:r>
              <a:rPr lang="en-IN" sz="2400">
                <a:solidFill>
                  <a:srgbClr val="000000"/>
                </a:solidFill>
                <a:latin typeface="Calibri"/>
              </a:rPr>
              <a:t>Encryption Process:</a:t>
            </a:r>
            <a:endParaRPr/>
          </a:p>
          <a:p>
            <a:pPr>
              <a:lnSpc>
                <a:spcPct val="100000"/>
              </a:lnSpc>
            </a:pPr>
            <a:r>
              <a:rPr lang="en-IN" sz="2000">
                <a:solidFill>
                  <a:srgbClr val="000000"/>
                </a:solidFill>
                <a:latin typeface="Calibri"/>
              </a:rPr>
              <a:t>Let ‘m’ be the message that we are sending. We have to represent this message on the curve. </a:t>
            </a:r>
            <a:endParaRPr/>
          </a:p>
          <a:p>
            <a:pPr>
              <a:lnSpc>
                <a:spcPct val="100000"/>
              </a:lnSpc>
            </a:pPr>
            <a:r>
              <a:rPr lang="en-IN" sz="2000">
                <a:solidFill>
                  <a:srgbClr val="000000"/>
                </a:solidFill>
                <a:latin typeface="Calibri"/>
              </a:rPr>
              <a:t>Consider ‘m’ has the point ‘M’ on the curve ‘E’. Randomly select ‘k’ from 1 to n-1. </a:t>
            </a:r>
            <a:endParaRPr/>
          </a:p>
          <a:p>
            <a:pPr>
              <a:lnSpc>
                <a:spcPct val="100000"/>
              </a:lnSpc>
            </a:pPr>
            <a:r>
              <a:rPr lang="en-IN" sz="2000">
                <a:solidFill>
                  <a:srgbClr val="000000"/>
                </a:solidFill>
                <a:latin typeface="Calibri"/>
              </a:rPr>
              <a:t>Two cipher texts will be generated. C1 and C2</a:t>
            </a:r>
            <a:endParaRPr/>
          </a:p>
          <a:p>
            <a:pPr>
              <a:lnSpc>
                <a:spcPct val="100000"/>
              </a:lnSpc>
            </a:pPr>
            <a:r>
              <a:rPr lang="en-IN" sz="2000">
                <a:solidFill>
                  <a:srgbClr val="000000"/>
                </a:solidFill>
                <a:latin typeface="Calibri"/>
              </a:rPr>
              <a:t>C1 = k*P</a:t>
            </a:r>
            <a:endParaRPr/>
          </a:p>
          <a:p>
            <a:pPr>
              <a:lnSpc>
                <a:spcPct val="100000"/>
              </a:lnSpc>
            </a:pPr>
            <a:r>
              <a:rPr lang="en-IN" sz="2000">
                <a:solidFill>
                  <a:srgbClr val="000000"/>
                </a:solidFill>
                <a:latin typeface="Calibri"/>
              </a:rPr>
              <a:t>C2 = M + k*Q</a:t>
            </a:r>
            <a:endParaRPr/>
          </a:p>
          <a:p>
            <a:pPr>
              <a:lnSpc>
                <a:spcPct val="100000"/>
              </a:lnSpc>
            </a:pPr>
            <a:endParaRPr/>
          </a:p>
          <a:p>
            <a:pPr>
              <a:lnSpc>
                <a:spcPct val="100000"/>
              </a:lnSpc>
            </a:pPr>
            <a:r>
              <a:rPr lang="en-IN" sz="2400">
                <a:solidFill>
                  <a:srgbClr val="000000"/>
                </a:solidFill>
                <a:latin typeface="Calibri"/>
              </a:rPr>
              <a:t>Decryption Process:</a:t>
            </a:r>
            <a:endParaRPr/>
          </a:p>
          <a:p>
            <a:pPr>
              <a:lnSpc>
                <a:spcPct val="100000"/>
              </a:lnSpc>
            </a:pPr>
            <a:r>
              <a:rPr lang="en-IN" sz="2000">
                <a:solidFill>
                  <a:srgbClr val="000000"/>
                </a:solidFill>
                <a:latin typeface="Calibri"/>
              </a:rPr>
              <a:t>We have to get back the message ‘m’ that was sent to us.</a:t>
            </a:r>
            <a:endParaRPr/>
          </a:p>
          <a:p>
            <a:pPr>
              <a:lnSpc>
                <a:spcPct val="100000"/>
              </a:lnSpc>
            </a:pPr>
            <a:r>
              <a:rPr lang="en-IN" sz="2000">
                <a:solidFill>
                  <a:srgbClr val="000000"/>
                </a:solidFill>
                <a:latin typeface="Calibri"/>
              </a:rPr>
              <a:t>M = C2 – d*C1</a:t>
            </a:r>
            <a:endParaRPr/>
          </a:p>
          <a:p>
            <a:pPr>
              <a:lnSpc>
                <a:spcPct val="100000"/>
              </a:lnSpc>
            </a:pPr>
            <a:r>
              <a:rPr lang="en-IN" sz="2000">
                <a:solidFill>
                  <a:srgbClr val="000000"/>
                </a:solidFill>
                <a:latin typeface="Calibri"/>
              </a:rPr>
              <a:t>M is the original message that we have used.</a:t>
            </a:r>
            <a:endParaRPr/>
          </a:p>
          <a:p>
            <a:pPr>
              <a:lnSpc>
                <a:spcPct val="100000"/>
              </a:lnSpc>
            </a:pPr>
            <a:endParaRPr/>
          </a:p>
          <a:p>
            <a:pPr>
              <a:lnSpc>
                <a:spcPct val="100000"/>
              </a:lnSpc>
            </a:pPr>
            <a:r>
              <a:rPr lang="en-IN" sz="2400">
                <a:solidFill>
                  <a:srgbClr val="000000"/>
                </a:solidFill>
                <a:latin typeface="Calibri"/>
              </a:rPr>
              <a:t>Proof:</a:t>
            </a:r>
            <a:endParaRPr/>
          </a:p>
          <a:p>
            <a:pPr>
              <a:lnSpc>
                <a:spcPct val="100000"/>
              </a:lnSpc>
            </a:pPr>
            <a:r>
              <a:rPr lang="en-IN" sz="2000">
                <a:solidFill>
                  <a:srgbClr val="000000"/>
                </a:solidFill>
                <a:latin typeface="Calibri"/>
              </a:rPr>
              <a:t>M = C2 – d*C1</a:t>
            </a:r>
            <a:endParaRPr/>
          </a:p>
          <a:p>
            <a:pPr>
              <a:lnSpc>
                <a:spcPct val="100000"/>
              </a:lnSpc>
            </a:pPr>
            <a:r>
              <a:rPr lang="en-IN" sz="2000">
                <a:solidFill>
                  <a:srgbClr val="000000"/>
                </a:solidFill>
                <a:latin typeface="Calibri"/>
              </a:rPr>
              <a:t>    </a:t>
            </a:r>
            <a:r>
              <a:rPr lang="en-IN" sz="2000">
                <a:solidFill>
                  <a:srgbClr val="000000"/>
                </a:solidFill>
                <a:latin typeface="Calibri"/>
              </a:rPr>
              <a:t>= (M + k*Q) – d (k*P)</a:t>
            </a:r>
            <a:endParaRPr/>
          </a:p>
          <a:p>
            <a:pPr>
              <a:lnSpc>
                <a:spcPct val="100000"/>
              </a:lnSpc>
            </a:pPr>
            <a:r>
              <a:rPr lang="en-IN" sz="2000">
                <a:solidFill>
                  <a:srgbClr val="000000"/>
                </a:solidFill>
                <a:latin typeface="Calibri"/>
              </a:rPr>
              <a:t>    </a:t>
            </a:r>
            <a:r>
              <a:rPr lang="en-IN" sz="2000">
                <a:solidFill>
                  <a:srgbClr val="000000"/>
                </a:solidFill>
                <a:latin typeface="Calibri"/>
              </a:rPr>
              <a:t>= M + k*d*P – k*d*P</a:t>
            </a:r>
            <a:endParaRPr/>
          </a:p>
          <a:p>
            <a:pPr>
              <a:lnSpc>
                <a:spcPct val="100000"/>
              </a:lnSpc>
            </a:pPr>
            <a:r>
              <a:rPr lang="en-IN" sz="2000">
                <a:solidFill>
                  <a:srgbClr val="000000"/>
                </a:solidFill>
                <a:latin typeface="Calibri"/>
              </a:rPr>
              <a:t>    </a:t>
            </a:r>
            <a:r>
              <a:rPr lang="en-IN" sz="2000">
                <a:solidFill>
                  <a:srgbClr val="000000"/>
                </a:solidFill>
                <a:latin typeface="Calibri"/>
              </a:rPr>
              <a:t>= M</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9273600" y="4829400"/>
            <a:ext cx="1917720" cy="317520"/>
          </a:xfrm>
          <a:prstGeom prst="rect">
            <a:avLst/>
          </a:prstGeom>
          <a:noFill/>
          <a:ln>
            <a:noFill/>
          </a:ln>
        </p:spPr>
      </p:sp>
      <p:pic>
        <p:nvPicPr>
          <p:cNvPr id="191" name="Picture 7" descr=""/>
          <p:cNvPicPr/>
          <p:nvPr/>
        </p:nvPicPr>
        <p:blipFill>
          <a:blip r:embed="rId1"/>
          <a:stretch>
            <a:fillRect/>
          </a:stretch>
        </p:blipFill>
        <p:spPr>
          <a:xfrm>
            <a:off x="10914840" y="0"/>
            <a:ext cx="1276200" cy="1116720"/>
          </a:xfrm>
          <a:prstGeom prst="rect">
            <a:avLst/>
          </a:prstGeom>
          <a:ln w="9360">
            <a:noFill/>
          </a:ln>
        </p:spPr>
      </p:pic>
      <p:sp>
        <p:nvSpPr>
          <p:cNvPr id="192"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193" name="CustomShape 3"/>
          <p:cNvSpPr/>
          <p:nvPr/>
        </p:nvSpPr>
        <p:spPr>
          <a:xfrm>
            <a:off x="554760" y="558720"/>
            <a:ext cx="184320" cy="461160"/>
          </a:xfrm>
          <a:prstGeom prst="rect">
            <a:avLst/>
          </a:prstGeom>
          <a:noFill/>
          <a:ln>
            <a:noFill/>
          </a:ln>
        </p:spPr>
      </p:sp>
      <p:sp>
        <p:nvSpPr>
          <p:cNvPr id="194" name="CustomShape 4"/>
          <p:cNvSpPr/>
          <p:nvPr/>
        </p:nvSpPr>
        <p:spPr>
          <a:xfrm>
            <a:off x="423000" y="313920"/>
            <a:ext cx="10249200" cy="521100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rPr>
              <a:t>Lamport's OTP </a:t>
            </a:r>
            <a:endParaRPr/>
          </a:p>
          <a:p>
            <a:pPr>
              <a:lnSpc>
                <a:spcPct val="100000"/>
              </a:lnSpc>
            </a:pPr>
            <a:endParaRPr/>
          </a:p>
          <a:p>
            <a:pPr>
              <a:lnSpc>
                <a:spcPct val="100000"/>
              </a:lnSpc>
            </a:pPr>
            <a:r>
              <a:rPr lang="en-IN" sz="2400">
                <a:solidFill>
                  <a:srgbClr val="000000"/>
                </a:solidFill>
                <a:latin typeface="Calibri"/>
              </a:rPr>
              <a:t>	</a:t>
            </a:r>
            <a:r>
              <a:rPr lang="en-IN" sz="2400">
                <a:solidFill>
                  <a:srgbClr val="000000"/>
                </a:solidFill>
                <a:latin typeface="Calibri"/>
              </a:rPr>
              <a:t>Client</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	</a:t>
            </a:r>
            <a:r>
              <a:rPr lang="en-IN" sz="2400">
                <a:solidFill>
                  <a:srgbClr val="000000"/>
                </a:solidFill>
                <a:latin typeface="Calibri"/>
              </a:rPr>
              <a:t>Server</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95" name="CustomShape 5"/>
          <p:cNvSpPr/>
          <p:nvPr/>
        </p:nvSpPr>
        <p:spPr>
          <a:xfrm>
            <a:off x="988560" y="1728360"/>
            <a:ext cx="1609200" cy="936360"/>
          </a:xfrm>
          <a:prstGeom prst="rect">
            <a:avLst/>
          </a:prstGeom>
          <a:solidFill>
            <a:srgbClr val="a5a5a5"/>
          </a:solidFill>
          <a:ln w="12600">
            <a:solidFill>
              <a:srgbClr val="7a7a7a"/>
            </a:solidFill>
            <a:miter/>
          </a:ln>
        </p:spPr>
        <p:txBody>
          <a:bodyPr lIns="90000" rIns="90000" tIns="45000" bIns="45000" anchor="ctr"/>
          <a:p>
            <a:pPr algn="ctr">
              <a:lnSpc>
                <a:spcPct val="100000"/>
              </a:lnSpc>
            </a:pPr>
            <a:r>
              <a:rPr lang="en-IN">
                <a:solidFill>
                  <a:srgbClr val="ffffff"/>
                </a:solidFill>
                <a:latin typeface="Calibri"/>
              </a:rPr>
              <a:t>Lamport function</a:t>
            </a:r>
            <a:endParaRPr/>
          </a:p>
        </p:txBody>
      </p:sp>
      <p:sp>
        <p:nvSpPr>
          <p:cNvPr id="196" name="CustomShape 6"/>
          <p:cNvSpPr/>
          <p:nvPr/>
        </p:nvSpPr>
        <p:spPr>
          <a:xfrm>
            <a:off x="3839760" y="1728360"/>
            <a:ext cx="1936080" cy="936360"/>
          </a:xfrm>
          <a:prstGeom prst="rect">
            <a:avLst/>
          </a:prstGeom>
          <a:solidFill>
            <a:srgbClr val="ed7d31"/>
          </a:solidFill>
          <a:ln w="12600">
            <a:solidFill>
              <a:srgbClr val="af5c24"/>
            </a:solidFill>
            <a:miter/>
          </a:ln>
        </p:spPr>
        <p:txBody>
          <a:bodyPr lIns="90000" rIns="90000" tIns="45000" bIns="45000" anchor="ctr"/>
          <a:p>
            <a:pPr algn="ctr">
              <a:lnSpc>
                <a:spcPct val="100000"/>
              </a:lnSpc>
            </a:pPr>
            <a:r>
              <a:rPr lang="en-IN">
                <a:solidFill>
                  <a:srgbClr val="ffffff"/>
                </a:solidFill>
                <a:latin typeface="Calibri"/>
              </a:rPr>
              <a:t>Lamport inverse function</a:t>
            </a:r>
            <a:endParaRPr/>
          </a:p>
        </p:txBody>
      </p:sp>
      <p:sp>
        <p:nvSpPr>
          <p:cNvPr id="197" name="CustomShape 7"/>
          <p:cNvSpPr/>
          <p:nvPr/>
        </p:nvSpPr>
        <p:spPr>
          <a:xfrm>
            <a:off x="539280" y="2765520"/>
            <a:ext cx="2508480" cy="364680"/>
          </a:xfrm>
          <a:prstGeom prst="rect">
            <a:avLst/>
          </a:prstGeom>
          <a:noFill/>
          <a:ln>
            <a:noFill/>
          </a:ln>
        </p:spPr>
        <p:txBody>
          <a:bodyPr wrap="none" lIns="90000" rIns="90000" tIns="45000" bIns="45000"/>
          <a:p>
            <a:pPr>
              <a:lnSpc>
                <a:spcPct val="100000"/>
              </a:lnSpc>
            </a:pPr>
            <a:r>
              <a:rPr lang="en-IN">
                <a:solidFill>
                  <a:srgbClr val="000000"/>
                </a:solidFill>
                <a:latin typeface="Calibri"/>
              </a:rPr>
              <a:t>f(x) = (3n + 3+f) / 2</a:t>
            </a:r>
            <a:endParaRPr/>
          </a:p>
        </p:txBody>
      </p:sp>
      <p:sp>
        <p:nvSpPr>
          <p:cNvPr id="198" name="CustomShape 8"/>
          <p:cNvSpPr/>
          <p:nvPr/>
        </p:nvSpPr>
        <p:spPr>
          <a:xfrm>
            <a:off x="3414960" y="2765520"/>
            <a:ext cx="2785680" cy="364680"/>
          </a:xfrm>
          <a:prstGeom prst="rect">
            <a:avLst/>
          </a:prstGeom>
          <a:noFill/>
          <a:ln>
            <a:noFill/>
          </a:ln>
        </p:spPr>
        <p:txBody>
          <a:bodyPr wrap="none" lIns="90000" rIns="90000" tIns="45000" bIns="45000"/>
          <a:p>
            <a:pPr>
              <a:lnSpc>
                <a:spcPct val="100000"/>
              </a:lnSpc>
            </a:pPr>
            <a:r>
              <a:rPr lang="en-IN">
                <a:solidFill>
                  <a:srgbClr val="000000"/>
                </a:solidFill>
                <a:latin typeface="Calibri"/>
              </a:rPr>
              <a:t>f</a:t>
            </a:r>
            <a:r>
              <a:rPr lang="en-IN" baseline="30000">
                <a:solidFill>
                  <a:srgbClr val="000000"/>
                </a:solidFill>
                <a:latin typeface="Calibri"/>
              </a:rPr>
              <a:t>-1</a:t>
            </a:r>
            <a:r>
              <a:rPr lang="en-IN">
                <a:solidFill>
                  <a:srgbClr val="000000"/>
                </a:solidFill>
                <a:latin typeface="Calibri"/>
              </a:rPr>
              <a:t>(x) = (2*f(x) -3 -f) / 3</a:t>
            </a:r>
            <a:endParaRPr/>
          </a:p>
        </p:txBody>
      </p:sp>
      <p:sp>
        <p:nvSpPr>
          <p:cNvPr id="199" name="CustomShape 9"/>
          <p:cNvSpPr/>
          <p:nvPr/>
        </p:nvSpPr>
        <p:spPr>
          <a:xfrm>
            <a:off x="914400" y="3434400"/>
            <a:ext cx="5642280" cy="1735560"/>
          </a:xfrm>
          <a:prstGeom prst="rect">
            <a:avLst/>
          </a:prstGeom>
          <a:noFill/>
          <a:ln>
            <a:noFill/>
          </a:ln>
        </p:spPr>
        <p:txBody>
          <a:bodyPr lIns="90000" rIns="90000" tIns="45000" bIns="45000"/>
          <a:p>
            <a:pPr>
              <a:lnSpc>
                <a:spcPct val="100000"/>
              </a:lnSpc>
            </a:pPr>
            <a:r>
              <a:rPr lang="en-IN">
                <a:solidFill>
                  <a:srgbClr val="000000"/>
                </a:solidFill>
                <a:latin typeface="Calibri"/>
              </a:rPr>
              <a:t>Where </a:t>
            </a:r>
            <a:endParaRPr/>
          </a:p>
          <a:p>
            <a:pPr>
              <a:lnSpc>
                <a:spcPct val="100000"/>
              </a:lnSpc>
            </a:pPr>
            <a:endParaRPr/>
          </a:p>
          <a:p>
            <a:pPr>
              <a:lnSpc>
                <a:spcPct val="100000"/>
              </a:lnSpc>
            </a:pPr>
            <a:r>
              <a:rPr lang="en-IN">
                <a:solidFill>
                  <a:srgbClr val="000000"/>
                </a:solidFill>
                <a:latin typeface="Calibri"/>
              </a:rPr>
              <a:t>n is called seed – an initial value(here 9)</a:t>
            </a:r>
            <a:endParaRPr/>
          </a:p>
          <a:p>
            <a:pPr>
              <a:lnSpc>
                <a:spcPct val="100000"/>
              </a:lnSpc>
            </a:pPr>
            <a:r>
              <a:rPr lang="en-IN">
                <a:solidFill>
                  <a:srgbClr val="000000"/>
                </a:solidFill>
                <a:latin typeface="Calibri"/>
              </a:rPr>
              <a:t>f is the factor – different for different client session(455)</a:t>
            </a:r>
            <a:endParaRPr/>
          </a:p>
          <a:p>
            <a:pPr>
              <a:lnSpc>
                <a:spcPct val="100000"/>
              </a:lnSpc>
            </a:pPr>
            <a:endParaRPr/>
          </a:p>
        </p:txBody>
      </p:sp>
      <p:sp>
        <p:nvSpPr>
          <p:cNvPr id="200" name="CustomShape 10"/>
          <p:cNvSpPr/>
          <p:nvPr/>
        </p:nvSpPr>
        <p:spPr>
          <a:xfrm>
            <a:off x="6971760" y="1561320"/>
            <a:ext cx="2008440" cy="1736280"/>
          </a:xfrm>
          <a:prstGeom prst="rect">
            <a:avLst/>
          </a:prstGeom>
          <a:noFill/>
          <a:ln>
            <a:noFill/>
          </a:ln>
        </p:spPr>
        <p:txBody>
          <a:bodyPr wrap="none" lIns="90000" rIns="90000" tIns="45000" bIns="45000"/>
          <a:p>
            <a:pPr>
              <a:lnSpc>
                <a:spcPct val="100000"/>
              </a:lnSpc>
            </a:pPr>
            <a:r>
              <a:rPr lang="en-IN">
                <a:solidFill>
                  <a:srgbClr val="000000"/>
                </a:solidFill>
                <a:latin typeface="Calibri"/>
              </a:rPr>
              <a:t>Example </a:t>
            </a:r>
            <a:endParaRPr/>
          </a:p>
          <a:p>
            <a:pPr>
              <a:lnSpc>
                <a:spcPct val="100000"/>
              </a:lnSpc>
            </a:pPr>
            <a:endParaRPr/>
          </a:p>
          <a:p>
            <a:pPr>
              <a:lnSpc>
                <a:spcPct val="100000"/>
              </a:lnSpc>
            </a:pPr>
            <a:r>
              <a:rPr lang="en-IN">
                <a:solidFill>
                  <a:srgbClr val="000000"/>
                </a:solidFill>
                <a:latin typeface="Calibri"/>
              </a:rPr>
              <a:t>f(1) = 242.5</a:t>
            </a:r>
            <a:endParaRPr/>
          </a:p>
          <a:p>
            <a:pPr>
              <a:lnSpc>
                <a:spcPct val="100000"/>
              </a:lnSpc>
            </a:pPr>
            <a:r>
              <a:rPr lang="en-IN">
                <a:solidFill>
                  <a:srgbClr val="000000"/>
                </a:solidFill>
                <a:latin typeface="Calibri"/>
              </a:rPr>
              <a:t>f(2) = 592.75</a:t>
            </a:r>
            <a:r>
              <a:rPr lang="en-IN">
                <a:solidFill>
                  <a:srgbClr val="000000"/>
                </a:solidFill>
                <a:latin typeface="Calibri"/>
              </a:rPr>
              <a:t>
</a:t>
            </a:r>
            <a:r>
              <a:rPr lang="en-IN">
                <a:solidFill>
                  <a:srgbClr val="000000"/>
                </a:solidFill>
                <a:latin typeface="Calibri"/>
              </a:rPr>
              <a:t>f(3)=1118.125</a:t>
            </a:r>
            <a:endParaRPr/>
          </a:p>
          <a:p>
            <a:pPr>
              <a:lnSpc>
                <a:spcPct val="100000"/>
              </a:lnSpc>
            </a:pPr>
            <a:r>
              <a:rPr lang="en-IN">
                <a:solidFill>
                  <a:srgbClr val="000000"/>
                </a:solidFill>
                <a:latin typeface="Calibri"/>
              </a:rPr>
              <a:t>f(4)=1906.1875</a:t>
            </a:r>
            <a:endParaRPr/>
          </a:p>
        </p:txBody>
      </p:sp>
      <p:sp>
        <p:nvSpPr>
          <p:cNvPr id="201" name="CustomShape 11"/>
          <p:cNvSpPr/>
          <p:nvPr/>
        </p:nvSpPr>
        <p:spPr>
          <a:xfrm>
            <a:off x="9182160" y="1561320"/>
            <a:ext cx="1994400" cy="1461960"/>
          </a:xfrm>
          <a:prstGeom prst="rect">
            <a:avLst/>
          </a:prstGeom>
          <a:noFill/>
          <a:ln>
            <a:noFill/>
          </a:ln>
        </p:spPr>
        <p:txBody>
          <a:bodyPr wrap="none" lIns="90000" rIns="90000" tIns="45000" bIns="45000"/>
          <a:p>
            <a:pPr>
              <a:lnSpc>
                <a:spcPct val="100000"/>
              </a:lnSpc>
            </a:pPr>
            <a:r>
              <a:rPr lang="en-IN">
                <a:solidFill>
                  <a:srgbClr val="000000"/>
                </a:solidFill>
                <a:latin typeface="Calibri"/>
              </a:rPr>
              <a:t> </a:t>
            </a:r>
            <a:endParaRPr/>
          </a:p>
          <a:p>
            <a:pPr>
              <a:lnSpc>
                <a:spcPct val="100000"/>
              </a:lnSpc>
            </a:pPr>
            <a:endParaRPr/>
          </a:p>
          <a:p>
            <a:pPr>
              <a:lnSpc>
                <a:spcPct val="100000"/>
              </a:lnSpc>
            </a:pPr>
            <a:r>
              <a:rPr lang="en-IN">
                <a:solidFill>
                  <a:srgbClr val="000000"/>
                </a:solidFill>
                <a:latin typeface="Calibri"/>
              </a:rPr>
              <a:t>f</a:t>
            </a:r>
            <a:r>
              <a:rPr lang="en-IN" baseline="30000">
                <a:solidFill>
                  <a:srgbClr val="000000"/>
                </a:solidFill>
                <a:latin typeface="Calibri"/>
              </a:rPr>
              <a:t>-1</a:t>
            </a:r>
            <a:r>
              <a:rPr lang="en-IN">
                <a:solidFill>
                  <a:srgbClr val="000000"/>
                </a:solidFill>
                <a:latin typeface="Calibri"/>
              </a:rPr>
              <a:t>(2) = 242.5</a:t>
            </a:r>
            <a:r>
              <a:rPr lang="en-IN">
                <a:solidFill>
                  <a:srgbClr val="000000"/>
                </a:solidFill>
                <a:latin typeface="Calibri"/>
              </a:rPr>
              <a:t>
</a:t>
            </a:r>
            <a:r>
              <a:rPr lang="en-IN">
                <a:solidFill>
                  <a:srgbClr val="000000"/>
                </a:solidFill>
                <a:latin typeface="Calibri"/>
              </a:rPr>
              <a:t>f</a:t>
            </a:r>
            <a:r>
              <a:rPr lang="en-IN" baseline="30000">
                <a:solidFill>
                  <a:srgbClr val="000000"/>
                </a:solidFill>
                <a:latin typeface="Calibri"/>
              </a:rPr>
              <a:t>-1</a:t>
            </a:r>
            <a:r>
              <a:rPr lang="en-IN">
                <a:solidFill>
                  <a:srgbClr val="000000"/>
                </a:solidFill>
                <a:latin typeface="Calibri"/>
              </a:rPr>
              <a:t>(3)=592.75</a:t>
            </a:r>
            <a:endParaRPr/>
          </a:p>
          <a:p>
            <a:pPr>
              <a:lnSpc>
                <a:spcPct val="100000"/>
              </a:lnSpc>
            </a:pPr>
            <a:r>
              <a:rPr lang="en-IN">
                <a:solidFill>
                  <a:srgbClr val="000000"/>
                </a:solidFill>
                <a:latin typeface="Calibri"/>
              </a:rPr>
              <a:t>f</a:t>
            </a:r>
            <a:r>
              <a:rPr lang="en-IN" baseline="30000">
                <a:solidFill>
                  <a:srgbClr val="000000"/>
                </a:solidFill>
                <a:latin typeface="Calibri"/>
              </a:rPr>
              <a:t>-1</a:t>
            </a:r>
            <a:r>
              <a:rPr lang="en-IN">
                <a:solidFill>
                  <a:srgbClr val="000000"/>
                </a:solidFill>
                <a:latin typeface="Calibri"/>
              </a:rPr>
              <a:t>(4)=1118.125</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9273600" y="4829400"/>
            <a:ext cx="1917720" cy="317520"/>
          </a:xfrm>
          <a:prstGeom prst="rect">
            <a:avLst/>
          </a:prstGeom>
          <a:noFill/>
          <a:ln>
            <a:noFill/>
          </a:ln>
        </p:spPr>
      </p:sp>
      <p:pic>
        <p:nvPicPr>
          <p:cNvPr id="203" name="Picture 7" descr=""/>
          <p:cNvPicPr/>
          <p:nvPr/>
        </p:nvPicPr>
        <p:blipFill>
          <a:blip r:embed="rId1"/>
          <a:stretch>
            <a:fillRect/>
          </a:stretch>
        </p:blipFill>
        <p:spPr>
          <a:xfrm>
            <a:off x="10914840" y="0"/>
            <a:ext cx="1276200" cy="1116720"/>
          </a:xfrm>
          <a:prstGeom prst="rect">
            <a:avLst/>
          </a:prstGeom>
          <a:ln w="9360">
            <a:noFill/>
          </a:ln>
        </p:spPr>
      </p:pic>
      <p:sp>
        <p:nvSpPr>
          <p:cNvPr id="204"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205" name="CustomShape 3"/>
          <p:cNvSpPr/>
          <p:nvPr/>
        </p:nvSpPr>
        <p:spPr>
          <a:xfrm>
            <a:off x="554760" y="558720"/>
            <a:ext cx="184320" cy="461160"/>
          </a:xfrm>
          <a:prstGeom prst="rect">
            <a:avLst/>
          </a:prstGeom>
          <a:noFill/>
          <a:ln>
            <a:noFill/>
          </a:ln>
        </p:spPr>
      </p:sp>
      <p:sp>
        <p:nvSpPr>
          <p:cNvPr id="206" name="CustomShape 4"/>
          <p:cNvSpPr/>
          <p:nvPr/>
        </p:nvSpPr>
        <p:spPr>
          <a:xfrm>
            <a:off x="554760" y="362520"/>
            <a:ext cx="10540440" cy="4780800"/>
          </a:xfrm>
          <a:prstGeom prst="rect">
            <a:avLst/>
          </a:prstGeom>
          <a:noFill/>
          <a:ln>
            <a:noFill/>
          </a:ln>
        </p:spPr>
        <p:txBody>
          <a:bodyPr lIns="90000" rIns="90000" tIns="45000" bIns="45000"/>
          <a:p>
            <a:pPr>
              <a:lnSpc>
                <a:spcPct val="100000"/>
              </a:lnSpc>
            </a:pPr>
            <a:r>
              <a:rPr b="1" lang="en-IN" sz="2600">
                <a:solidFill>
                  <a:srgbClr val="000000"/>
                </a:solidFill>
                <a:latin typeface="Calibri"/>
              </a:rPr>
              <a:t>Conclusion:</a:t>
            </a:r>
            <a:endParaRPr/>
          </a:p>
          <a:p>
            <a:pPr>
              <a:lnSpc>
                <a:spcPct val="100000"/>
              </a:lnSpc>
            </a:pPr>
            <a:endParaRPr/>
          </a:p>
          <a:p>
            <a:pPr>
              <a:lnSpc>
                <a:spcPct val="100000"/>
              </a:lnSpc>
              <a:buSzPct val="45000"/>
              <a:buFont typeface="StarSymbol"/>
              <a:buChar char=""/>
            </a:pPr>
            <a:r>
              <a:rPr lang="en-IN" sz="2600">
                <a:solidFill>
                  <a:srgbClr val="000000"/>
                </a:solidFill>
                <a:latin typeface="Calibri"/>
              </a:rPr>
              <a:t>Messages are sent across the server and client in an encrypted way and the other side is able to read it.</a:t>
            </a:r>
            <a:endParaRPr/>
          </a:p>
          <a:p>
            <a:pPr>
              <a:lnSpc>
                <a:spcPct val="100000"/>
              </a:lnSpc>
              <a:buSzPct val="45000"/>
              <a:buFont typeface="StarSymbol"/>
              <a:buChar char=""/>
            </a:pPr>
            <a:r>
              <a:rPr lang="en-IN" sz="2600">
                <a:solidFill>
                  <a:srgbClr val="000000"/>
                </a:solidFill>
                <a:latin typeface="Calibri"/>
              </a:rPr>
              <a:t>Able to generate public and private keys through elliptical curves which are helping us to encrypt the messages across server and client.</a:t>
            </a:r>
            <a:endParaRPr/>
          </a:p>
          <a:p>
            <a:pPr>
              <a:lnSpc>
                <a:spcPct val="100000"/>
              </a:lnSpc>
              <a:buSzPct val="45000"/>
              <a:buFont typeface="StarSymbol"/>
              <a:buChar char=""/>
            </a:pPr>
            <a:r>
              <a:rPr lang="en-IN" sz="2600">
                <a:solidFill>
                  <a:srgbClr val="000000"/>
                </a:solidFill>
                <a:latin typeface="Calibri"/>
              </a:rPr>
              <a:t>With Help of Lamport's OTP scheme server keeps a track on the client to which it is connected to.</a:t>
            </a:r>
            <a:endParaRPr/>
          </a:p>
          <a:p>
            <a:pPr>
              <a:lnSpc>
                <a:spcPct val="100000"/>
              </a:lnSpc>
              <a:buSzPct val="45000"/>
              <a:buFont typeface="StarSymbol"/>
              <a:buChar char=""/>
            </a:pPr>
            <a:r>
              <a:rPr lang="en-IN" sz="2600">
                <a:solidFill>
                  <a:srgbClr val="000000"/>
                </a:solidFill>
                <a:latin typeface="Calibri"/>
              </a:rPr>
              <a:t>With shorter key sizes still the same amount of security has been achieved.  </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9273600" y="4829400"/>
            <a:ext cx="1917720" cy="317520"/>
          </a:xfrm>
          <a:prstGeom prst="rect">
            <a:avLst/>
          </a:prstGeom>
          <a:noFill/>
          <a:ln>
            <a:noFill/>
          </a:ln>
        </p:spPr>
      </p:sp>
      <p:pic>
        <p:nvPicPr>
          <p:cNvPr id="208" name="Picture 7" descr=""/>
          <p:cNvPicPr/>
          <p:nvPr/>
        </p:nvPicPr>
        <p:blipFill>
          <a:blip r:embed="rId1"/>
          <a:stretch>
            <a:fillRect/>
          </a:stretch>
        </p:blipFill>
        <p:spPr>
          <a:xfrm>
            <a:off x="10914840" y="0"/>
            <a:ext cx="1276200" cy="1116720"/>
          </a:xfrm>
          <a:prstGeom prst="rect">
            <a:avLst/>
          </a:prstGeom>
          <a:ln w="9360">
            <a:noFill/>
          </a:ln>
        </p:spPr>
      </p:pic>
      <p:sp>
        <p:nvSpPr>
          <p:cNvPr id="209"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210" name="CustomShape 3"/>
          <p:cNvSpPr/>
          <p:nvPr/>
        </p:nvSpPr>
        <p:spPr>
          <a:xfrm>
            <a:off x="554760" y="558720"/>
            <a:ext cx="184320" cy="461160"/>
          </a:xfrm>
          <a:prstGeom prst="rect">
            <a:avLst/>
          </a:prstGeom>
          <a:noFill/>
          <a:ln>
            <a:noFill/>
          </a:ln>
        </p:spPr>
      </p:sp>
      <p:sp>
        <p:nvSpPr>
          <p:cNvPr id="211" name="CustomShape 4"/>
          <p:cNvSpPr/>
          <p:nvPr/>
        </p:nvSpPr>
        <p:spPr>
          <a:xfrm>
            <a:off x="554760" y="398520"/>
            <a:ext cx="10540440" cy="4780800"/>
          </a:xfrm>
          <a:prstGeom prst="rect">
            <a:avLst/>
          </a:prstGeom>
          <a:noFill/>
          <a:ln>
            <a:noFill/>
          </a:ln>
        </p:spPr>
        <p:txBody>
          <a:bodyPr lIns="90000" rIns="90000" tIns="45000" bIns="45000"/>
          <a:p>
            <a:pPr>
              <a:lnSpc>
                <a:spcPct val="100000"/>
              </a:lnSpc>
            </a:pPr>
            <a:r>
              <a:rPr b="1" lang="en-IN" sz="2600">
                <a:solidFill>
                  <a:srgbClr val="000000"/>
                </a:solidFill>
                <a:latin typeface="Calibri"/>
              </a:rPr>
              <a:t>Where we faced Problems:</a:t>
            </a:r>
            <a:endParaRPr/>
          </a:p>
          <a:p>
            <a:pPr>
              <a:lnSpc>
                <a:spcPct val="100000"/>
              </a:lnSpc>
            </a:pPr>
            <a:endParaRPr/>
          </a:p>
          <a:p>
            <a:pPr>
              <a:lnSpc>
                <a:spcPct val="100000"/>
              </a:lnSpc>
              <a:buSzPct val="45000"/>
              <a:buFont typeface="StarSymbol"/>
              <a:buChar char=""/>
            </a:pPr>
            <a:r>
              <a:rPr lang="en-IN" sz="2600">
                <a:solidFill>
                  <a:srgbClr val="000000"/>
                </a:solidFill>
                <a:latin typeface="Calibri"/>
              </a:rPr>
              <a:t>We faced problem to do group operation on curve which is mandatory for getting the publicKey from the elliptic curve</a:t>
            </a:r>
            <a:endParaRPr/>
          </a:p>
          <a:p>
            <a:pPr>
              <a:lnSpc>
                <a:spcPct val="100000"/>
              </a:lnSpc>
              <a:buSzPct val="45000"/>
              <a:buFont typeface="StarSymbol"/>
              <a:buChar char=""/>
            </a:pPr>
            <a:r>
              <a:rPr lang="en-IN" sz="2600">
                <a:solidFill>
                  <a:srgbClr val="000000"/>
                </a:solidFill>
                <a:latin typeface="Calibri"/>
              </a:rPr>
              <a:t>Mapping of messages to the elliptic curve in order to have encoded point on the curve which denotes our messages</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CustomShape 1"/>
          <p:cNvSpPr/>
          <p:nvPr/>
        </p:nvSpPr>
        <p:spPr>
          <a:xfrm>
            <a:off x="9273600" y="4829400"/>
            <a:ext cx="1917720" cy="317520"/>
          </a:xfrm>
          <a:prstGeom prst="rect">
            <a:avLst/>
          </a:prstGeom>
          <a:noFill/>
          <a:ln>
            <a:noFill/>
          </a:ln>
        </p:spPr>
      </p:sp>
      <p:pic>
        <p:nvPicPr>
          <p:cNvPr id="213" name="Picture 7" descr=""/>
          <p:cNvPicPr/>
          <p:nvPr/>
        </p:nvPicPr>
        <p:blipFill>
          <a:blip r:embed="rId1"/>
          <a:stretch>
            <a:fillRect/>
          </a:stretch>
        </p:blipFill>
        <p:spPr>
          <a:xfrm>
            <a:off x="10914840" y="0"/>
            <a:ext cx="1276200" cy="1116720"/>
          </a:xfrm>
          <a:prstGeom prst="rect">
            <a:avLst/>
          </a:prstGeom>
          <a:ln w="9360">
            <a:noFill/>
          </a:ln>
        </p:spPr>
      </p:pic>
      <p:sp>
        <p:nvSpPr>
          <p:cNvPr id="214"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215" name="CustomShape 3"/>
          <p:cNvSpPr/>
          <p:nvPr/>
        </p:nvSpPr>
        <p:spPr>
          <a:xfrm>
            <a:off x="554760" y="558720"/>
            <a:ext cx="184320" cy="461160"/>
          </a:xfrm>
          <a:prstGeom prst="rect">
            <a:avLst/>
          </a:prstGeom>
          <a:noFill/>
          <a:ln>
            <a:noFill/>
          </a:ln>
        </p:spPr>
      </p:sp>
      <p:sp>
        <p:nvSpPr>
          <p:cNvPr id="216" name="CustomShape 4"/>
          <p:cNvSpPr/>
          <p:nvPr/>
        </p:nvSpPr>
        <p:spPr>
          <a:xfrm>
            <a:off x="554760" y="398520"/>
            <a:ext cx="10540440" cy="4780800"/>
          </a:xfrm>
          <a:prstGeom prst="rect">
            <a:avLst/>
          </a:prstGeom>
          <a:noFill/>
          <a:ln>
            <a:noFill/>
          </a:ln>
        </p:spPr>
        <p:txBody>
          <a:bodyPr lIns="90000" rIns="90000" tIns="45000" bIns="45000"/>
          <a:p>
            <a:pPr>
              <a:lnSpc>
                <a:spcPct val="100000"/>
              </a:lnSpc>
            </a:pPr>
            <a:r>
              <a:rPr b="1" lang="en-IN" sz="2600">
                <a:solidFill>
                  <a:srgbClr val="000000"/>
                </a:solidFill>
                <a:latin typeface="Calibri"/>
              </a:rPr>
              <a:t>Future Work</a:t>
            </a:r>
            <a:endParaRPr/>
          </a:p>
          <a:p>
            <a:pPr>
              <a:lnSpc>
                <a:spcPct val="100000"/>
              </a:lnSpc>
            </a:pPr>
            <a:endParaRPr/>
          </a:p>
          <a:p>
            <a:pPr>
              <a:lnSpc>
                <a:spcPct val="100000"/>
              </a:lnSpc>
              <a:buSzPct val="45000"/>
              <a:buFont typeface="StarSymbol"/>
              <a:buChar char=""/>
            </a:pPr>
            <a:r>
              <a:rPr lang="en-IN" sz="2600">
                <a:solidFill>
                  <a:srgbClr val="000000"/>
                </a:solidFill>
                <a:latin typeface="Calibri"/>
              </a:rPr>
              <a:t>Currently this algorithm is genrating keys for NIST_P_192 , It can be extended to run on more complex curves such as NIST_P_224,NIST_P_256,and so on.</a:t>
            </a:r>
            <a:endParaRPr/>
          </a:p>
          <a:p>
            <a:pPr>
              <a:lnSpc>
                <a:spcPct val="100000"/>
              </a:lnSpc>
              <a:buSzPct val="45000"/>
              <a:buFont typeface="StarSymbol"/>
              <a:buChar char=""/>
            </a:pPr>
            <a:r>
              <a:rPr lang="en-IN" sz="2600">
                <a:solidFill>
                  <a:srgbClr val="000000"/>
                </a:solidFill>
                <a:latin typeface="Calibri"/>
              </a:rPr>
              <a:t>Currently our Client and Server are running on the same host which we will try to run it on different machines . </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863280" y="511200"/>
            <a:ext cx="7766280" cy="917640"/>
          </a:xfrm>
          <a:prstGeom prst="rect">
            <a:avLst/>
          </a:prstGeom>
          <a:noFill/>
          <a:ln>
            <a:noFill/>
          </a:ln>
        </p:spPr>
        <p:txBody>
          <a:bodyPr lIns="90000" rIns="90000" tIns="45000" bIns="45000" anchor="b"/>
          <a:p>
            <a:pPr>
              <a:lnSpc>
                <a:spcPct val="100000"/>
              </a:lnSpc>
            </a:pPr>
            <a:r>
              <a:rPr lang="en-IN" sz="5400">
                <a:solidFill>
                  <a:srgbClr val="90c226"/>
                </a:solidFill>
                <a:latin typeface="Arial"/>
              </a:rPr>
              <a:t>Problem Statement</a:t>
            </a:r>
            <a:endParaRPr/>
          </a:p>
        </p:txBody>
      </p:sp>
      <p:sp>
        <p:nvSpPr>
          <p:cNvPr id="89" name="CustomShape 2"/>
          <p:cNvSpPr/>
          <p:nvPr/>
        </p:nvSpPr>
        <p:spPr>
          <a:xfrm>
            <a:off x="863280" y="1429560"/>
            <a:ext cx="7766280" cy="513792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rPr>
              <a:t>Establishing end-to-end authentication between devices and applications</a:t>
            </a:r>
            <a:endParaRPr/>
          </a:p>
          <a:p>
            <a:pPr>
              <a:lnSpc>
                <a:spcPct val="100000"/>
              </a:lnSpc>
            </a:pPr>
            <a:endParaRPr/>
          </a:p>
          <a:p>
            <a:pPr>
              <a:lnSpc>
                <a:spcPct val="100000"/>
              </a:lnSpc>
              <a:buFont typeface="Arial"/>
              <a:buChar char="•"/>
            </a:pPr>
            <a:r>
              <a:rPr lang="en-IN" sz="2400">
                <a:solidFill>
                  <a:srgbClr val="000000"/>
                </a:solidFill>
                <a:latin typeface="Calibri"/>
              </a:rPr>
              <a:t>Existing authentication mechanisms are vulnerable to security threats and can disrupt the progress</a:t>
            </a:r>
            <a:endParaRPr/>
          </a:p>
        </p:txBody>
      </p:sp>
      <p:pic>
        <p:nvPicPr>
          <p:cNvPr id="90" name="Picture 6" descr=""/>
          <p:cNvPicPr/>
          <p:nvPr/>
        </p:nvPicPr>
        <p:blipFill>
          <a:blip r:embed="rId1"/>
          <a:stretch>
            <a:fillRect/>
          </a:stretch>
        </p:blipFill>
        <p:spPr>
          <a:xfrm>
            <a:off x="10914840" y="0"/>
            <a:ext cx="1276200" cy="1116720"/>
          </a:xfrm>
          <a:prstGeom prst="rect">
            <a:avLst/>
          </a:prstGeom>
          <a:ln w="9360">
            <a:noFill/>
          </a:ln>
        </p:spPr>
      </p:pic>
      <p:sp>
        <p:nvSpPr>
          <p:cNvPr id="91" name="CustomShape 3"/>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9273600" y="4829400"/>
            <a:ext cx="1917720" cy="317520"/>
          </a:xfrm>
          <a:prstGeom prst="rect">
            <a:avLst/>
          </a:prstGeom>
          <a:noFill/>
          <a:ln>
            <a:noFill/>
          </a:ln>
        </p:spPr>
      </p:sp>
      <p:pic>
        <p:nvPicPr>
          <p:cNvPr id="218" name="Picture 7" descr=""/>
          <p:cNvPicPr/>
          <p:nvPr/>
        </p:nvPicPr>
        <p:blipFill>
          <a:blip r:embed="rId1"/>
          <a:stretch>
            <a:fillRect/>
          </a:stretch>
        </p:blipFill>
        <p:spPr>
          <a:xfrm>
            <a:off x="10914840" y="0"/>
            <a:ext cx="1276200" cy="1116720"/>
          </a:xfrm>
          <a:prstGeom prst="rect">
            <a:avLst/>
          </a:prstGeom>
          <a:ln w="9360">
            <a:noFill/>
          </a:ln>
        </p:spPr>
      </p:pic>
      <p:sp>
        <p:nvSpPr>
          <p:cNvPr id="219"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220" name="CustomShape 3"/>
          <p:cNvSpPr/>
          <p:nvPr/>
        </p:nvSpPr>
        <p:spPr>
          <a:xfrm>
            <a:off x="554760" y="558720"/>
            <a:ext cx="184320" cy="461160"/>
          </a:xfrm>
          <a:prstGeom prst="rect">
            <a:avLst/>
          </a:prstGeom>
          <a:noFill/>
          <a:ln>
            <a:noFill/>
          </a:ln>
        </p:spPr>
      </p:sp>
      <p:sp>
        <p:nvSpPr>
          <p:cNvPr id="221" name="CustomShape 4"/>
          <p:cNvSpPr/>
          <p:nvPr/>
        </p:nvSpPr>
        <p:spPr>
          <a:xfrm>
            <a:off x="554760" y="398520"/>
            <a:ext cx="10540440" cy="5788800"/>
          </a:xfrm>
          <a:prstGeom prst="rect">
            <a:avLst/>
          </a:prstGeom>
          <a:noFill/>
          <a:ln>
            <a:noFill/>
          </a:ln>
        </p:spPr>
        <p:txBody>
          <a:bodyPr lIns="90000" rIns="90000" tIns="45000" bIns="45000"/>
          <a:p>
            <a:pPr>
              <a:lnSpc>
                <a:spcPct val="100000"/>
              </a:lnSpc>
            </a:pPr>
            <a:r>
              <a:rPr b="1" lang="en-IN" sz="3600">
                <a:solidFill>
                  <a:srgbClr val="000000"/>
                </a:solidFill>
                <a:latin typeface="Calibri"/>
              </a:rPr>
              <a:t>Literature Survey : </a:t>
            </a:r>
            <a:endParaRPr/>
          </a:p>
          <a:p>
            <a:pPr>
              <a:lnSpc>
                <a:spcPct val="100000"/>
              </a:lnSpc>
            </a:pPr>
            <a:endParaRPr/>
          </a:p>
          <a:p>
            <a:pPr>
              <a:lnSpc>
                <a:spcPct val="100000"/>
              </a:lnSpc>
            </a:pPr>
            <a:endParaRPr/>
          </a:p>
          <a:p>
            <a:pPr>
              <a:lnSpc>
                <a:spcPct val="100000"/>
              </a:lnSpc>
            </a:pPr>
            <a:r>
              <a:rPr b="1" lang="en-IN" sz="2400">
                <a:solidFill>
                  <a:srgbClr val="000000"/>
                </a:solidFill>
                <a:latin typeface="Calibri"/>
              </a:rPr>
              <a:t>OTPs versus other methods of securing data[from Wikipedia]</a:t>
            </a:r>
            <a:endParaRPr/>
          </a:p>
          <a:p>
            <a:pPr>
              <a:lnSpc>
                <a:spcPct val="100000"/>
              </a:lnSpc>
            </a:pPr>
            <a:endParaRPr/>
          </a:p>
          <a:p>
            <a:pPr>
              <a:lnSpc>
                <a:spcPct val="100000"/>
              </a:lnSpc>
            </a:pPr>
            <a:r>
              <a:rPr lang="en-IN" sz="2200">
                <a:solidFill>
                  <a:srgbClr val="000000"/>
                </a:solidFill>
                <a:latin typeface="Calibri"/>
              </a:rPr>
              <a:t>One-time passwords are vulnerable to social engineering attacks in which phishers steal OTPs by tricking customers into providing one or more OTPs that they used in the past. In late 2005 customers of a Swedish bank were tricked into giving up their one-time passwords</a:t>
            </a:r>
            <a:r>
              <a:rPr lang="en-IN" sz="2200" u="sng">
                <a:solidFill>
                  <a:srgbClr val="0563c1"/>
                </a:solidFill>
                <a:latin typeface="Calibri"/>
              </a:rPr>
              <a:t>.[11]</a:t>
            </a:r>
            <a:r>
              <a:rPr lang="en-IN" sz="2200">
                <a:solidFill>
                  <a:srgbClr val="000000"/>
                </a:solidFill>
                <a:latin typeface="Calibri"/>
              </a:rPr>
              <a:t> In 2006 this type of attack was used on customers of a US bank</a:t>
            </a:r>
            <a:r>
              <a:rPr lang="en-IN" sz="2200" u="sng">
                <a:solidFill>
                  <a:srgbClr val="0563c1"/>
                </a:solidFill>
                <a:latin typeface="Calibri"/>
              </a:rPr>
              <a:t>.[12]</a:t>
            </a:r>
            <a:endParaRPr/>
          </a:p>
          <a:p>
            <a:pPr>
              <a:lnSpc>
                <a:spcPct val="100000"/>
              </a:lnSpc>
            </a:pPr>
            <a:r>
              <a:rPr lang="en-IN" sz="2400">
                <a:solidFill>
                  <a:srgbClr val="000000"/>
                </a:solidFill>
                <a:latin typeface="Calibri"/>
              </a:rPr>
              <a:t> </a:t>
            </a:r>
            <a:endParaRPr/>
          </a:p>
          <a:p>
            <a:pPr>
              <a:lnSpc>
                <a:spcPct val="100000"/>
              </a:lnSpc>
            </a:pPr>
            <a:r>
              <a:rPr lang="en-IN" sz="2200">
                <a:solidFill>
                  <a:srgbClr val="000000"/>
                </a:solidFill>
                <a:latin typeface="Calibri"/>
              </a:rPr>
              <a:t>Although OTPs are in some ways more secure than a static memorized password, users of OTP systems are still vulnerable to </a:t>
            </a:r>
            <a:r>
              <a:rPr lang="en-IN" sz="2200" u="sng">
                <a:solidFill>
                  <a:srgbClr val="0563c1"/>
                </a:solidFill>
                <a:latin typeface="Calibri"/>
              </a:rPr>
              <a:t>man-in-the-middle attacks</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9273600" y="4829400"/>
            <a:ext cx="1917720" cy="317520"/>
          </a:xfrm>
          <a:prstGeom prst="rect">
            <a:avLst/>
          </a:prstGeom>
          <a:noFill/>
          <a:ln>
            <a:noFill/>
          </a:ln>
        </p:spPr>
      </p:sp>
      <p:pic>
        <p:nvPicPr>
          <p:cNvPr id="223" name="Picture 7" descr=""/>
          <p:cNvPicPr/>
          <p:nvPr/>
        </p:nvPicPr>
        <p:blipFill>
          <a:blip r:embed="rId1"/>
          <a:stretch>
            <a:fillRect/>
          </a:stretch>
        </p:blipFill>
        <p:spPr>
          <a:xfrm>
            <a:off x="10914840" y="0"/>
            <a:ext cx="1276200" cy="1116720"/>
          </a:xfrm>
          <a:prstGeom prst="rect">
            <a:avLst/>
          </a:prstGeom>
          <a:ln w="9360">
            <a:noFill/>
          </a:ln>
        </p:spPr>
      </p:pic>
      <p:sp>
        <p:nvSpPr>
          <p:cNvPr id="224"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225" name="CustomShape 3"/>
          <p:cNvSpPr/>
          <p:nvPr/>
        </p:nvSpPr>
        <p:spPr>
          <a:xfrm>
            <a:off x="554760" y="558720"/>
            <a:ext cx="184320" cy="461160"/>
          </a:xfrm>
          <a:prstGeom prst="rect">
            <a:avLst/>
          </a:prstGeom>
          <a:noFill/>
          <a:ln>
            <a:noFill/>
          </a:ln>
        </p:spPr>
      </p:sp>
      <p:sp>
        <p:nvSpPr>
          <p:cNvPr id="226" name="CustomShape 4"/>
          <p:cNvSpPr/>
          <p:nvPr/>
        </p:nvSpPr>
        <p:spPr>
          <a:xfrm>
            <a:off x="554760" y="398520"/>
            <a:ext cx="10540440" cy="4780800"/>
          </a:xfrm>
          <a:prstGeom prst="rect">
            <a:avLst/>
          </a:prstGeom>
          <a:noFill/>
          <a:ln>
            <a:noFill/>
          </a:ln>
        </p:spPr>
        <p:txBody>
          <a:bodyPr lIns="90000" rIns="90000" tIns="45000" bIns="45000"/>
          <a:p>
            <a:pPr>
              <a:lnSpc>
                <a:spcPct val="100000"/>
              </a:lnSpc>
            </a:pPr>
            <a:r>
              <a:rPr b="1" lang="en-IN" sz="2600">
                <a:solidFill>
                  <a:srgbClr val="000000"/>
                </a:solidFill>
                <a:latin typeface="Calibri"/>
              </a:rPr>
              <a:t>Literature Survey : </a:t>
            </a:r>
            <a:endParaRPr/>
          </a:p>
          <a:p>
            <a:pPr>
              <a:lnSpc>
                <a:spcPct val="100000"/>
              </a:lnSpc>
            </a:pPr>
            <a:endParaRPr/>
          </a:p>
          <a:p>
            <a:pPr>
              <a:lnSpc>
                <a:spcPct val="100000"/>
              </a:lnSpc>
            </a:pPr>
            <a:r>
              <a:rPr lang="en-IN" sz="2400">
                <a:solidFill>
                  <a:srgbClr val="000000"/>
                </a:solidFill>
                <a:latin typeface="Calibri"/>
              </a:rPr>
              <a:t>[1] Online Cryptography course on </a:t>
            </a:r>
            <a:r>
              <a:rPr lang="en-IN" sz="2200" u="sng">
                <a:solidFill>
                  <a:srgbClr val="0563c1"/>
                </a:solidFill>
                <a:latin typeface="Calibri"/>
              </a:rPr>
              <a:t>http</a:t>
            </a:r>
            <a:r>
              <a:rPr lang="en-IN" sz="2200" u="sng">
                <a:solidFill>
                  <a:srgbClr val="0563c1"/>
                </a:solidFill>
                <a:latin typeface="Calibri"/>
              </a:rPr>
              <a:t>://www.crypto-textbook.com</a:t>
            </a:r>
            <a:r>
              <a:rPr lang="en-IN" sz="2200" u="sng">
                <a:solidFill>
                  <a:srgbClr val="0563c1"/>
                </a:solidFill>
                <a:latin typeface="Calibri"/>
              </a:rPr>
              <a:t>/</a:t>
            </a:r>
            <a:endParaRPr/>
          </a:p>
          <a:p>
            <a:pPr>
              <a:lnSpc>
                <a:spcPct val="100000"/>
              </a:lnSpc>
            </a:pPr>
            <a:endParaRPr/>
          </a:p>
          <a:p>
            <a:pPr>
              <a:lnSpc>
                <a:spcPct val="100000"/>
              </a:lnSpc>
            </a:pPr>
            <a:r>
              <a:rPr lang="en-IN" sz="2400">
                <a:solidFill>
                  <a:srgbClr val="000000"/>
                </a:solidFill>
                <a:latin typeface="Calibri"/>
              </a:rPr>
              <a:t>[2]</a:t>
            </a:r>
            <a:r>
              <a:rPr lang="en-IN" sz="2200" u="sng">
                <a:solidFill>
                  <a:srgbClr val="0563c1"/>
                </a:solidFill>
                <a:latin typeface="Calibri"/>
              </a:rPr>
              <a:t>http</a:t>
            </a:r>
            <a:r>
              <a:rPr lang="en-IN" sz="2200" u="sng">
                <a:solidFill>
                  <a:srgbClr val="0563c1"/>
                </a:solidFill>
                <a:latin typeface="Calibri"/>
              </a:rPr>
              <a:t>://</a:t>
            </a:r>
            <a:r>
              <a:rPr lang="en-IN" sz="2200" u="sng">
                <a:solidFill>
                  <a:srgbClr val="0563c1"/>
                </a:solidFill>
                <a:latin typeface="Calibri"/>
              </a:rPr>
              <a:t>ieeexplore.ieee.org/xpl/articleDetails.jsp?reload=true&amp;arnum  </a:t>
            </a:r>
            <a:r>
              <a:rPr lang="en-IN" sz="2200" u="sng">
                <a:solidFill>
                  <a:srgbClr val="0563c1"/>
                </a:solidFill>
                <a:latin typeface="Calibri"/>
              </a:rPr>
              <a:t>ber</a:t>
            </a:r>
            <a:r>
              <a:rPr lang="en-IN" sz="2200" u="sng">
                <a:solidFill>
                  <a:srgbClr val="0563c1"/>
                </a:solidFill>
                <a:latin typeface="Calibri"/>
              </a:rPr>
              <a:t>=7176384 </a:t>
            </a:r>
            <a:endParaRPr/>
          </a:p>
          <a:p>
            <a:pPr>
              <a:lnSpc>
                <a:spcPct val="100000"/>
              </a:lnSpc>
            </a:pPr>
            <a:endParaRPr/>
          </a:p>
          <a:p>
            <a:pPr>
              <a:lnSpc>
                <a:spcPct val="100000"/>
              </a:lnSpc>
            </a:pPr>
            <a:r>
              <a:rPr lang="en-IN" sz="2400">
                <a:solidFill>
                  <a:srgbClr val="000000"/>
                </a:solidFill>
                <a:latin typeface="Calibri"/>
              </a:rPr>
              <a:t>[3] </a:t>
            </a:r>
            <a:r>
              <a:rPr lang="en-IN" sz="2200" u="sng">
                <a:solidFill>
                  <a:srgbClr val="0563c1"/>
                </a:solidFill>
                <a:latin typeface="Calibri"/>
              </a:rPr>
              <a:t>https://bithin.wordpress.com/2012/02/22/simple-explanation-for-elliptic-curve-cryptography-ecc</a:t>
            </a:r>
            <a:r>
              <a:rPr lang="en-IN" sz="2200" u="sng">
                <a:solidFill>
                  <a:srgbClr val="0563c1"/>
                </a:solidFill>
                <a:latin typeface="Calibri"/>
              </a:rPr>
              <a:t>/</a:t>
            </a:r>
            <a:endParaRPr/>
          </a:p>
          <a:p>
            <a:pPr>
              <a:lnSpc>
                <a:spcPct val="100000"/>
              </a:lnSpc>
            </a:pPr>
            <a:endParaRPr/>
          </a:p>
          <a:p>
            <a:pPr>
              <a:lnSpc>
                <a:spcPct val="100000"/>
              </a:lnSpc>
            </a:pPr>
            <a:r>
              <a:rPr lang="en-IN" sz="2400">
                <a:solidFill>
                  <a:srgbClr val="000000"/>
                </a:solidFill>
                <a:latin typeface="Calibri"/>
              </a:rPr>
              <a:t>[4] </a:t>
            </a:r>
            <a:r>
              <a:rPr lang="en-IN" sz="2200" u="sng">
                <a:solidFill>
                  <a:srgbClr val="0563c1"/>
                </a:solidFill>
                <a:latin typeface="Calibri"/>
              </a:rPr>
              <a:t>Elliptic curve cryptography in </a:t>
            </a:r>
            <a:r>
              <a:rPr lang="en-IN" sz="2200" u="sng">
                <a:solidFill>
                  <a:srgbClr val="0563c1"/>
                </a:solidFill>
                <a:latin typeface="Calibri"/>
              </a:rPr>
              <a:t>Java(IEEE paper </a:t>
            </a:r>
            <a:r>
              <a:rPr lang="en-IN" sz="2200" u="sng">
                <a:solidFill>
                  <a:srgbClr val="0563c1"/>
                </a:solidFill>
                <a:latin typeface="Calibri"/>
              </a:rPr>
              <a:t>by Leonidas </a:t>
            </a:r>
            <a:r>
              <a:rPr lang="en-IN" sz="2200" u="sng">
                <a:solidFill>
                  <a:srgbClr val="0563c1"/>
                </a:solidFill>
                <a:latin typeface="Calibri"/>
              </a:rPr>
              <a:t>Deligiannidis</a:t>
            </a:r>
            <a:r>
              <a:rPr lang="en-IN" sz="2200" u="sng">
                <a:solidFill>
                  <a:srgbClr val="0563c1"/>
                </a:solidFill>
                <a:latin typeface="Calibri"/>
              </a:rPr>
              <a:t>)</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9273600" y="4829400"/>
            <a:ext cx="1917720" cy="317520"/>
          </a:xfrm>
          <a:prstGeom prst="rect">
            <a:avLst/>
          </a:prstGeom>
          <a:noFill/>
          <a:ln>
            <a:noFill/>
          </a:ln>
        </p:spPr>
      </p:sp>
      <p:pic>
        <p:nvPicPr>
          <p:cNvPr id="228" name="Picture 7" descr=""/>
          <p:cNvPicPr/>
          <p:nvPr/>
        </p:nvPicPr>
        <p:blipFill>
          <a:blip r:embed="rId1"/>
          <a:stretch>
            <a:fillRect/>
          </a:stretch>
        </p:blipFill>
        <p:spPr>
          <a:xfrm>
            <a:off x="10914840" y="0"/>
            <a:ext cx="1276200" cy="1116720"/>
          </a:xfrm>
          <a:prstGeom prst="rect">
            <a:avLst/>
          </a:prstGeom>
          <a:ln w="9360">
            <a:noFill/>
          </a:ln>
        </p:spPr>
      </p:pic>
      <p:sp>
        <p:nvSpPr>
          <p:cNvPr id="229"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230" name="CustomShape 3"/>
          <p:cNvSpPr/>
          <p:nvPr/>
        </p:nvSpPr>
        <p:spPr>
          <a:xfrm>
            <a:off x="554760" y="558720"/>
            <a:ext cx="184320" cy="461160"/>
          </a:xfrm>
          <a:prstGeom prst="rect">
            <a:avLst/>
          </a:prstGeom>
          <a:noFill/>
          <a:ln>
            <a:noFill/>
          </a:ln>
        </p:spPr>
      </p:sp>
      <p:sp>
        <p:nvSpPr>
          <p:cNvPr id="231" name="CustomShape 4"/>
          <p:cNvSpPr/>
          <p:nvPr/>
        </p:nvSpPr>
        <p:spPr>
          <a:xfrm>
            <a:off x="554760" y="398520"/>
            <a:ext cx="10540440" cy="4780800"/>
          </a:xfrm>
          <a:prstGeom prst="rect">
            <a:avLst/>
          </a:prstGeom>
          <a:noFill/>
          <a:ln>
            <a:noFill/>
          </a:ln>
        </p:spPr>
        <p:txBody>
          <a:bodyPr lIns="90000" rIns="90000" tIns="45000" bIns="45000"/>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b="1" lang="en-IN" sz="4000">
                <a:solidFill>
                  <a:srgbClr val="000000"/>
                </a:solidFill>
                <a:latin typeface="Calibri"/>
              </a:rPr>
              <a:t>Thank you</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863280" y="511200"/>
            <a:ext cx="7766280" cy="917640"/>
          </a:xfrm>
          <a:prstGeom prst="rect">
            <a:avLst/>
          </a:prstGeom>
          <a:noFill/>
          <a:ln>
            <a:noFill/>
          </a:ln>
        </p:spPr>
        <p:txBody>
          <a:bodyPr lIns="90000" rIns="90000" tIns="45000" bIns="45000" anchor="b"/>
          <a:p>
            <a:pPr>
              <a:lnSpc>
                <a:spcPct val="100000"/>
              </a:lnSpc>
            </a:pPr>
            <a:r>
              <a:rPr lang="en-IN" sz="5400">
                <a:solidFill>
                  <a:srgbClr val="90c226"/>
                </a:solidFill>
                <a:latin typeface="Arial"/>
              </a:rPr>
              <a:t>Objective and Scope</a:t>
            </a:r>
            <a:endParaRPr/>
          </a:p>
        </p:txBody>
      </p:sp>
      <p:sp>
        <p:nvSpPr>
          <p:cNvPr id="93" name="CustomShape 2"/>
          <p:cNvSpPr/>
          <p:nvPr/>
        </p:nvSpPr>
        <p:spPr>
          <a:xfrm>
            <a:off x="863280" y="1429560"/>
            <a:ext cx="7766280" cy="5137920"/>
          </a:xfrm>
          <a:prstGeom prst="rect">
            <a:avLst/>
          </a:prstGeom>
          <a:noFill/>
          <a:ln>
            <a:noFill/>
          </a:ln>
        </p:spPr>
        <p:txBody>
          <a:bodyPr lIns="90000" rIns="90000" tIns="45000" bIns="45000"/>
          <a:p>
            <a:pPr>
              <a:lnSpc>
                <a:spcPct val="101000"/>
              </a:lnSpc>
            </a:pPr>
            <a:endParaRPr/>
          </a:p>
          <a:p>
            <a:pPr>
              <a:lnSpc>
                <a:spcPct val="101000"/>
              </a:lnSpc>
              <a:buSzPct val="45000"/>
              <a:buFont typeface="Arial"/>
              <a:buChar char="•"/>
            </a:pPr>
            <a:r>
              <a:rPr lang="en-IN" sz="2400">
                <a:solidFill>
                  <a:srgbClr val="000000"/>
                </a:solidFill>
                <a:latin typeface="Verdana"/>
              </a:rPr>
              <a:t>Objective of this project is address the challenges and issues found in the existing aunthentication process</a:t>
            </a:r>
            <a:endParaRPr/>
          </a:p>
          <a:p>
            <a:pPr>
              <a:lnSpc>
                <a:spcPct val="101000"/>
              </a:lnSpc>
            </a:pPr>
            <a:endParaRPr/>
          </a:p>
          <a:p>
            <a:pPr>
              <a:lnSpc>
                <a:spcPct val="101000"/>
              </a:lnSpc>
              <a:buSzPct val="45000"/>
              <a:buFont typeface="Arial"/>
              <a:buChar char="•"/>
            </a:pPr>
            <a:r>
              <a:rPr lang="en-IN" sz="2400">
                <a:solidFill>
                  <a:srgbClr val="000000"/>
                </a:solidFill>
                <a:latin typeface="Verdana"/>
              </a:rPr>
              <a:t>We propose an authentication scheme integrating Lamports One time password with  Elliptic Curve Cryptography</a:t>
            </a:r>
            <a:endParaRPr/>
          </a:p>
        </p:txBody>
      </p:sp>
      <p:pic>
        <p:nvPicPr>
          <p:cNvPr id="94" name="Picture 6" descr=""/>
          <p:cNvPicPr/>
          <p:nvPr/>
        </p:nvPicPr>
        <p:blipFill>
          <a:blip r:embed="rId1"/>
          <a:stretch>
            <a:fillRect/>
          </a:stretch>
        </p:blipFill>
        <p:spPr>
          <a:xfrm>
            <a:off x="10914840" y="0"/>
            <a:ext cx="1276200" cy="1116720"/>
          </a:xfrm>
          <a:prstGeom prst="rect">
            <a:avLst/>
          </a:prstGeom>
          <a:ln w="9360">
            <a:noFill/>
          </a:ln>
        </p:spPr>
      </p:pic>
      <p:sp>
        <p:nvSpPr>
          <p:cNvPr id="95" name="CustomShape 3"/>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863280" y="511200"/>
            <a:ext cx="7766280" cy="917640"/>
          </a:xfrm>
          <a:prstGeom prst="rect">
            <a:avLst/>
          </a:prstGeom>
          <a:noFill/>
          <a:ln>
            <a:noFill/>
          </a:ln>
        </p:spPr>
        <p:txBody>
          <a:bodyPr lIns="90000" rIns="90000" tIns="45000" bIns="45000" anchor="b"/>
          <a:p>
            <a:pPr>
              <a:lnSpc>
                <a:spcPct val="100000"/>
              </a:lnSpc>
            </a:pPr>
            <a:r>
              <a:rPr lang="en-IN" sz="5400">
                <a:solidFill>
                  <a:srgbClr val="90c226"/>
                </a:solidFill>
                <a:latin typeface="Arial"/>
              </a:rPr>
              <a:t>Introduction</a:t>
            </a:r>
            <a:endParaRPr/>
          </a:p>
        </p:txBody>
      </p:sp>
      <p:sp>
        <p:nvSpPr>
          <p:cNvPr id="97" name="CustomShape 2"/>
          <p:cNvSpPr/>
          <p:nvPr/>
        </p:nvSpPr>
        <p:spPr>
          <a:xfrm>
            <a:off x="863280" y="1429560"/>
            <a:ext cx="7766280" cy="513792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rPr>
              <a:t>Discovered in 1985 by Victor Miller (IBM) and Neil Koblitz (University of Washington)</a:t>
            </a:r>
            <a:endParaRPr/>
          </a:p>
          <a:p>
            <a:pPr>
              <a:lnSpc>
                <a:spcPct val="100000"/>
              </a:lnSpc>
            </a:pPr>
            <a:endParaRPr/>
          </a:p>
          <a:p>
            <a:pPr>
              <a:lnSpc>
                <a:spcPct val="100000"/>
              </a:lnSpc>
              <a:buFont typeface="Arial"/>
              <a:buChar char="•"/>
            </a:pPr>
            <a:r>
              <a:rPr lang="en-IN" sz="2400">
                <a:solidFill>
                  <a:srgbClr val="000000"/>
                </a:solidFill>
                <a:latin typeface="Calibri"/>
              </a:rPr>
              <a:t>Shorter keys requires less CPU consumption and memory utilization </a:t>
            </a:r>
            <a:endParaRPr/>
          </a:p>
          <a:p>
            <a:pPr>
              <a:lnSpc>
                <a:spcPct val="100000"/>
              </a:lnSpc>
            </a:pPr>
            <a:endParaRPr/>
          </a:p>
          <a:p>
            <a:pPr>
              <a:lnSpc>
                <a:spcPct val="100000"/>
              </a:lnSpc>
              <a:buFont typeface="Arial"/>
              <a:buChar char="•"/>
            </a:pPr>
            <a:r>
              <a:rPr lang="en-IN" sz="2400">
                <a:solidFill>
                  <a:srgbClr val="000000"/>
                </a:solidFill>
                <a:latin typeface="Calibri"/>
              </a:rPr>
              <a:t>It is as stronger as other cryptographic systems with larger keys</a:t>
            </a:r>
            <a:endParaRPr/>
          </a:p>
          <a:p>
            <a:pPr>
              <a:lnSpc>
                <a:spcPct val="100000"/>
              </a:lnSpc>
            </a:pPr>
            <a:endParaRPr/>
          </a:p>
          <a:p>
            <a:pPr>
              <a:lnSpc>
                <a:spcPct val="100000"/>
              </a:lnSpc>
              <a:buFont typeface="Arial"/>
              <a:buChar char="•"/>
            </a:pPr>
            <a:r>
              <a:rPr lang="en-IN" sz="2400">
                <a:solidFill>
                  <a:srgbClr val="000000"/>
                </a:solidFill>
                <a:latin typeface="Calibri"/>
              </a:rPr>
              <a:t>Can be used for Encryption, Digital Signature, pseudo random generators, and other tasks</a:t>
            </a:r>
            <a:endParaRPr/>
          </a:p>
        </p:txBody>
      </p:sp>
      <p:pic>
        <p:nvPicPr>
          <p:cNvPr id="98" name="Picture 6" descr=""/>
          <p:cNvPicPr/>
          <p:nvPr/>
        </p:nvPicPr>
        <p:blipFill>
          <a:blip r:embed="rId1"/>
          <a:stretch>
            <a:fillRect/>
          </a:stretch>
        </p:blipFill>
        <p:spPr>
          <a:xfrm>
            <a:off x="10914840" y="0"/>
            <a:ext cx="1276200" cy="1116720"/>
          </a:xfrm>
          <a:prstGeom prst="rect">
            <a:avLst/>
          </a:prstGeom>
          <a:ln w="9360">
            <a:noFill/>
          </a:ln>
        </p:spPr>
      </p:pic>
      <p:sp>
        <p:nvSpPr>
          <p:cNvPr id="99" name="CustomShape 3"/>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863280" y="511200"/>
            <a:ext cx="7766280" cy="917640"/>
          </a:xfrm>
          <a:prstGeom prst="rect">
            <a:avLst/>
          </a:prstGeom>
          <a:noFill/>
          <a:ln>
            <a:noFill/>
          </a:ln>
        </p:spPr>
        <p:txBody>
          <a:bodyPr lIns="90000" rIns="90000" tIns="45000" bIns="45000" anchor="b"/>
          <a:p>
            <a:pPr>
              <a:lnSpc>
                <a:spcPct val="100000"/>
              </a:lnSpc>
            </a:pPr>
            <a:r>
              <a:rPr b="1" lang="en-IN" sz="3600">
                <a:solidFill>
                  <a:srgbClr val="000000"/>
                </a:solidFill>
                <a:latin typeface="Calibri"/>
              </a:rPr>
              <a:t>ECC Equation</a:t>
            </a:r>
            <a:endParaRPr/>
          </a:p>
          <a:p>
            <a:pPr>
              <a:lnSpc>
                <a:spcPct val="100000"/>
              </a:lnSpc>
            </a:pPr>
            <a:endParaRPr/>
          </a:p>
        </p:txBody>
      </p:sp>
      <p:pic>
        <p:nvPicPr>
          <p:cNvPr id="101" name="Picture 6" descr=""/>
          <p:cNvPicPr/>
          <p:nvPr/>
        </p:nvPicPr>
        <p:blipFill>
          <a:blip r:embed="rId1"/>
          <a:stretch>
            <a:fillRect/>
          </a:stretch>
        </p:blipFill>
        <p:spPr>
          <a:xfrm>
            <a:off x="10914840" y="0"/>
            <a:ext cx="1276200" cy="1116720"/>
          </a:xfrm>
          <a:prstGeom prst="rect">
            <a:avLst/>
          </a:prstGeom>
          <a:ln w="9360">
            <a:noFill/>
          </a:ln>
        </p:spPr>
      </p:pic>
      <p:sp>
        <p:nvSpPr>
          <p:cNvPr id="102"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pic>
        <p:nvPicPr>
          <p:cNvPr id="103" name="Picture 2" descr=""/>
          <p:cNvPicPr/>
          <p:nvPr/>
        </p:nvPicPr>
        <p:blipFill>
          <a:blip r:embed="rId2"/>
          <a:stretch>
            <a:fillRect/>
          </a:stretch>
        </p:blipFill>
        <p:spPr>
          <a:xfrm>
            <a:off x="936720" y="3069360"/>
            <a:ext cx="5279760" cy="2724840"/>
          </a:xfrm>
          <a:prstGeom prst="rect">
            <a:avLst/>
          </a:prstGeom>
          <a:ln>
            <a:noFill/>
          </a:ln>
        </p:spPr>
      </p:pic>
      <p:pic>
        <p:nvPicPr>
          <p:cNvPr id="104" name="Picture 2" descr=""/>
          <p:cNvPicPr/>
          <p:nvPr/>
        </p:nvPicPr>
        <p:blipFill>
          <a:blip r:embed="rId3"/>
          <a:stretch>
            <a:fillRect/>
          </a:stretch>
        </p:blipFill>
        <p:spPr>
          <a:xfrm>
            <a:off x="1721520" y="1684440"/>
            <a:ext cx="3869640" cy="599040"/>
          </a:xfrm>
          <a:prstGeom prst="rect">
            <a:avLst/>
          </a:prstGeom>
          <a:ln>
            <a:noFill/>
          </a:ln>
        </p:spPr>
      </p:pic>
      <p:sp>
        <p:nvSpPr>
          <p:cNvPr id="105" name="CustomShape 3"/>
          <p:cNvSpPr/>
          <p:nvPr/>
        </p:nvSpPr>
        <p:spPr>
          <a:xfrm>
            <a:off x="6564600" y="1983960"/>
            <a:ext cx="5199480" cy="2284920"/>
          </a:xfrm>
          <a:prstGeom prst="rect">
            <a:avLst/>
          </a:prstGeom>
          <a:noFill/>
          <a:ln>
            <a:noFill/>
          </a:ln>
        </p:spPr>
        <p:txBody>
          <a:bodyPr lIns="90000" rIns="90000" tIns="45000" bIns="45000"/>
          <a:p>
            <a:pPr>
              <a:lnSpc>
                <a:spcPct val="100000"/>
              </a:lnSpc>
              <a:buFont typeface="Arial"/>
              <a:buChar char="•"/>
            </a:pPr>
            <a:r>
              <a:rPr lang="en-IN" sz="2400">
                <a:solidFill>
                  <a:srgbClr val="000000"/>
                </a:solidFill>
                <a:latin typeface="Calibri"/>
              </a:rPr>
              <a:t>Curve is symmetric to X axis</a:t>
            </a:r>
            <a:endParaRPr/>
          </a:p>
          <a:p>
            <a:pPr>
              <a:lnSpc>
                <a:spcPct val="100000"/>
              </a:lnSpc>
            </a:pPr>
            <a:endParaRPr/>
          </a:p>
          <a:p>
            <a:pPr>
              <a:lnSpc>
                <a:spcPct val="100000"/>
              </a:lnSpc>
              <a:buFont typeface="Arial"/>
              <a:buChar char="•"/>
            </a:pPr>
            <a:r>
              <a:rPr lang="en-IN" sz="2400">
                <a:solidFill>
                  <a:srgbClr val="000000"/>
                </a:solidFill>
                <a:latin typeface="Calibri"/>
              </a:rPr>
              <a:t>It follows Group operations</a:t>
            </a:r>
            <a:endParaRPr/>
          </a:p>
          <a:p>
            <a:pPr>
              <a:lnSpc>
                <a:spcPct val="100000"/>
              </a:lnSpc>
            </a:pPr>
            <a:endParaRPr/>
          </a:p>
          <a:p>
            <a:pPr>
              <a:lnSpc>
                <a:spcPct val="100000"/>
              </a:lnSpc>
            </a:pP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6" name="Picture 4" descr=""/>
          <p:cNvPicPr/>
          <p:nvPr/>
        </p:nvPicPr>
        <p:blipFill>
          <a:blip r:embed="rId1"/>
          <a:stretch>
            <a:fillRect/>
          </a:stretch>
        </p:blipFill>
        <p:spPr>
          <a:xfrm>
            <a:off x="790200" y="1178280"/>
            <a:ext cx="3105360" cy="3600720"/>
          </a:xfrm>
          <a:prstGeom prst="rect">
            <a:avLst/>
          </a:prstGeom>
          <a:ln>
            <a:noFill/>
          </a:ln>
        </p:spPr>
      </p:pic>
      <p:sp>
        <p:nvSpPr>
          <p:cNvPr id="107" name="CustomShape 1"/>
          <p:cNvSpPr/>
          <p:nvPr/>
        </p:nvSpPr>
        <p:spPr>
          <a:xfrm>
            <a:off x="395640" y="300240"/>
            <a:ext cx="10494720" cy="395280"/>
          </a:xfrm>
          <a:prstGeom prst="rect">
            <a:avLst/>
          </a:prstGeom>
          <a:noFill/>
          <a:ln>
            <a:noFill/>
          </a:ln>
        </p:spPr>
        <p:txBody>
          <a:bodyPr lIns="90000" rIns="90000" tIns="45000" bIns="45000"/>
          <a:p>
            <a:pPr>
              <a:lnSpc>
                <a:spcPct val="100000"/>
              </a:lnSpc>
            </a:pPr>
            <a:r>
              <a:rPr b="1" lang="en-IN" sz="2000">
                <a:solidFill>
                  <a:srgbClr val="000000"/>
                </a:solidFill>
                <a:latin typeface="Calibri"/>
              </a:rPr>
              <a:t>Group Operation on Elliptic Curves :</a:t>
            </a:r>
            <a:endParaRPr/>
          </a:p>
        </p:txBody>
      </p:sp>
      <p:pic>
        <p:nvPicPr>
          <p:cNvPr id="108" name="Picture 9" descr=""/>
          <p:cNvPicPr/>
          <p:nvPr/>
        </p:nvPicPr>
        <p:blipFill>
          <a:blip r:embed="rId2"/>
          <a:stretch>
            <a:fillRect/>
          </a:stretch>
        </p:blipFill>
        <p:spPr>
          <a:xfrm>
            <a:off x="4028040" y="1240200"/>
            <a:ext cx="8163720" cy="3476880"/>
          </a:xfrm>
          <a:prstGeom prst="rect">
            <a:avLst/>
          </a:prstGeom>
          <a:ln>
            <a:noFill/>
          </a:ln>
        </p:spPr>
      </p:pic>
      <p:pic>
        <p:nvPicPr>
          <p:cNvPr id="109" name="Picture 6" descr=""/>
          <p:cNvPicPr/>
          <p:nvPr/>
        </p:nvPicPr>
        <p:blipFill>
          <a:blip r:embed="rId3"/>
          <a:stretch>
            <a:fillRect/>
          </a:stretch>
        </p:blipFill>
        <p:spPr>
          <a:xfrm>
            <a:off x="10901160" y="0"/>
            <a:ext cx="1276200" cy="1116720"/>
          </a:xfrm>
          <a:prstGeom prst="rect">
            <a:avLst/>
          </a:prstGeom>
          <a:ln w="9360">
            <a:noFill/>
          </a:ln>
        </p:spPr>
      </p:pic>
      <p:sp>
        <p:nvSpPr>
          <p:cNvPr id="110"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9273600" y="4829400"/>
            <a:ext cx="1917720" cy="317520"/>
          </a:xfrm>
          <a:prstGeom prst="rect">
            <a:avLst/>
          </a:prstGeom>
          <a:noFill/>
          <a:ln>
            <a:noFill/>
          </a:ln>
        </p:spPr>
      </p:sp>
      <p:pic>
        <p:nvPicPr>
          <p:cNvPr id="112" name="Picture 7" descr=""/>
          <p:cNvPicPr/>
          <p:nvPr/>
        </p:nvPicPr>
        <p:blipFill>
          <a:blip r:embed="rId1"/>
          <a:stretch>
            <a:fillRect/>
          </a:stretch>
        </p:blipFill>
        <p:spPr>
          <a:xfrm>
            <a:off x="10914840" y="0"/>
            <a:ext cx="1276200" cy="1116720"/>
          </a:xfrm>
          <a:prstGeom prst="rect">
            <a:avLst/>
          </a:prstGeom>
          <a:ln w="9360">
            <a:noFill/>
          </a:ln>
        </p:spPr>
      </p:pic>
      <p:sp>
        <p:nvSpPr>
          <p:cNvPr id="113"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114" name="CustomShape 3"/>
          <p:cNvSpPr/>
          <p:nvPr/>
        </p:nvSpPr>
        <p:spPr>
          <a:xfrm>
            <a:off x="337680" y="2864160"/>
            <a:ext cx="10675440" cy="2833560"/>
          </a:xfrm>
          <a:prstGeom prst="rect">
            <a:avLst/>
          </a:prstGeom>
          <a:noFill/>
          <a:ln>
            <a:noFill/>
          </a:ln>
        </p:spPr>
        <p:txBody>
          <a:bodyPr lIns="90000" rIns="90000" tIns="45000" bIns="45000"/>
          <a:p>
            <a:pPr>
              <a:lnSpc>
                <a:spcPct val="100000"/>
              </a:lnSpc>
            </a:pPr>
            <a:r>
              <a:rPr lang="en-IN">
                <a:solidFill>
                  <a:srgbClr val="000000"/>
                </a:solidFill>
                <a:latin typeface="Calibri"/>
              </a:rPr>
              <a:t>Randomly select the private key, such that it is relatively prime to p :</a:t>
            </a:r>
            <a:endParaRPr/>
          </a:p>
          <a:p>
            <a:pPr>
              <a:lnSpc>
                <a:spcPct val="100000"/>
              </a:lnSpc>
            </a:pPr>
            <a:endParaRPr/>
          </a:p>
          <a:p>
            <a:pPr>
              <a:lnSpc>
                <a:spcPct val="100000"/>
              </a:lnSpc>
            </a:pPr>
            <a:r>
              <a:rPr lang="en-IN">
                <a:solidFill>
                  <a:srgbClr val="000000"/>
                </a:solidFill>
                <a:latin typeface="Calibri"/>
              </a:rPr>
              <a:t>-------------------------------------------------------------------------------------------------------------------------------</a:t>
            </a:r>
            <a:endParaRPr/>
          </a:p>
          <a:p>
            <a:pPr>
              <a:lnSpc>
                <a:spcPct val="100000"/>
              </a:lnSpc>
            </a:pPr>
            <a:endParaRPr/>
          </a:p>
          <a:p>
            <a:pPr>
              <a:lnSpc>
                <a:spcPct val="100000"/>
              </a:lnSpc>
            </a:pPr>
            <a:r>
              <a:rPr lang="en-IN">
                <a:solidFill>
                  <a:srgbClr val="000000"/>
                </a:solidFill>
                <a:latin typeface="Calibri"/>
              </a:rPr>
              <a:t>BigInteger privateKey;</a:t>
            </a:r>
            <a:endParaRPr/>
          </a:p>
          <a:p>
            <a:pPr>
              <a:lnSpc>
                <a:spcPct val="100000"/>
              </a:lnSpc>
            </a:pPr>
            <a:r>
              <a:rPr lang="en-IN">
                <a:solidFill>
                  <a:srgbClr val="000000"/>
                </a:solidFill>
                <a:latin typeface="Calibri"/>
              </a:rPr>
              <a:t>do </a:t>
            </a:r>
            <a:endParaRPr/>
          </a:p>
          <a:p>
            <a:pPr>
              <a:lnSpc>
                <a:spcPct val="100000"/>
              </a:lnSpc>
            </a:pPr>
            <a:r>
              <a:rPr lang="en-IN">
                <a:solidFill>
                  <a:srgbClr val="000000"/>
                </a:solidFill>
                <a:latin typeface="Calibri"/>
              </a:rPr>
              <a:t>{</a:t>
            </a:r>
            <a:endParaRPr/>
          </a:p>
          <a:p>
            <a:pPr>
              <a:lnSpc>
                <a:spcPct val="100000"/>
              </a:lnSpc>
            </a:pPr>
            <a:r>
              <a:rPr lang="en-IN">
                <a:solidFill>
                  <a:srgbClr val="000000"/>
                </a:solidFill>
                <a:latin typeface="Calibri"/>
              </a:rPr>
              <a:t>	</a:t>
            </a:r>
            <a:r>
              <a:rPr lang="en-IN">
                <a:solidFill>
                  <a:srgbClr val="000000"/>
                </a:solidFill>
                <a:latin typeface="Calibri"/>
              </a:rPr>
              <a:t>privateKey = new BigInteger(p.bitLength(), rnd);</a:t>
            </a:r>
            <a:endParaRPr/>
          </a:p>
          <a:p>
            <a:pPr>
              <a:lnSpc>
                <a:spcPct val="100000"/>
              </a:lnSpc>
            </a:pPr>
            <a:r>
              <a:rPr lang="en-IN">
                <a:solidFill>
                  <a:srgbClr val="000000"/>
                </a:solidFill>
                <a:latin typeface="Calibri"/>
              </a:rPr>
              <a:t>}</a:t>
            </a:r>
            <a:endParaRPr/>
          </a:p>
          <a:p>
            <a:pPr>
              <a:lnSpc>
                <a:spcPct val="100000"/>
              </a:lnSpc>
            </a:pPr>
            <a:r>
              <a:rPr lang="en-IN">
                <a:solidFill>
                  <a:srgbClr val="000000"/>
                </a:solidFill>
                <a:latin typeface="Calibri"/>
              </a:rPr>
              <a:t>while (privateKey.mod(p).compareTo(BigInteger.ZERO) == 0);</a:t>
            </a:r>
            <a:endParaRPr/>
          </a:p>
        </p:txBody>
      </p:sp>
      <p:sp>
        <p:nvSpPr>
          <p:cNvPr id="115" name="CustomShape 4"/>
          <p:cNvSpPr/>
          <p:nvPr/>
        </p:nvSpPr>
        <p:spPr>
          <a:xfrm>
            <a:off x="337680" y="2185920"/>
            <a:ext cx="9894600" cy="516960"/>
          </a:xfrm>
          <a:prstGeom prst="rect">
            <a:avLst/>
          </a:prstGeom>
          <a:noFill/>
          <a:ln>
            <a:noFill/>
          </a:ln>
        </p:spPr>
        <p:txBody>
          <a:bodyPr lIns="90000" rIns="90000" tIns="45000" bIns="45000"/>
          <a:p>
            <a:pPr>
              <a:lnSpc>
                <a:spcPct val="100000"/>
              </a:lnSpc>
            </a:pPr>
            <a:r>
              <a:rPr lang="en-IN" sz="2800">
                <a:solidFill>
                  <a:srgbClr val="000000"/>
                </a:solidFill>
                <a:latin typeface="Calibri"/>
              </a:rPr>
              <a:t>Private Key Generation :</a:t>
            </a:r>
            <a:endParaRPr/>
          </a:p>
        </p:txBody>
      </p:sp>
      <p:sp>
        <p:nvSpPr>
          <p:cNvPr id="116" name="CustomShape 5"/>
          <p:cNvSpPr/>
          <p:nvPr/>
        </p:nvSpPr>
        <p:spPr>
          <a:xfrm>
            <a:off x="337680" y="239400"/>
            <a:ext cx="10576800" cy="1613520"/>
          </a:xfrm>
          <a:prstGeom prst="rect">
            <a:avLst/>
          </a:prstGeom>
          <a:noFill/>
          <a:ln>
            <a:noFill/>
          </a:ln>
        </p:spPr>
        <p:txBody>
          <a:bodyPr lIns="90000" rIns="90000" tIns="45000" bIns="45000"/>
          <a:p>
            <a:pPr>
              <a:lnSpc>
                <a:spcPct val="100000"/>
              </a:lnSpc>
            </a:pPr>
            <a:r>
              <a:rPr lang="en-IN" sz="2800" u="sng">
                <a:solidFill>
                  <a:srgbClr val="000000"/>
                </a:solidFill>
                <a:latin typeface="Calibri"/>
              </a:rPr>
              <a:t>Key generation </a:t>
            </a:r>
            <a:r>
              <a:rPr lang="en-IN" sz="2400">
                <a:solidFill>
                  <a:srgbClr val="000000"/>
                </a:solidFill>
                <a:latin typeface="Calibri"/>
              </a:rPr>
              <a:t>:  An important part where we have to generate both public key and private key. The sender will be encrypting the message with public key and the receiver will be decrypting it with its private key.</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9273600" y="4829400"/>
            <a:ext cx="1917720" cy="317520"/>
          </a:xfrm>
          <a:prstGeom prst="rect">
            <a:avLst/>
          </a:prstGeom>
          <a:noFill/>
          <a:ln>
            <a:noFill/>
          </a:ln>
        </p:spPr>
      </p:sp>
      <p:pic>
        <p:nvPicPr>
          <p:cNvPr id="118" name="Picture 7" descr=""/>
          <p:cNvPicPr/>
          <p:nvPr/>
        </p:nvPicPr>
        <p:blipFill>
          <a:blip r:embed="rId1"/>
          <a:stretch>
            <a:fillRect/>
          </a:stretch>
        </p:blipFill>
        <p:spPr>
          <a:xfrm>
            <a:off x="10914840" y="0"/>
            <a:ext cx="1276200" cy="1116720"/>
          </a:xfrm>
          <a:prstGeom prst="rect">
            <a:avLst/>
          </a:prstGeom>
          <a:ln w="9360">
            <a:noFill/>
          </a:ln>
        </p:spPr>
      </p:pic>
      <p:sp>
        <p:nvSpPr>
          <p:cNvPr id="119"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sp>
        <p:nvSpPr>
          <p:cNvPr id="120" name="CustomShape 3"/>
          <p:cNvSpPr/>
          <p:nvPr/>
        </p:nvSpPr>
        <p:spPr>
          <a:xfrm>
            <a:off x="337680" y="1226160"/>
            <a:ext cx="10675440" cy="2529720"/>
          </a:xfrm>
          <a:prstGeom prst="rect">
            <a:avLst/>
          </a:prstGeom>
          <a:noFill/>
          <a:ln>
            <a:noFill/>
          </a:ln>
        </p:spPr>
        <p:txBody>
          <a:bodyPr lIns="90000" rIns="90000" tIns="45000" bIns="45000"/>
          <a:p>
            <a:pPr>
              <a:lnSpc>
                <a:spcPct val="100000"/>
              </a:lnSpc>
            </a:pPr>
            <a:r>
              <a:rPr lang="en-IN" sz="2000">
                <a:solidFill>
                  <a:srgbClr val="000000"/>
                </a:solidFill>
                <a:latin typeface="Calibri"/>
              </a:rPr>
              <a:t>Calculate the public key = privateKey * g .</a:t>
            </a:r>
            <a:endParaRPr/>
          </a:p>
          <a:p>
            <a:pPr>
              <a:lnSpc>
                <a:spcPct val="100000"/>
              </a:lnSpc>
            </a:pPr>
            <a:r>
              <a:rPr lang="en-IN" sz="2000">
                <a:solidFill>
                  <a:srgbClr val="000000"/>
                </a:solidFill>
                <a:latin typeface="Calibri"/>
              </a:rPr>
              <a:t>------------------------------------------------------------------------------------------------------------------</a:t>
            </a:r>
            <a:endParaRPr/>
          </a:p>
          <a:p>
            <a:pPr>
              <a:lnSpc>
                <a:spcPct val="100000"/>
              </a:lnSpc>
            </a:pPr>
            <a:endParaRPr/>
          </a:p>
          <a:p>
            <a:pPr>
              <a:lnSpc>
                <a:spcPct val="100000"/>
              </a:lnSpc>
            </a:pPr>
            <a:r>
              <a:rPr lang="en-IN" sz="2000">
                <a:solidFill>
                  <a:srgbClr val="000000"/>
                </a:solidFill>
                <a:latin typeface="Calibri"/>
              </a:rPr>
              <a:t>ECPoint g = c.getBasePoint();</a:t>
            </a:r>
            <a:endParaRPr/>
          </a:p>
          <a:p>
            <a:pPr>
              <a:lnSpc>
                <a:spcPct val="100000"/>
              </a:lnSpc>
            </a:pPr>
            <a:endParaRPr/>
          </a:p>
          <a:p>
            <a:pPr>
              <a:lnSpc>
                <a:spcPct val="100000"/>
              </a:lnSpc>
            </a:pPr>
            <a:r>
              <a:rPr lang="en-IN" sz="2000">
                <a:solidFill>
                  <a:srgbClr val="000000"/>
                </a:solidFill>
                <a:latin typeface="Calibri"/>
              </a:rPr>
              <a:t>ECPoint publicKey = c.multiply(g, privateKey);//scalar multiplication using double and add algorithm</a:t>
            </a:r>
            <a:endParaRPr/>
          </a:p>
          <a:p>
            <a:pPr>
              <a:lnSpc>
                <a:spcPct val="100000"/>
              </a:lnSpc>
            </a:pPr>
            <a:endParaRPr/>
          </a:p>
        </p:txBody>
      </p:sp>
      <p:sp>
        <p:nvSpPr>
          <p:cNvPr id="121" name="CustomShape 4"/>
          <p:cNvSpPr/>
          <p:nvPr/>
        </p:nvSpPr>
        <p:spPr>
          <a:xfrm>
            <a:off x="337680" y="484560"/>
            <a:ext cx="9894600" cy="516960"/>
          </a:xfrm>
          <a:prstGeom prst="rect">
            <a:avLst/>
          </a:prstGeom>
          <a:noFill/>
          <a:ln>
            <a:noFill/>
          </a:ln>
        </p:spPr>
        <p:txBody>
          <a:bodyPr lIns="90000" rIns="90000" tIns="45000" bIns="45000"/>
          <a:p>
            <a:pPr>
              <a:lnSpc>
                <a:spcPct val="100000"/>
              </a:lnSpc>
            </a:pPr>
            <a:r>
              <a:rPr lang="en-IN" sz="2800">
                <a:solidFill>
                  <a:srgbClr val="000000"/>
                </a:solidFill>
                <a:latin typeface="Calibri"/>
              </a:rPr>
              <a:t>Public Key Generation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9273600" y="4829400"/>
            <a:ext cx="1917720" cy="317520"/>
          </a:xfrm>
          <a:prstGeom prst="rect">
            <a:avLst/>
          </a:prstGeom>
          <a:noFill/>
          <a:ln>
            <a:noFill/>
          </a:ln>
        </p:spPr>
      </p:sp>
      <p:pic>
        <p:nvPicPr>
          <p:cNvPr id="123" name="Picture 7" descr=""/>
          <p:cNvPicPr/>
          <p:nvPr/>
        </p:nvPicPr>
        <p:blipFill>
          <a:blip r:embed="rId1"/>
          <a:stretch>
            <a:fillRect/>
          </a:stretch>
        </p:blipFill>
        <p:spPr>
          <a:xfrm>
            <a:off x="10914840" y="0"/>
            <a:ext cx="1276200" cy="1116720"/>
          </a:xfrm>
          <a:prstGeom prst="rect">
            <a:avLst/>
          </a:prstGeom>
          <a:ln w="9360">
            <a:noFill/>
          </a:ln>
        </p:spPr>
      </p:pic>
      <p:sp>
        <p:nvSpPr>
          <p:cNvPr id="124" name="CustomShape 2"/>
          <p:cNvSpPr/>
          <p:nvPr/>
        </p:nvSpPr>
        <p:spPr>
          <a:xfrm>
            <a:off x="677160" y="6041520"/>
            <a:ext cx="6296760" cy="364320"/>
          </a:xfrm>
          <a:prstGeom prst="rect">
            <a:avLst/>
          </a:prstGeom>
          <a:noFill/>
          <a:ln>
            <a:noFill/>
          </a:ln>
        </p:spPr>
        <p:txBody>
          <a:bodyPr lIns="90000" rIns="90000" tIns="45000" bIns="45000" anchor="ctr"/>
          <a:p>
            <a:pPr>
              <a:lnSpc>
                <a:spcPct val="100000"/>
              </a:lnSpc>
            </a:pPr>
            <a:r>
              <a:rPr lang="en-IN" sz="1600">
                <a:solidFill>
                  <a:srgbClr val="8b8b8b"/>
                </a:solidFill>
                <a:latin typeface="Trebuchet MS"/>
              </a:rPr>
              <a:t>Dept. of ISE,PESIT</a:t>
            </a:r>
            <a:endParaRPr/>
          </a:p>
        </p:txBody>
      </p:sp>
      <p:pic>
        <p:nvPicPr>
          <p:cNvPr id="125" name="Picture 2" descr=""/>
          <p:cNvPicPr/>
          <p:nvPr/>
        </p:nvPicPr>
        <p:blipFill>
          <a:blip r:embed="rId2"/>
          <a:stretch>
            <a:fillRect/>
          </a:stretch>
        </p:blipFill>
        <p:spPr>
          <a:xfrm>
            <a:off x="1883520" y="1117080"/>
            <a:ext cx="7782480" cy="40770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