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3"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50" autoAdjust="0"/>
    <p:restoredTop sz="94660"/>
  </p:normalViewPr>
  <p:slideViewPr>
    <p:cSldViewPr>
      <p:cViewPr>
        <p:scale>
          <a:sx n="66" d="100"/>
          <a:sy n="66" d="100"/>
        </p:scale>
        <p:origin x="-1344" y="-24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T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31048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346749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T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354060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87776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T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390395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5" name="Date Placeholder 4"/>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2805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T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7" name="Date Placeholder 6"/>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8" name="Footer Placeholder 7"/>
          <p:cNvSpPr>
            <a:spLocks noGrp="1"/>
          </p:cNvSpPr>
          <p:nvPr>
            <p:ph type="ftr" sz="quarter" idx="11"/>
          </p:nvPr>
        </p:nvSpPr>
        <p:spPr/>
        <p:txBody>
          <a:bodyPr/>
          <a:lstStyle/>
          <a:p>
            <a:endParaRPr lang="en-TT"/>
          </a:p>
        </p:txBody>
      </p:sp>
      <p:sp>
        <p:nvSpPr>
          <p:cNvPr id="9" name="Slide Number Placeholder 8"/>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10165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Date Placeholder 2"/>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4" name="Footer Placeholder 3"/>
          <p:cNvSpPr>
            <a:spLocks noGrp="1"/>
          </p:cNvSpPr>
          <p:nvPr>
            <p:ph type="ftr" sz="quarter" idx="11"/>
          </p:nvPr>
        </p:nvSpPr>
        <p:spPr/>
        <p:txBody>
          <a:bodyPr/>
          <a:lstStyle/>
          <a:p>
            <a:endParaRPr lang="en-TT"/>
          </a:p>
        </p:txBody>
      </p:sp>
      <p:sp>
        <p:nvSpPr>
          <p:cNvPr id="5" name="Slide Number Placeholder 4"/>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226452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3" name="Footer Placeholder 2"/>
          <p:cNvSpPr>
            <a:spLocks noGrp="1"/>
          </p:cNvSpPr>
          <p:nvPr>
            <p:ph type="ftr" sz="quarter" idx="11"/>
          </p:nvPr>
        </p:nvSpPr>
        <p:spPr/>
        <p:txBody>
          <a:bodyPr/>
          <a:lstStyle/>
          <a:p>
            <a:endParaRPr lang="en-TT"/>
          </a:p>
        </p:txBody>
      </p:sp>
      <p:sp>
        <p:nvSpPr>
          <p:cNvPr id="4" name="Slide Number Placeholder 3"/>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15219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T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48408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T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128044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T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26C1C-8B3F-4745-BD33-08736CA963D0}" type="datetimeFigureOut">
              <a:rPr lang="en-TT" smtClean="0"/>
              <a:pPr/>
              <a:t>12/04/2013</a:t>
            </a:fld>
            <a:endParaRPr lang="en-T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CE445-1EBD-4E3D-9590-C285B3B7B5F5}" type="slidenum">
              <a:rPr lang="en-TT" smtClean="0"/>
              <a:pPr/>
              <a:t>‹#›</a:t>
            </a:fld>
            <a:endParaRPr lang="en-TT"/>
          </a:p>
        </p:txBody>
      </p:sp>
    </p:spTree>
    <p:extLst>
      <p:ext uri="{BB962C8B-B14F-4D97-AF65-F5344CB8AC3E}">
        <p14:creationId xmlns:p14="http://schemas.microsoft.com/office/powerpoint/2010/main" xmlns="" val="3720760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3928004" y="2939869"/>
            <a:ext cx="5249008" cy="66684"/>
          </a:xfrm>
          <a:prstGeom prst="rect">
            <a:avLst/>
          </a:prstGeom>
        </p:spPr>
      </p:pic>
      <p:pic>
        <p:nvPicPr>
          <p:cNvPr id="27" name="Picture 26"/>
          <p:cNvPicPr>
            <a:picLocks noChangeAspect="1"/>
          </p:cNvPicPr>
          <p:nvPr/>
        </p:nvPicPr>
        <p:blipFill>
          <a:blip r:embed="rId2"/>
          <a:stretch>
            <a:fillRect/>
          </a:stretch>
        </p:blipFill>
        <p:spPr>
          <a:xfrm>
            <a:off x="0" y="2939869"/>
            <a:ext cx="5249008" cy="66684"/>
          </a:xfrm>
          <a:prstGeom prst="rect">
            <a:avLst/>
          </a:prstGeom>
        </p:spPr>
      </p:pic>
      <p:sp>
        <p:nvSpPr>
          <p:cNvPr id="2" name="Title 1"/>
          <p:cNvSpPr>
            <a:spLocks noGrp="1"/>
          </p:cNvSpPr>
          <p:nvPr>
            <p:ph type="ctrTitle"/>
          </p:nvPr>
        </p:nvSpPr>
        <p:spPr>
          <a:xfrm>
            <a:off x="683568" y="4193704"/>
            <a:ext cx="7772400" cy="936104"/>
          </a:xfrm>
        </p:spPr>
        <p:txBody>
          <a:bodyPr/>
          <a:lstStyle/>
          <a:p>
            <a:r>
              <a:rPr lang="en-TT" dirty="0" err="1" smtClean="0"/>
              <a:t>TourismVIZ</a:t>
            </a:r>
            <a:endParaRPr lang="en-TT" dirty="0"/>
          </a:p>
        </p:txBody>
      </p:sp>
      <p:sp>
        <p:nvSpPr>
          <p:cNvPr id="3" name="Subtitle 2"/>
          <p:cNvSpPr>
            <a:spLocks noGrp="1"/>
          </p:cNvSpPr>
          <p:nvPr>
            <p:ph type="subTitle" idx="1"/>
          </p:nvPr>
        </p:nvSpPr>
        <p:spPr>
          <a:xfrm>
            <a:off x="539552" y="5129808"/>
            <a:ext cx="8496944" cy="1728192"/>
          </a:xfrm>
        </p:spPr>
        <p:txBody>
          <a:bodyPr>
            <a:normAutofit fontScale="92500" lnSpcReduction="20000"/>
          </a:bodyPr>
          <a:lstStyle/>
          <a:p>
            <a:pPr algn="l"/>
            <a:r>
              <a:rPr lang="en-TT" sz="2400" dirty="0" smtClean="0">
                <a:solidFill>
                  <a:schemeClr val="tx1"/>
                </a:solidFill>
              </a:rPr>
              <a:t>Team Members: </a:t>
            </a:r>
            <a:r>
              <a:rPr lang="en-TT" sz="2400" dirty="0" smtClean="0"/>
              <a:t>Eldon Marks, Jason Barnwell, </a:t>
            </a:r>
            <a:r>
              <a:rPr lang="en-TT" sz="2400" dirty="0" err="1" smtClean="0"/>
              <a:t>Keshawn</a:t>
            </a:r>
            <a:r>
              <a:rPr lang="en-TT" sz="2400" dirty="0" smtClean="0"/>
              <a:t> </a:t>
            </a:r>
            <a:r>
              <a:rPr lang="en-TT" sz="2400" dirty="0" err="1" smtClean="0"/>
              <a:t>Hamer</a:t>
            </a:r>
            <a:r>
              <a:rPr lang="en-TT" sz="2400" dirty="0" smtClean="0"/>
              <a:t>, Nicholas Glasgow, Garfield Pearson</a:t>
            </a:r>
            <a:endParaRPr lang="en-US" sz="2400" dirty="0" smtClean="0"/>
          </a:p>
          <a:p>
            <a:pPr algn="l"/>
            <a:endParaRPr lang="en-TT" sz="2400" dirty="0" smtClean="0">
              <a:solidFill>
                <a:schemeClr val="tx1"/>
              </a:solidFill>
            </a:endParaRPr>
          </a:p>
          <a:p>
            <a:pPr algn="l"/>
            <a:r>
              <a:rPr lang="en-TT" sz="2400" dirty="0" smtClean="0">
                <a:solidFill>
                  <a:schemeClr val="tx1"/>
                </a:solidFill>
              </a:rPr>
              <a:t>Team Name: </a:t>
            </a:r>
            <a:r>
              <a:rPr lang="en-TT" sz="2400" dirty="0" err="1" smtClean="0">
                <a:solidFill>
                  <a:schemeClr val="tx1"/>
                </a:solidFill>
              </a:rPr>
              <a:t>CodeStars</a:t>
            </a:r>
            <a:endParaRPr lang="en-TT" sz="2400" dirty="0" smtClean="0">
              <a:solidFill>
                <a:schemeClr val="tx1"/>
              </a:solidFill>
            </a:endParaRPr>
          </a:p>
          <a:p>
            <a:pPr algn="l"/>
            <a:r>
              <a:rPr lang="en-TT" sz="2400" dirty="0">
                <a:solidFill>
                  <a:schemeClr val="tx1"/>
                </a:solidFill>
              </a:rPr>
              <a:t>	</a:t>
            </a:r>
            <a:r>
              <a:rPr lang="en-TT" sz="2400" dirty="0" smtClean="0">
                <a:solidFill>
                  <a:schemeClr val="tx1"/>
                </a:solidFill>
              </a:rPr>
              <a:t>					</a:t>
            </a:r>
            <a:r>
              <a:rPr lang="en-TT" sz="2400" smtClean="0">
                <a:solidFill>
                  <a:schemeClr val="tx1"/>
                </a:solidFill>
              </a:rPr>
              <a:t>	Guyana</a:t>
            </a:r>
            <a:endParaRPr lang="en-TT" sz="2400" dirty="0">
              <a:solidFill>
                <a:schemeClr val="tx1"/>
              </a:solidFill>
            </a:endParaRPr>
          </a:p>
        </p:txBody>
      </p:sp>
      <p:pic>
        <p:nvPicPr>
          <p:cNvPr id="23" name="Picture 22"/>
          <p:cNvPicPr>
            <a:picLocks noChangeAspect="1"/>
          </p:cNvPicPr>
          <p:nvPr/>
        </p:nvPicPr>
        <p:blipFill>
          <a:blip r:embed="rId3"/>
          <a:stretch>
            <a:fillRect/>
          </a:stretch>
        </p:blipFill>
        <p:spPr>
          <a:xfrm>
            <a:off x="0" y="-27384"/>
            <a:ext cx="9144000" cy="2817187"/>
          </a:xfrm>
          <a:prstGeom prst="rect">
            <a:avLst/>
          </a:prstGeom>
        </p:spPr>
      </p:pic>
      <p:pic>
        <p:nvPicPr>
          <p:cNvPr id="24" name="Picture 23"/>
          <p:cNvPicPr>
            <a:picLocks noChangeAspect="1"/>
          </p:cNvPicPr>
          <p:nvPr/>
        </p:nvPicPr>
        <p:blipFill>
          <a:blip r:embed="rId4"/>
          <a:stretch>
            <a:fillRect/>
          </a:stretch>
        </p:blipFill>
        <p:spPr>
          <a:xfrm>
            <a:off x="3059832" y="1957416"/>
            <a:ext cx="3024336" cy="2410829"/>
          </a:xfrm>
          <a:prstGeom prst="rect">
            <a:avLst/>
          </a:prstGeom>
        </p:spPr>
      </p:pic>
    </p:spTree>
    <p:extLst>
      <p:ext uri="{BB962C8B-B14F-4D97-AF65-F5344CB8AC3E}">
        <p14:creationId xmlns:p14="http://schemas.microsoft.com/office/powerpoint/2010/main" xmlns="" val="3273665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12" y="1484784"/>
            <a:ext cx="8229600" cy="1143000"/>
          </a:xfrm>
        </p:spPr>
        <p:txBody>
          <a:bodyPr/>
          <a:lstStyle/>
          <a:p>
            <a:r>
              <a:rPr lang="en-TT" dirty="0" smtClean="0"/>
              <a:t>Our Regional Tourism Industry</a:t>
            </a:r>
            <a:endParaRPr lang="en-TT" dirty="0"/>
          </a:p>
        </p:txBody>
      </p:sp>
      <p:sp>
        <p:nvSpPr>
          <p:cNvPr id="3" name="Content Placeholder 2"/>
          <p:cNvSpPr>
            <a:spLocks noGrp="1"/>
          </p:cNvSpPr>
          <p:nvPr>
            <p:ph idx="1"/>
          </p:nvPr>
        </p:nvSpPr>
        <p:spPr>
          <a:xfrm>
            <a:off x="457200" y="2780928"/>
            <a:ext cx="8229600" cy="3345235"/>
          </a:xfrm>
        </p:spPr>
        <p:txBody>
          <a:bodyPr/>
          <a:lstStyle/>
          <a:p>
            <a:r>
              <a:rPr lang="en-TT" dirty="0" smtClean="0"/>
              <a:t>Issues:</a:t>
            </a:r>
          </a:p>
          <a:p>
            <a:pPr lvl="1"/>
            <a:r>
              <a:rPr lang="en-TT" dirty="0" smtClean="0"/>
              <a:t>No unified system for gathering, organising and presenting data for informed enhancement of regional tourism industry.</a:t>
            </a:r>
          </a:p>
          <a:p>
            <a:pPr lvl="1"/>
            <a:r>
              <a:rPr lang="en-TT" dirty="0" smtClean="0"/>
              <a:t>Tourists currently make vacation destination decisions based on scattered testimonials where available.  </a:t>
            </a:r>
          </a:p>
          <a:p>
            <a:pPr lvl="1"/>
            <a:endParaRPr lang="en-TT" dirty="0"/>
          </a:p>
        </p:txBody>
      </p:sp>
      <p:pic>
        <p:nvPicPr>
          <p:cNvPr id="5" name="Picture 4"/>
          <p:cNvPicPr>
            <a:picLocks noChangeAspect="1"/>
          </p:cNvPicPr>
          <p:nvPr/>
        </p:nvPicPr>
        <p:blipFill>
          <a:blip r:embed="rId2"/>
          <a:stretch>
            <a:fillRect/>
          </a:stretch>
        </p:blipFill>
        <p:spPr>
          <a:xfrm>
            <a:off x="0" y="0"/>
            <a:ext cx="9172575" cy="1495425"/>
          </a:xfrm>
          <a:prstGeom prst="rect">
            <a:avLst/>
          </a:prstGeom>
        </p:spPr>
      </p:pic>
    </p:spTree>
    <p:extLst>
      <p:ext uri="{BB962C8B-B14F-4D97-AF65-F5344CB8AC3E}">
        <p14:creationId xmlns:p14="http://schemas.microsoft.com/office/powerpoint/2010/main" xmlns="" val="235561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12" y="1484784"/>
            <a:ext cx="8229600" cy="1143000"/>
          </a:xfrm>
        </p:spPr>
        <p:txBody>
          <a:bodyPr/>
          <a:lstStyle/>
          <a:p>
            <a:r>
              <a:rPr lang="en-TT" dirty="0" err="1" smtClean="0"/>
              <a:t>TourismVIZ</a:t>
            </a:r>
            <a:endParaRPr lang="en-TT" dirty="0"/>
          </a:p>
        </p:txBody>
      </p:sp>
      <p:sp>
        <p:nvSpPr>
          <p:cNvPr id="3" name="Content Placeholder 2"/>
          <p:cNvSpPr>
            <a:spLocks noGrp="1"/>
          </p:cNvSpPr>
          <p:nvPr>
            <p:ph idx="1"/>
          </p:nvPr>
        </p:nvSpPr>
        <p:spPr>
          <a:xfrm>
            <a:off x="457200" y="2780928"/>
            <a:ext cx="8507288" cy="3744416"/>
          </a:xfrm>
        </p:spPr>
        <p:txBody>
          <a:bodyPr>
            <a:normAutofit fontScale="92500" lnSpcReduction="10000"/>
          </a:bodyPr>
          <a:lstStyle/>
          <a:p>
            <a:r>
              <a:rPr lang="en-TT" dirty="0" err="1" smtClean="0"/>
              <a:t>TourismVIZ</a:t>
            </a:r>
            <a:r>
              <a:rPr lang="en-TT" dirty="0" smtClean="0"/>
              <a:t> organises visitor arrival data and presents  visualisations and drill-down charts showing seasonal tourist traffic in an actionable form.</a:t>
            </a:r>
          </a:p>
          <a:p>
            <a:pPr>
              <a:buNone/>
            </a:pPr>
            <a:endParaRPr lang="en-TT" dirty="0" smtClean="0"/>
          </a:p>
          <a:p>
            <a:r>
              <a:rPr lang="en-TT" dirty="0" err="1" smtClean="0"/>
              <a:t>TourismVIZ</a:t>
            </a:r>
            <a:r>
              <a:rPr lang="en-TT" dirty="0" smtClean="0"/>
              <a:t> also mines this data to ‘intelligently’ inform tourists the most popular destination according to their nationality and season. </a:t>
            </a:r>
          </a:p>
          <a:p>
            <a:pPr lvl="1"/>
            <a:endParaRPr lang="en-TT" dirty="0" smtClean="0"/>
          </a:p>
          <a:p>
            <a:pPr lvl="1"/>
            <a:endParaRPr lang="en-TT" dirty="0"/>
          </a:p>
        </p:txBody>
      </p:sp>
      <p:pic>
        <p:nvPicPr>
          <p:cNvPr id="5" name="Picture 4"/>
          <p:cNvPicPr>
            <a:picLocks noChangeAspect="1"/>
          </p:cNvPicPr>
          <p:nvPr/>
        </p:nvPicPr>
        <p:blipFill>
          <a:blip r:embed="rId2"/>
          <a:stretch>
            <a:fillRect/>
          </a:stretch>
        </p:blipFill>
        <p:spPr>
          <a:xfrm>
            <a:off x="-14288" y="0"/>
            <a:ext cx="9172575" cy="1495425"/>
          </a:xfrm>
          <a:prstGeom prst="rect">
            <a:avLst/>
          </a:prstGeom>
        </p:spPr>
      </p:pic>
    </p:spTree>
    <p:extLst>
      <p:ext uri="{BB962C8B-B14F-4D97-AF65-F5344CB8AC3E}">
        <p14:creationId xmlns:p14="http://schemas.microsoft.com/office/powerpoint/2010/main" xmlns="" val="4191510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12" y="1484784"/>
            <a:ext cx="8229600" cy="1143000"/>
          </a:xfrm>
        </p:spPr>
        <p:txBody>
          <a:bodyPr/>
          <a:lstStyle/>
          <a:p>
            <a:r>
              <a:rPr lang="en-TT" dirty="0" err="1" smtClean="0"/>
              <a:t>TourismVIZ</a:t>
            </a:r>
            <a:endParaRPr lang="en-TT" dirty="0"/>
          </a:p>
        </p:txBody>
      </p:sp>
      <p:sp>
        <p:nvSpPr>
          <p:cNvPr id="3" name="Content Placeholder 2"/>
          <p:cNvSpPr>
            <a:spLocks noGrp="1"/>
          </p:cNvSpPr>
          <p:nvPr>
            <p:ph idx="1"/>
          </p:nvPr>
        </p:nvSpPr>
        <p:spPr>
          <a:xfrm>
            <a:off x="457200" y="2780928"/>
            <a:ext cx="8507288" cy="3744416"/>
          </a:xfrm>
        </p:spPr>
        <p:txBody>
          <a:bodyPr>
            <a:normAutofit fontScale="62500" lnSpcReduction="20000"/>
          </a:bodyPr>
          <a:lstStyle/>
          <a:p>
            <a:r>
              <a:rPr lang="en-TT" dirty="0" smtClean="0"/>
              <a:t>The </a:t>
            </a:r>
            <a:r>
              <a:rPr lang="en-TT" dirty="0" err="1" smtClean="0"/>
              <a:t>TourismVIZ</a:t>
            </a:r>
            <a:r>
              <a:rPr lang="en-TT" dirty="0" smtClean="0"/>
              <a:t> (prototype) provides a means to collect, organise, analyse and present arrival data collected throughout the region – vital for informed decision making to evolve the Caribbean tourism industry.  </a:t>
            </a:r>
          </a:p>
          <a:p>
            <a:pPr lvl="1"/>
            <a:endParaRPr lang="en-TT" dirty="0" smtClean="0"/>
          </a:p>
          <a:p>
            <a:r>
              <a:rPr lang="en-TT" dirty="0" smtClean="0"/>
              <a:t>The </a:t>
            </a:r>
            <a:r>
              <a:rPr lang="en-TT" dirty="0" err="1" smtClean="0"/>
              <a:t>TourismVIZ</a:t>
            </a:r>
            <a:r>
              <a:rPr lang="en-TT" dirty="0" smtClean="0"/>
              <a:t> (prototype) currently presents valuable and actionable views of tourist traffic across multiple Caribbean nations that are useful to tourists and tourist destinations alike. </a:t>
            </a:r>
          </a:p>
          <a:p>
            <a:endParaRPr lang="en-TT" dirty="0" smtClean="0"/>
          </a:p>
          <a:p>
            <a:r>
              <a:rPr lang="en-TT" dirty="0" smtClean="0"/>
              <a:t>Future additions will allow for a means to continuously acquire arrival data from all ports across the Caribbean as well as entry and exit surveys from visitors to enhance the capability of the </a:t>
            </a:r>
            <a:r>
              <a:rPr lang="en-TT" dirty="0" smtClean="0"/>
              <a:t>App and up-to-date </a:t>
            </a:r>
            <a:r>
              <a:rPr lang="en-TT" dirty="0" err="1" smtClean="0"/>
              <a:t>intel</a:t>
            </a:r>
            <a:r>
              <a:rPr lang="en-TT" dirty="0" smtClean="0"/>
              <a:t>.</a:t>
            </a:r>
            <a:endParaRPr lang="en-TT" dirty="0" smtClean="0"/>
          </a:p>
          <a:p>
            <a:pPr lvl="1">
              <a:buNone/>
            </a:pPr>
            <a:endParaRPr lang="en-TT" dirty="0" smtClean="0"/>
          </a:p>
          <a:p>
            <a:pPr lvl="1"/>
            <a:endParaRPr lang="en-TT" dirty="0"/>
          </a:p>
        </p:txBody>
      </p:sp>
      <p:pic>
        <p:nvPicPr>
          <p:cNvPr id="5" name="Picture 4"/>
          <p:cNvPicPr>
            <a:picLocks noChangeAspect="1"/>
          </p:cNvPicPr>
          <p:nvPr/>
        </p:nvPicPr>
        <p:blipFill>
          <a:blip r:embed="rId2"/>
          <a:stretch>
            <a:fillRect/>
          </a:stretch>
        </p:blipFill>
        <p:spPr>
          <a:xfrm>
            <a:off x="-14288" y="0"/>
            <a:ext cx="9172575" cy="1495425"/>
          </a:xfrm>
          <a:prstGeom prst="rect">
            <a:avLst/>
          </a:prstGeom>
        </p:spPr>
      </p:pic>
    </p:spTree>
    <p:extLst>
      <p:ext uri="{BB962C8B-B14F-4D97-AF65-F5344CB8AC3E}">
        <p14:creationId xmlns:p14="http://schemas.microsoft.com/office/powerpoint/2010/main" xmlns="" val="4191510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12" y="1484784"/>
            <a:ext cx="8229600" cy="1143000"/>
          </a:xfrm>
        </p:spPr>
        <p:txBody>
          <a:bodyPr/>
          <a:lstStyle/>
          <a:p>
            <a:r>
              <a:rPr lang="en-TT" dirty="0" err="1" smtClean="0"/>
              <a:t>TourismVIZ</a:t>
            </a:r>
            <a:endParaRPr lang="en-TT" dirty="0"/>
          </a:p>
        </p:txBody>
      </p:sp>
      <p:sp>
        <p:nvSpPr>
          <p:cNvPr id="3" name="Content Placeholder 2"/>
          <p:cNvSpPr>
            <a:spLocks noGrp="1"/>
          </p:cNvSpPr>
          <p:nvPr>
            <p:ph idx="1"/>
          </p:nvPr>
        </p:nvSpPr>
        <p:spPr>
          <a:xfrm>
            <a:off x="457200" y="2780928"/>
            <a:ext cx="8507288" cy="3744416"/>
          </a:xfrm>
        </p:spPr>
        <p:txBody>
          <a:bodyPr>
            <a:normAutofit fontScale="92500" lnSpcReduction="10000"/>
          </a:bodyPr>
          <a:lstStyle/>
          <a:p>
            <a:pPr lvl="1"/>
            <a:r>
              <a:rPr lang="en-TT" dirty="0" smtClean="0"/>
              <a:t>The App primarily caters to but is not limited to:</a:t>
            </a:r>
          </a:p>
          <a:p>
            <a:pPr lvl="2"/>
            <a:r>
              <a:rPr lang="en-TT" dirty="0" smtClean="0"/>
              <a:t>Tourism authorities in all destinations</a:t>
            </a:r>
          </a:p>
          <a:p>
            <a:pPr lvl="2"/>
            <a:r>
              <a:rPr lang="en-TT" dirty="0" smtClean="0"/>
              <a:t>Tourists</a:t>
            </a:r>
          </a:p>
          <a:p>
            <a:pPr lvl="2"/>
            <a:r>
              <a:rPr lang="en-TT" dirty="0" smtClean="0"/>
              <a:t>Hospitality establishments</a:t>
            </a:r>
          </a:p>
          <a:p>
            <a:pPr lvl="1"/>
            <a:endParaRPr lang="en-TT" dirty="0" smtClean="0"/>
          </a:p>
          <a:p>
            <a:pPr lvl="1"/>
            <a:r>
              <a:rPr lang="en-TT" dirty="0" smtClean="0"/>
              <a:t>The App is compatible with mobile devices and leverages the Google Maps and Google Charts API while providing an open access interface to the data for the development of other Apps.</a:t>
            </a:r>
            <a:endParaRPr lang="en-TT" dirty="0"/>
          </a:p>
        </p:txBody>
      </p:sp>
      <p:pic>
        <p:nvPicPr>
          <p:cNvPr id="5" name="Picture 4"/>
          <p:cNvPicPr>
            <a:picLocks noChangeAspect="1"/>
          </p:cNvPicPr>
          <p:nvPr/>
        </p:nvPicPr>
        <p:blipFill>
          <a:blip r:embed="rId2"/>
          <a:stretch>
            <a:fillRect/>
          </a:stretch>
        </p:blipFill>
        <p:spPr>
          <a:xfrm>
            <a:off x="-14288" y="0"/>
            <a:ext cx="9172575" cy="1495425"/>
          </a:xfrm>
          <a:prstGeom prst="rect">
            <a:avLst/>
          </a:prstGeom>
        </p:spPr>
      </p:pic>
    </p:spTree>
    <p:extLst>
      <p:ext uri="{BB962C8B-B14F-4D97-AF65-F5344CB8AC3E}">
        <p14:creationId xmlns:p14="http://schemas.microsoft.com/office/powerpoint/2010/main" xmlns="" val="4191510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TT"/>
          </a:p>
        </p:txBody>
      </p:sp>
      <p:sp>
        <p:nvSpPr>
          <p:cNvPr id="3" name="Content Placeholder 2"/>
          <p:cNvSpPr>
            <a:spLocks noGrp="1"/>
          </p:cNvSpPr>
          <p:nvPr>
            <p:ph idx="1"/>
          </p:nvPr>
        </p:nvSpPr>
        <p:spPr/>
        <p:txBody>
          <a:bodyPr>
            <a:normAutofit fontScale="77500" lnSpcReduction="20000"/>
          </a:bodyPr>
          <a:lstStyle/>
          <a:p>
            <a:pPr marL="0" indent="0">
              <a:buNone/>
            </a:pPr>
            <a:r>
              <a:rPr lang="en-TT" dirty="0"/>
              <a:t> </a:t>
            </a:r>
            <a:r>
              <a:rPr lang="en-TT" dirty="0" smtClean="0"/>
              <a:t>      </a:t>
            </a:r>
            <a:r>
              <a:rPr lang="en-TT" sz="4400" dirty="0" smtClean="0">
                <a:latin typeface="+mj-lt"/>
                <a:ea typeface="+mj-ea"/>
                <a:cs typeface="+mj-cs"/>
              </a:rPr>
              <a:t>Business Model</a:t>
            </a:r>
          </a:p>
          <a:p>
            <a:r>
              <a:rPr lang="en-TT" dirty="0" smtClean="0"/>
              <a:t>The App will be based on a “</a:t>
            </a:r>
            <a:r>
              <a:rPr lang="en-TT" dirty="0" err="1" smtClean="0"/>
              <a:t>Freemium</a:t>
            </a:r>
            <a:r>
              <a:rPr lang="en-TT" dirty="0" smtClean="0"/>
              <a:t>” subscription.  </a:t>
            </a:r>
          </a:p>
          <a:p>
            <a:pPr>
              <a:buNone/>
            </a:pPr>
            <a:endParaRPr lang="en-TT" dirty="0" smtClean="0"/>
          </a:p>
          <a:p>
            <a:r>
              <a:rPr lang="en-TT" dirty="0" smtClean="0"/>
              <a:t>The App’s core service of collecting, organising and presenting data visualisations will be free.</a:t>
            </a:r>
          </a:p>
          <a:p>
            <a:pPr>
              <a:buNone/>
            </a:pPr>
            <a:endParaRPr lang="en-TT" dirty="0" smtClean="0"/>
          </a:p>
          <a:p>
            <a:r>
              <a:rPr lang="en-TT" dirty="0" smtClean="0"/>
              <a:t>The App is expected to be the first  ‘intelligent’ vacation </a:t>
            </a:r>
            <a:r>
              <a:rPr lang="en-TT" dirty="0" smtClean="0"/>
              <a:t>destination advisor </a:t>
            </a:r>
            <a:r>
              <a:rPr lang="en-TT" dirty="0" smtClean="0"/>
              <a:t>for tourists. It is expected to make money by charging a monthly fee for showcasing and featuring  hospitality establishments across the region as part of its ‘vacation </a:t>
            </a:r>
            <a:r>
              <a:rPr lang="en-TT" dirty="0" smtClean="0"/>
              <a:t>destination advisor</a:t>
            </a:r>
            <a:r>
              <a:rPr lang="en-TT" dirty="0" smtClean="0"/>
              <a:t>’ service.</a:t>
            </a:r>
          </a:p>
          <a:p>
            <a:pPr lvl="2"/>
            <a:endParaRPr lang="en-TT" dirty="0"/>
          </a:p>
          <a:p>
            <a:pPr lvl="1"/>
            <a:endParaRPr lang="en-TT" dirty="0" smtClean="0"/>
          </a:p>
          <a:p>
            <a:pPr lvl="1"/>
            <a:endParaRPr lang="en-TT" dirty="0" smtClean="0"/>
          </a:p>
          <a:p>
            <a:pPr lvl="1"/>
            <a:endParaRPr lang="en-TT" dirty="0"/>
          </a:p>
          <a:p>
            <a:pPr marL="0" indent="0">
              <a:buNone/>
            </a:pPr>
            <a:endParaRPr lang="en-TT" sz="4400" dirty="0">
              <a:latin typeface="+mj-lt"/>
              <a:ea typeface="+mj-ea"/>
              <a:cs typeface="+mj-cs"/>
            </a:endParaRPr>
          </a:p>
        </p:txBody>
      </p:sp>
      <p:pic>
        <p:nvPicPr>
          <p:cNvPr id="4" name="Picture 3"/>
          <p:cNvPicPr>
            <a:picLocks noChangeAspect="1"/>
          </p:cNvPicPr>
          <p:nvPr/>
        </p:nvPicPr>
        <p:blipFill>
          <a:blip r:embed="rId2"/>
          <a:stretch>
            <a:fillRect/>
          </a:stretch>
        </p:blipFill>
        <p:spPr>
          <a:xfrm>
            <a:off x="-14288" y="-27384"/>
            <a:ext cx="9172575" cy="1495425"/>
          </a:xfrm>
          <a:prstGeom prst="rect">
            <a:avLst/>
          </a:prstGeom>
        </p:spPr>
      </p:pic>
    </p:spTree>
    <p:extLst>
      <p:ext uri="{BB962C8B-B14F-4D97-AF65-F5344CB8AC3E}">
        <p14:creationId xmlns:p14="http://schemas.microsoft.com/office/powerpoint/2010/main" xmlns="" val="96324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TT"/>
          </a:p>
        </p:txBody>
      </p:sp>
      <p:pic>
        <p:nvPicPr>
          <p:cNvPr id="4" name="Picture 3"/>
          <p:cNvPicPr>
            <a:picLocks noChangeAspect="1"/>
          </p:cNvPicPr>
          <p:nvPr/>
        </p:nvPicPr>
        <p:blipFill>
          <a:blip r:embed="rId2"/>
          <a:stretch>
            <a:fillRect/>
          </a:stretch>
        </p:blipFill>
        <p:spPr>
          <a:xfrm>
            <a:off x="-14288" y="0"/>
            <a:ext cx="9172575" cy="1495425"/>
          </a:xfrm>
          <a:prstGeom prst="rect">
            <a:avLst/>
          </a:prstGeom>
        </p:spPr>
      </p:pic>
      <p:sp>
        <p:nvSpPr>
          <p:cNvPr id="5" name="Rectangle 4"/>
          <p:cNvSpPr/>
          <p:nvPr/>
        </p:nvSpPr>
        <p:spPr>
          <a:xfrm>
            <a:off x="251520" y="1736229"/>
            <a:ext cx="8640960" cy="769441"/>
          </a:xfrm>
          <a:prstGeom prst="rect">
            <a:avLst/>
          </a:prstGeom>
        </p:spPr>
        <p:txBody>
          <a:bodyPr wrap="square">
            <a:spAutoFit/>
          </a:bodyPr>
          <a:lstStyle/>
          <a:p>
            <a:r>
              <a:rPr lang="en-TT" sz="4400" dirty="0" smtClean="0"/>
              <a:t>	&lt;&lt;Solution Demonstration&gt;&gt;</a:t>
            </a:r>
            <a:endParaRPr lang="en-TT" sz="4400" dirty="0"/>
          </a:p>
        </p:txBody>
      </p:sp>
    </p:spTree>
    <p:extLst>
      <p:ext uri="{BB962C8B-B14F-4D97-AF65-F5344CB8AC3E}">
        <p14:creationId xmlns:p14="http://schemas.microsoft.com/office/powerpoint/2010/main" xmlns="" val="145580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TT"/>
          </a:p>
        </p:txBody>
      </p:sp>
      <p:pic>
        <p:nvPicPr>
          <p:cNvPr id="4" name="Picture 3"/>
          <p:cNvPicPr>
            <a:picLocks noChangeAspect="1"/>
          </p:cNvPicPr>
          <p:nvPr/>
        </p:nvPicPr>
        <p:blipFill>
          <a:blip r:embed="rId2"/>
          <a:stretch>
            <a:fillRect/>
          </a:stretch>
        </p:blipFill>
        <p:spPr>
          <a:xfrm>
            <a:off x="-14288" y="0"/>
            <a:ext cx="9172575" cy="1495425"/>
          </a:xfrm>
          <a:prstGeom prst="rect">
            <a:avLst/>
          </a:prstGeom>
        </p:spPr>
      </p:pic>
      <p:sp>
        <p:nvSpPr>
          <p:cNvPr id="6" name="Rectangle 5"/>
          <p:cNvSpPr/>
          <p:nvPr/>
        </p:nvSpPr>
        <p:spPr>
          <a:xfrm>
            <a:off x="251520" y="1736229"/>
            <a:ext cx="8640960" cy="769441"/>
          </a:xfrm>
          <a:prstGeom prst="rect">
            <a:avLst/>
          </a:prstGeom>
        </p:spPr>
        <p:txBody>
          <a:bodyPr wrap="square">
            <a:spAutoFit/>
          </a:bodyPr>
          <a:lstStyle/>
          <a:p>
            <a:pPr algn="ctr"/>
            <a:r>
              <a:rPr lang="en-TT" sz="4400" dirty="0" smtClean="0"/>
              <a:t>&lt;&lt;Q &amp; A&gt;&gt;</a:t>
            </a:r>
            <a:endParaRPr lang="en-TT" sz="4400" dirty="0"/>
          </a:p>
        </p:txBody>
      </p:sp>
    </p:spTree>
    <p:extLst>
      <p:ext uri="{BB962C8B-B14F-4D97-AF65-F5344CB8AC3E}">
        <p14:creationId xmlns:p14="http://schemas.microsoft.com/office/powerpoint/2010/main" xmlns="" val="4093337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340</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TourismVIZ</vt:lpstr>
      <vt:lpstr>Our Regional Tourism Industry</vt:lpstr>
      <vt:lpstr>TourismVIZ</vt:lpstr>
      <vt:lpstr>TourismVIZ</vt:lpstr>
      <vt:lpstr>TourismVIZ</vt:lpstr>
      <vt:lpstr>Slide 6</vt:lpstr>
      <vt:lpstr>Slide 7</vt:lpstr>
      <vt:lpstr>Slide 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&lt;&lt;Project Title&gt;&gt;</dc:title>
  <dc:creator>Craig</dc:creator>
  <cp:lastModifiedBy>novus</cp:lastModifiedBy>
  <cp:revision>46</cp:revision>
  <dcterms:created xsi:type="dcterms:W3CDTF">2012-01-12T22:59:57Z</dcterms:created>
  <dcterms:modified xsi:type="dcterms:W3CDTF">2013-04-12T11:17:05Z</dcterms:modified>
</cp:coreProperties>
</file>