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4" r:id="rId3"/>
  </p:sldIdLst>
  <p:sldSz cx="18000663" cy="14400213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7030A0"/>
    <a:srgbClr val="C55A11"/>
    <a:srgbClr val="FBE5D6"/>
    <a:srgbClr val="94BEE4"/>
    <a:srgbClr val="92D050"/>
    <a:srgbClr val="CC9900"/>
    <a:srgbClr val="A6A6A6"/>
    <a:srgbClr val="DEDEFE"/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53" autoAdjust="0"/>
    <p:restoredTop sz="94660"/>
  </p:normalViewPr>
  <p:slideViewPr>
    <p:cSldViewPr snapToGrid="0">
      <p:cViewPr varScale="1">
        <p:scale>
          <a:sx n="49" d="100"/>
          <a:sy n="49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4566-8A41-41D9-8668-F1B87DBBAF85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B42-D731-43F6-BA48-C8D8E442A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125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4566-8A41-41D9-8668-F1B87DBBAF85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B42-D731-43F6-BA48-C8D8E442A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21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4566-8A41-41D9-8668-F1B87DBBAF85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B42-D731-43F6-BA48-C8D8E442A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78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4566-8A41-41D9-8668-F1B87DBBAF85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B42-D731-43F6-BA48-C8D8E442A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11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4566-8A41-41D9-8668-F1B87DBBAF85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B42-D731-43F6-BA48-C8D8E442A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45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4566-8A41-41D9-8668-F1B87DBBAF85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B42-D731-43F6-BA48-C8D8E442A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357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4566-8A41-41D9-8668-F1B87DBBAF85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B42-D731-43F6-BA48-C8D8E442A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12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4566-8A41-41D9-8668-F1B87DBBAF85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B42-D731-43F6-BA48-C8D8E442A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48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4566-8A41-41D9-8668-F1B87DBBAF85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B42-D731-43F6-BA48-C8D8E442A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456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4566-8A41-41D9-8668-F1B87DBBAF85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B42-D731-43F6-BA48-C8D8E442A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72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4566-8A41-41D9-8668-F1B87DBBAF85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B42-D731-43F6-BA48-C8D8E442A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6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44566-8A41-41D9-8668-F1B87DBBAF85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8B42-D731-43F6-BA48-C8D8E442A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293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/>
          <p:cNvSpPr/>
          <p:nvPr/>
        </p:nvSpPr>
        <p:spPr>
          <a:xfrm flipH="1">
            <a:off x="191835" y="6728953"/>
            <a:ext cx="12490142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𝛽 = transmission rate</a:t>
            </a:r>
            <a:br>
              <a:rPr lang="en-CA" dirty="0" smtClean="0"/>
            </a:br>
            <a:r>
              <a:rPr lang="el-GR" dirty="0" smtClean="0"/>
              <a:t>λ</a:t>
            </a:r>
            <a:r>
              <a:rPr lang="en-CA" dirty="0" smtClean="0"/>
              <a:t> = % exposed </a:t>
            </a:r>
            <a:r>
              <a:rPr lang="en-CA" dirty="0" err="1" smtClean="0"/>
              <a:t>id’d</a:t>
            </a:r>
            <a:r>
              <a:rPr lang="en-CA" dirty="0" smtClean="0"/>
              <a:t> in contact tracing</a:t>
            </a:r>
          </a:p>
          <a:p>
            <a:r>
              <a:rPr lang="en-CA" dirty="0" smtClean="0"/>
              <a:t>c = contact matrix</a:t>
            </a:r>
          </a:p>
          <a:p>
            <a:pPr lvl="0"/>
            <a:r>
              <a:rPr lang="en-CA" dirty="0" smtClean="0"/>
              <a:t>𝜎 = latency period (days)</a:t>
            </a:r>
          </a:p>
          <a:p>
            <a:r>
              <a:rPr lang="el-GR" dirty="0"/>
              <a:t>δ</a:t>
            </a:r>
            <a:r>
              <a:rPr lang="en-CA" dirty="0"/>
              <a:t> = % </a:t>
            </a:r>
            <a:r>
              <a:rPr lang="fr-CA" dirty="0" err="1"/>
              <a:t>infectious</a:t>
            </a:r>
            <a:r>
              <a:rPr lang="fr-CA" dirty="0"/>
              <a:t> a-</a:t>
            </a:r>
            <a:r>
              <a:rPr lang="fr-CA" dirty="0" err="1"/>
              <a:t>symptomatic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develop</a:t>
            </a:r>
            <a:r>
              <a:rPr lang="fr-CA" dirty="0"/>
              <a:t> </a:t>
            </a:r>
            <a:r>
              <a:rPr lang="fr-CA" dirty="0" err="1"/>
              <a:t>symptoms</a:t>
            </a:r>
            <a:endParaRPr lang="en-CA" dirty="0" smtClean="0"/>
          </a:p>
          <a:p>
            <a:r>
              <a:rPr lang="en-CA" dirty="0" smtClean="0"/>
              <a:t>α = % symptomatic that get mild symptoms</a:t>
            </a:r>
            <a:br>
              <a:rPr lang="en-CA" dirty="0" smtClean="0"/>
            </a:br>
            <a:r>
              <a:rPr lang="en-CA" dirty="0" err="1"/>
              <a:t>Ϥ</a:t>
            </a:r>
            <a:r>
              <a:rPr lang="en-CA" baseline="-25000" dirty="0" err="1"/>
              <a:t>m</a:t>
            </a:r>
            <a:r>
              <a:rPr lang="fr-CA" dirty="0"/>
              <a:t>= % </a:t>
            </a:r>
            <a:r>
              <a:rPr lang="fr-CA" dirty="0" err="1"/>
              <a:t>mild</a:t>
            </a:r>
            <a:r>
              <a:rPr lang="fr-CA" dirty="0"/>
              <a:t> cases go in </a:t>
            </a:r>
            <a:r>
              <a:rPr lang="fr-CA" dirty="0" smtClean="0"/>
              <a:t>isolation</a:t>
            </a:r>
          </a:p>
          <a:p>
            <a:r>
              <a:rPr lang="en-CA" dirty="0" err="1" smtClean="0"/>
              <a:t>Ϥ</a:t>
            </a:r>
            <a:r>
              <a:rPr lang="en-CA" baseline="-25000" dirty="0" err="1" smtClean="0"/>
              <a:t>q</a:t>
            </a:r>
            <a:r>
              <a:rPr lang="en-CA" baseline="-25000" dirty="0" smtClean="0">
                <a:solidFill>
                  <a:srgbClr val="00B050"/>
                </a:solidFill>
              </a:rPr>
              <a:t> </a:t>
            </a:r>
            <a:r>
              <a:rPr lang="fr-CA" dirty="0"/>
              <a:t>= % </a:t>
            </a:r>
            <a:r>
              <a:rPr lang="fr-CA" dirty="0" err="1" smtClean="0"/>
              <a:t>presymptomatic</a:t>
            </a:r>
            <a:r>
              <a:rPr lang="fr-CA" dirty="0" smtClean="0"/>
              <a:t> </a:t>
            </a:r>
            <a:r>
              <a:rPr lang="fr-CA" dirty="0" err="1" smtClean="0"/>
              <a:t>who</a:t>
            </a:r>
            <a:r>
              <a:rPr lang="fr-CA" dirty="0" smtClean="0"/>
              <a:t> </a:t>
            </a:r>
            <a:r>
              <a:rPr lang="fr-CA" dirty="0" err="1" smtClean="0"/>
              <a:t>keeps</a:t>
            </a:r>
            <a:r>
              <a:rPr lang="fr-CA" dirty="0" smtClean="0"/>
              <a:t> </a:t>
            </a:r>
            <a:r>
              <a:rPr lang="fr-CA" dirty="0" err="1" smtClean="0"/>
              <a:t>being</a:t>
            </a:r>
            <a:r>
              <a:rPr lang="fr-CA" dirty="0" smtClean="0"/>
              <a:t> </a:t>
            </a:r>
            <a:r>
              <a:rPr lang="fr-CA" dirty="0" err="1" smtClean="0"/>
              <a:t>asymptomatic</a:t>
            </a:r>
            <a:r>
              <a:rPr lang="fr-CA" dirty="0" smtClean="0"/>
              <a:t> and </a:t>
            </a:r>
            <a:r>
              <a:rPr lang="fr-CA" dirty="0" err="1" smtClean="0"/>
              <a:t>keeps</a:t>
            </a:r>
            <a:r>
              <a:rPr lang="fr-CA" dirty="0" smtClean="0"/>
              <a:t> </a:t>
            </a:r>
            <a:r>
              <a:rPr lang="fr-CA" dirty="0" err="1" smtClean="0"/>
              <a:t>being</a:t>
            </a:r>
            <a:r>
              <a:rPr lang="fr-CA" dirty="0" smtClean="0"/>
              <a:t> in </a:t>
            </a:r>
            <a:r>
              <a:rPr lang="fr-CA" dirty="0" err="1" smtClean="0"/>
              <a:t>quarantine</a:t>
            </a:r>
            <a:endParaRPr lang="fr-CA" dirty="0" smtClean="0"/>
          </a:p>
          <a:p>
            <a:r>
              <a:rPr lang="en-CA" dirty="0" err="1" smtClean="0"/>
              <a:t>Ϥ</a:t>
            </a:r>
            <a:r>
              <a:rPr lang="en-CA" baseline="-25000" dirty="0" err="1" smtClean="0"/>
              <a:t>mq</a:t>
            </a:r>
            <a:r>
              <a:rPr lang="fr-CA" dirty="0" smtClean="0"/>
              <a:t>= </a:t>
            </a:r>
            <a:r>
              <a:rPr lang="fr-CA" dirty="0"/>
              <a:t>% </a:t>
            </a:r>
            <a:r>
              <a:rPr lang="fr-CA" dirty="0" err="1"/>
              <a:t>mild</a:t>
            </a:r>
            <a:r>
              <a:rPr lang="fr-CA" dirty="0"/>
              <a:t> </a:t>
            </a:r>
            <a:r>
              <a:rPr lang="fr-CA" dirty="0" smtClean="0"/>
              <a:t>cases </a:t>
            </a:r>
            <a:r>
              <a:rPr lang="fr-CA" b="1" dirty="0" smtClean="0"/>
              <a:t>in </a:t>
            </a:r>
            <a:r>
              <a:rPr lang="fr-CA" b="1" dirty="0" err="1" smtClean="0"/>
              <a:t>quarantine</a:t>
            </a:r>
            <a:r>
              <a:rPr lang="fr-CA" b="1" dirty="0" smtClean="0"/>
              <a:t> </a:t>
            </a:r>
            <a:r>
              <a:rPr lang="fr-CA" dirty="0"/>
              <a:t>go in </a:t>
            </a:r>
            <a:r>
              <a:rPr lang="fr-CA" dirty="0" smtClean="0"/>
              <a:t>isolation</a:t>
            </a:r>
          </a:p>
          <a:p>
            <a:r>
              <a:rPr lang="en-CA" dirty="0"/>
              <a:t>t</a:t>
            </a:r>
            <a:r>
              <a:rPr lang="fr-CA" baseline="-25000" dirty="0" err="1" smtClean="0"/>
              <a:t>pres</a:t>
            </a:r>
            <a:r>
              <a:rPr lang="fr-CA" baseline="-25000" dirty="0" smtClean="0"/>
              <a:t> </a:t>
            </a:r>
            <a:r>
              <a:rPr lang="fr-CA" dirty="0" smtClean="0"/>
              <a:t>=</a:t>
            </a:r>
            <a:r>
              <a:rPr lang="fr-CA" dirty="0" err="1" smtClean="0"/>
              <a:t>period</a:t>
            </a:r>
            <a:r>
              <a:rPr lang="fr-CA" dirty="0" smtClean="0"/>
              <a:t> </a:t>
            </a:r>
            <a:r>
              <a:rPr lang="fr-CA" dirty="0" err="1" smtClean="0"/>
              <a:t>between</a:t>
            </a:r>
            <a:r>
              <a:rPr lang="fr-CA" dirty="0" smtClean="0"/>
              <a:t> </a:t>
            </a:r>
            <a:r>
              <a:rPr lang="fr-CA" dirty="0" err="1" smtClean="0"/>
              <a:t>onset</a:t>
            </a:r>
            <a:r>
              <a:rPr lang="fr-CA" dirty="0" smtClean="0"/>
              <a:t> of </a:t>
            </a:r>
            <a:r>
              <a:rPr lang="fr-CA" dirty="0" err="1" smtClean="0"/>
              <a:t>infectiousness</a:t>
            </a:r>
            <a:r>
              <a:rPr lang="fr-CA" dirty="0" smtClean="0"/>
              <a:t> and </a:t>
            </a:r>
            <a:r>
              <a:rPr lang="fr-CA" dirty="0" err="1" smtClean="0"/>
              <a:t>symptoms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l-GR" dirty="0" smtClean="0"/>
              <a:t>ϒ</a:t>
            </a:r>
            <a:r>
              <a:rPr lang="en-CA" dirty="0" smtClean="0"/>
              <a:t> = duration of a-symptomatic period before recovery</a:t>
            </a:r>
            <a:endParaRPr lang="en-CA" dirty="0"/>
          </a:p>
          <a:p>
            <a:r>
              <a:rPr lang="el-GR" dirty="0" smtClean="0"/>
              <a:t>ν</a:t>
            </a:r>
            <a:r>
              <a:rPr lang="fr-CA" baseline="-25000" dirty="0"/>
              <a:t>m</a:t>
            </a:r>
            <a:r>
              <a:rPr lang="fr-CA" dirty="0"/>
              <a:t>= </a:t>
            </a:r>
            <a:r>
              <a:rPr lang="fr-CA" dirty="0" err="1"/>
              <a:t>symptomatic</a:t>
            </a:r>
            <a:r>
              <a:rPr lang="fr-CA" dirty="0"/>
              <a:t> </a:t>
            </a:r>
            <a:r>
              <a:rPr lang="fr-CA" dirty="0" err="1"/>
              <a:t>period</a:t>
            </a:r>
            <a:r>
              <a:rPr lang="fr-CA" dirty="0"/>
              <a:t> for </a:t>
            </a:r>
            <a:r>
              <a:rPr lang="fr-CA" dirty="0" err="1"/>
              <a:t>Mild</a:t>
            </a:r>
            <a:r>
              <a:rPr lang="fr-CA" dirty="0"/>
              <a:t> cases </a:t>
            </a:r>
            <a:r>
              <a:rPr lang="fr-CA" dirty="0" err="1" smtClean="0"/>
              <a:t>before</a:t>
            </a:r>
            <a:r>
              <a:rPr lang="fr-CA" dirty="0" smtClean="0"/>
              <a:t> </a:t>
            </a:r>
            <a:r>
              <a:rPr lang="fr-CA" dirty="0" err="1" smtClean="0"/>
              <a:t>recovery</a:t>
            </a:r>
            <a:endParaRPr lang="en-CA" dirty="0" smtClean="0"/>
          </a:p>
          <a:p>
            <a:pPr lvl="0"/>
            <a:r>
              <a:rPr lang="el-GR" dirty="0" smtClean="0"/>
              <a:t>ν</a:t>
            </a:r>
            <a:r>
              <a:rPr lang="fr-CA" baseline="-25000" dirty="0"/>
              <a:t>s</a:t>
            </a:r>
            <a:r>
              <a:rPr lang="en-CA" dirty="0"/>
              <a:t>= symptomatic period (severe cases) </a:t>
            </a:r>
            <a:r>
              <a:rPr lang="en-CA" b="1" dirty="0"/>
              <a:t>before </a:t>
            </a:r>
            <a:r>
              <a:rPr lang="en-CA" b="1" dirty="0" smtClean="0"/>
              <a:t>recovery or death </a:t>
            </a:r>
            <a:r>
              <a:rPr lang="en-CA" b="1" dirty="0" smtClean="0">
                <a:solidFill>
                  <a:srgbClr val="FF0000"/>
                </a:solidFill>
              </a:rPr>
              <a:t>if at home</a:t>
            </a:r>
          </a:p>
          <a:p>
            <a:r>
              <a:rPr lang="fr-CA" dirty="0" err="1" smtClean="0"/>
              <a:t>P</a:t>
            </a:r>
            <a:r>
              <a:rPr lang="fr-CA" baseline="-25000" dirty="0" err="1" smtClean="0"/>
              <a:t>shosp</a:t>
            </a:r>
            <a:r>
              <a:rPr lang="fr-CA" baseline="-25000" dirty="0" smtClean="0"/>
              <a:t> </a:t>
            </a:r>
            <a:r>
              <a:rPr lang="fr-CA" dirty="0"/>
              <a:t>=  proportion of </a:t>
            </a:r>
            <a:r>
              <a:rPr lang="fr-CA" dirty="0" err="1"/>
              <a:t>severe</a:t>
            </a:r>
            <a:r>
              <a:rPr lang="fr-CA" dirty="0"/>
              <a:t> cases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smtClean="0"/>
              <a:t>go to </a:t>
            </a:r>
            <a:r>
              <a:rPr lang="fr-CA" dirty="0" err="1" smtClean="0"/>
              <a:t>hospital</a:t>
            </a:r>
            <a:r>
              <a:rPr lang="fr-CA" dirty="0" smtClean="0"/>
              <a:t> </a:t>
            </a:r>
          </a:p>
          <a:p>
            <a:r>
              <a:rPr lang="en-CA" dirty="0" smtClean="0"/>
              <a:t>t</a:t>
            </a:r>
            <a:r>
              <a:rPr lang="fr-CA" baseline="-25000" dirty="0" err="1" smtClean="0"/>
              <a:t>sph</a:t>
            </a:r>
            <a:r>
              <a:rPr lang="en-CA" dirty="0" smtClean="0"/>
              <a:t>= period </a:t>
            </a:r>
            <a:r>
              <a:rPr lang="en-CA" dirty="0"/>
              <a:t>(severe cases) </a:t>
            </a:r>
            <a:r>
              <a:rPr lang="en-CA" b="1" dirty="0" smtClean="0"/>
              <a:t>between symptoms onset and taken in charge (or not) by the system</a:t>
            </a:r>
            <a:endParaRPr lang="en-CA" b="1" dirty="0"/>
          </a:p>
          <a:p>
            <a:r>
              <a:rPr lang="en-CA" dirty="0" err="1" smtClean="0"/>
              <a:t>b</a:t>
            </a:r>
            <a:r>
              <a:rPr lang="en-CA" baseline="-25000" dirty="0" err="1" smtClean="0"/>
              <a:t>ICU</a:t>
            </a:r>
            <a:r>
              <a:rPr lang="en-CA" dirty="0" smtClean="0"/>
              <a:t> </a:t>
            </a:r>
            <a:r>
              <a:rPr lang="en-CA" dirty="0"/>
              <a:t>=</a:t>
            </a:r>
            <a:r>
              <a:rPr lang="fr-CA" dirty="0"/>
              <a:t> % </a:t>
            </a:r>
            <a:r>
              <a:rPr lang="en-CA" dirty="0" smtClean="0"/>
              <a:t>hospitalized </a:t>
            </a:r>
            <a:r>
              <a:rPr lang="en-CA" dirty="0"/>
              <a:t>cases who </a:t>
            </a:r>
            <a:r>
              <a:rPr lang="en-CA" dirty="0" smtClean="0"/>
              <a:t>require/access to ICU or Vent in Hospital </a:t>
            </a:r>
            <a:r>
              <a:rPr lang="en-CA" b="1" dirty="0" smtClean="0">
                <a:solidFill>
                  <a:srgbClr val="FF0000"/>
                </a:solidFill>
              </a:rPr>
              <a:t>(will depend on local </a:t>
            </a:r>
            <a:r>
              <a:rPr lang="en-CA" b="1" dirty="0" err="1" smtClean="0">
                <a:solidFill>
                  <a:srgbClr val="FF0000"/>
                </a:solidFill>
              </a:rPr>
              <a:t>Hospit</a:t>
            </a:r>
            <a:r>
              <a:rPr lang="en-CA" b="1" dirty="0" smtClean="0">
                <a:solidFill>
                  <a:srgbClr val="FF0000"/>
                </a:solidFill>
              </a:rPr>
              <a:t> capacity in ICU unit)</a:t>
            </a:r>
            <a:endParaRPr lang="en-CA" b="1" dirty="0">
              <a:solidFill>
                <a:srgbClr val="FF0000"/>
              </a:solidFill>
            </a:endParaRPr>
          </a:p>
          <a:p>
            <a:r>
              <a:rPr lang="en-CA" dirty="0" err="1" smtClean="0"/>
              <a:t>b</a:t>
            </a:r>
            <a:r>
              <a:rPr lang="en-CA" baseline="-25000" dirty="0" err="1" smtClean="0"/>
              <a:t>vent</a:t>
            </a:r>
            <a:r>
              <a:rPr lang="en-CA" dirty="0" smtClean="0"/>
              <a:t> </a:t>
            </a:r>
            <a:r>
              <a:rPr lang="en-CA" dirty="0"/>
              <a:t>=</a:t>
            </a:r>
            <a:r>
              <a:rPr lang="fr-CA" dirty="0"/>
              <a:t> % </a:t>
            </a:r>
            <a:r>
              <a:rPr lang="fr-CA" dirty="0" err="1" smtClean="0"/>
              <a:t>hospitalized</a:t>
            </a:r>
            <a:r>
              <a:rPr lang="fr-CA" dirty="0" smtClean="0"/>
              <a:t> cases </a:t>
            </a:r>
            <a:r>
              <a:rPr lang="fr-CA" dirty="0" err="1" smtClean="0"/>
              <a:t>who</a:t>
            </a:r>
            <a:r>
              <a:rPr lang="fr-CA" dirty="0" smtClean="0"/>
              <a:t> </a:t>
            </a:r>
            <a:r>
              <a:rPr lang="fr-CA" dirty="0" err="1" smtClean="0"/>
              <a:t>require</a:t>
            </a:r>
            <a:r>
              <a:rPr lang="fr-CA" dirty="0" smtClean="0"/>
              <a:t>/</a:t>
            </a:r>
            <a:r>
              <a:rPr lang="fr-CA" dirty="0" err="1" smtClean="0"/>
              <a:t>access</a:t>
            </a:r>
            <a:r>
              <a:rPr lang="fr-CA" dirty="0" smtClean="0"/>
              <a:t> to Vent </a:t>
            </a:r>
            <a:r>
              <a:rPr lang="en-CA" b="1" dirty="0">
                <a:solidFill>
                  <a:srgbClr val="FF0000"/>
                </a:solidFill>
              </a:rPr>
              <a:t>(will depend on </a:t>
            </a:r>
            <a:r>
              <a:rPr lang="en-CA" b="1" dirty="0" smtClean="0">
                <a:solidFill>
                  <a:srgbClr val="FF0000"/>
                </a:solidFill>
              </a:rPr>
              <a:t>local </a:t>
            </a:r>
            <a:r>
              <a:rPr lang="en-CA" b="1" dirty="0" err="1" smtClean="0">
                <a:solidFill>
                  <a:srgbClr val="FF0000"/>
                </a:solidFill>
              </a:rPr>
              <a:t>Hospit</a:t>
            </a:r>
            <a:r>
              <a:rPr lang="en-CA" b="1" dirty="0" smtClean="0">
                <a:solidFill>
                  <a:srgbClr val="FF0000"/>
                </a:solidFill>
              </a:rPr>
              <a:t> </a:t>
            </a:r>
            <a:r>
              <a:rPr lang="en-CA" b="1" dirty="0">
                <a:solidFill>
                  <a:srgbClr val="FF0000"/>
                </a:solidFill>
              </a:rPr>
              <a:t>capacity in </a:t>
            </a:r>
            <a:r>
              <a:rPr lang="en-CA" b="1" dirty="0" smtClean="0">
                <a:solidFill>
                  <a:srgbClr val="FF0000"/>
                </a:solidFill>
              </a:rPr>
              <a:t>Vent </a:t>
            </a:r>
            <a:r>
              <a:rPr lang="en-CA" b="1" dirty="0">
                <a:solidFill>
                  <a:srgbClr val="FF0000"/>
                </a:solidFill>
              </a:rPr>
              <a:t>unit)</a:t>
            </a:r>
          </a:p>
          <a:p>
            <a:r>
              <a:rPr lang="en-CA" dirty="0" err="1" smtClean="0"/>
              <a:t>t</a:t>
            </a:r>
            <a:r>
              <a:rPr lang="en-CA" baseline="-25000" dirty="0" err="1" smtClean="0"/>
              <a:t>sorting</a:t>
            </a:r>
            <a:r>
              <a:rPr lang="fr-CA" dirty="0" smtClean="0"/>
              <a:t>= </a:t>
            </a:r>
            <a:r>
              <a:rPr lang="fr-CA" dirty="0"/>
              <a:t>time </a:t>
            </a:r>
            <a:r>
              <a:rPr lang="fr-CA" dirty="0" smtClean="0"/>
              <a:t>for </a:t>
            </a:r>
            <a:r>
              <a:rPr lang="fr-CA" dirty="0" err="1" smtClean="0"/>
              <a:t>sorting</a:t>
            </a:r>
            <a:r>
              <a:rPr lang="fr-CA" dirty="0" smtClean="0"/>
              <a:t> </a:t>
            </a:r>
            <a:r>
              <a:rPr lang="fr-CA" dirty="0" err="1" smtClean="0"/>
              <a:t>severe</a:t>
            </a:r>
            <a:r>
              <a:rPr lang="fr-CA" dirty="0" smtClean="0"/>
              <a:t> cases (</a:t>
            </a:r>
            <a:r>
              <a:rPr lang="fr-CA" dirty="0" err="1" smtClean="0"/>
              <a:t>before</a:t>
            </a:r>
            <a:r>
              <a:rPr lang="fr-CA" dirty="0" smtClean="0"/>
              <a:t> ICU or Vent or </a:t>
            </a:r>
            <a:r>
              <a:rPr lang="fr-CA" dirty="0" err="1" smtClean="0"/>
              <a:t>other</a:t>
            </a:r>
            <a:r>
              <a:rPr lang="fr-CA" dirty="0" smtClean="0"/>
              <a:t> services)</a:t>
            </a:r>
            <a:endParaRPr lang="fr-CA" dirty="0"/>
          </a:p>
          <a:p>
            <a:r>
              <a:rPr lang="el-GR" dirty="0" smtClean="0"/>
              <a:t>μ</a:t>
            </a:r>
            <a:r>
              <a:rPr lang="fr-CA" baseline="-25000" dirty="0" smtClean="0"/>
              <a:t>g</a:t>
            </a:r>
            <a:r>
              <a:rPr lang="en-CA" dirty="0" smtClean="0"/>
              <a:t> =</a:t>
            </a:r>
            <a:r>
              <a:rPr lang="fr-CA" dirty="0"/>
              <a:t> </a:t>
            </a:r>
            <a:r>
              <a:rPr lang="fr-CA" dirty="0" smtClean="0"/>
              <a:t>% </a:t>
            </a:r>
            <a:r>
              <a:rPr lang="fr-CA" dirty="0" err="1" smtClean="0"/>
              <a:t>severe</a:t>
            </a:r>
            <a:r>
              <a:rPr lang="fr-CA" dirty="0" smtClean="0"/>
              <a:t> </a:t>
            </a:r>
            <a:r>
              <a:rPr lang="fr-CA" dirty="0"/>
              <a:t>case </a:t>
            </a:r>
            <a:r>
              <a:rPr lang="fr-CA" dirty="0" err="1" smtClean="0"/>
              <a:t>dying</a:t>
            </a:r>
            <a:r>
              <a:rPr lang="fr-CA" dirty="0" smtClean="0"/>
              <a:t> in </a:t>
            </a:r>
            <a:r>
              <a:rPr lang="fr-CA" dirty="0" err="1" smtClean="0"/>
              <a:t>hospital</a:t>
            </a:r>
            <a:r>
              <a:rPr lang="fr-CA" dirty="0" smtClean="0"/>
              <a:t> (</a:t>
            </a:r>
            <a:r>
              <a:rPr lang="fr-CA" dirty="0" err="1" smtClean="0"/>
              <a:t>general</a:t>
            </a:r>
            <a:r>
              <a:rPr lang="fr-CA" dirty="0" smtClean="0"/>
              <a:t>) </a:t>
            </a:r>
          </a:p>
          <a:p>
            <a:r>
              <a:rPr lang="el-GR" dirty="0" smtClean="0"/>
              <a:t>μ</a:t>
            </a:r>
            <a:r>
              <a:rPr lang="fr-CA" baseline="-25000" dirty="0" smtClean="0"/>
              <a:t>ICU</a:t>
            </a:r>
            <a:r>
              <a:rPr lang="en-CA" dirty="0" smtClean="0"/>
              <a:t> </a:t>
            </a:r>
            <a:r>
              <a:rPr lang="en-CA" dirty="0"/>
              <a:t>=</a:t>
            </a:r>
            <a:r>
              <a:rPr lang="fr-CA" dirty="0"/>
              <a:t> % </a:t>
            </a:r>
            <a:r>
              <a:rPr lang="fr-CA" dirty="0" err="1"/>
              <a:t>severe</a:t>
            </a:r>
            <a:r>
              <a:rPr lang="fr-CA" dirty="0"/>
              <a:t> case </a:t>
            </a:r>
            <a:r>
              <a:rPr lang="fr-CA" dirty="0" err="1"/>
              <a:t>dying</a:t>
            </a:r>
            <a:r>
              <a:rPr lang="fr-CA" dirty="0"/>
              <a:t> in </a:t>
            </a:r>
            <a:r>
              <a:rPr lang="fr-CA" dirty="0" err="1"/>
              <a:t>hospital</a:t>
            </a:r>
            <a:r>
              <a:rPr lang="fr-CA" dirty="0"/>
              <a:t> </a:t>
            </a:r>
            <a:r>
              <a:rPr lang="fr-CA" dirty="0" smtClean="0"/>
              <a:t>(ICU) </a:t>
            </a:r>
            <a:endParaRPr lang="fr-CA" dirty="0"/>
          </a:p>
          <a:p>
            <a:r>
              <a:rPr lang="el-GR" dirty="0" smtClean="0"/>
              <a:t>μ</a:t>
            </a:r>
            <a:r>
              <a:rPr lang="fr-CA" baseline="-25000" dirty="0" smtClean="0"/>
              <a:t>Vent</a:t>
            </a:r>
            <a:r>
              <a:rPr lang="en-CA" dirty="0" smtClean="0"/>
              <a:t> </a:t>
            </a:r>
            <a:r>
              <a:rPr lang="en-CA" dirty="0"/>
              <a:t>=</a:t>
            </a:r>
            <a:r>
              <a:rPr lang="fr-CA" dirty="0"/>
              <a:t> % </a:t>
            </a:r>
            <a:r>
              <a:rPr lang="fr-CA" dirty="0" err="1"/>
              <a:t>severe</a:t>
            </a:r>
            <a:r>
              <a:rPr lang="fr-CA" dirty="0"/>
              <a:t> case </a:t>
            </a:r>
            <a:r>
              <a:rPr lang="fr-CA" dirty="0" err="1"/>
              <a:t>dying</a:t>
            </a:r>
            <a:r>
              <a:rPr lang="fr-CA" dirty="0"/>
              <a:t> in </a:t>
            </a:r>
            <a:r>
              <a:rPr lang="fr-CA" dirty="0" err="1"/>
              <a:t>hospital</a:t>
            </a:r>
            <a:r>
              <a:rPr lang="fr-CA" dirty="0"/>
              <a:t> </a:t>
            </a:r>
            <a:r>
              <a:rPr lang="fr-CA" dirty="0" smtClean="0"/>
              <a:t>(Vent) </a:t>
            </a:r>
            <a:endParaRPr lang="fr-CA" dirty="0"/>
          </a:p>
          <a:p>
            <a:r>
              <a:rPr lang="en-CA" dirty="0" err="1" smtClean="0"/>
              <a:t>t</a:t>
            </a:r>
            <a:r>
              <a:rPr lang="en-CA" baseline="-25000" dirty="0" err="1" smtClean="0"/>
              <a:t>hr</a:t>
            </a:r>
            <a:r>
              <a:rPr lang="en-CA" dirty="0" smtClean="0"/>
              <a:t> = Time spent in hospital (general, ICU or Vent) before recover or death</a:t>
            </a:r>
          </a:p>
          <a:p>
            <a:r>
              <a:rPr lang="el-GR" dirty="0"/>
              <a:t>μ</a:t>
            </a:r>
            <a:r>
              <a:rPr lang="fr-CA" baseline="-25000" dirty="0"/>
              <a:t>g</a:t>
            </a:r>
            <a:r>
              <a:rPr lang="en-CA" dirty="0"/>
              <a:t> =</a:t>
            </a:r>
            <a:r>
              <a:rPr lang="fr-CA" dirty="0"/>
              <a:t> % </a:t>
            </a:r>
            <a:r>
              <a:rPr lang="fr-CA" dirty="0" err="1"/>
              <a:t>severe</a:t>
            </a:r>
            <a:r>
              <a:rPr lang="fr-CA" dirty="0"/>
              <a:t> case </a:t>
            </a:r>
            <a:r>
              <a:rPr lang="fr-CA" dirty="0" err="1"/>
              <a:t>dying</a:t>
            </a:r>
            <a:r>
              <a:rPr lang="fr-CA" dirty="0"/>
              <a:t> in </a:t>
            </a:r>
            <a:r>
              <a:rPr lang="fr-CA" dirty="0" err="1"/>
              <a:t>hospital</a:t>
            </a:r>
            <a:r>
              <a:rPr lang="fr-CA" dirty="0"/>
              <a:t> (</a:t>
            </a:r>
            <a:r>
              <a:rPr lang="fr-CA" dirty="0" err="1"/>
              <a:t>general</a:t>
            </a:r>
            <a:r>
              <a:rPr lang="fr-CA" dirty="0"/>
              <a:t>) </a:t>
            </a:r>
          </a:p>
          <a:p>
            <a:r>
              <a:rPr lang="el-GR" dirty="0"/>
              <a:t>μ</a:t>
            </a:r>
            <a:r>
              <a:rPr lang="fr-CA" baseline="-25000" dirty="0" smtClean="0"/>
              <a:t>ICU-</a:t>
            </a:r>
            <a:r>
              <a:rPr lang="en-CA" dirty="0" smtClean="0"/>
              <a:t> </a:t>
            </a:r>
            <a:r>
              <a:rPr lang="en-CA" dirty="0"/>
              <a:t>=</a:t>
            </a:r>
            <a:r>
              <a:rPr lang="fr-CA" dirty="0"/>
              <a:t> % </a:t>
            </a:r>
            <a:r>
              <a:rPr lang="fr-CA" dirty="0" err="1"/>
              <a:t>severe</a:t>
            </a:r>
            <a:r>
              <a:rPr lang="fr-CA" dirty="0"/>
              <a:t> case </a:t>
            </a:r>
            <a:r>
              <a:rPr lang="fr-CA" dirty="0" err="1"/>
              <a:t>dying</a:t>
            </a:r>
            <a:r>
              <a:rPr lang="fr-CA" dirty="0"/>
              <a:t> in </a:t>
            </a:r>
            <a:r>
              <a:rPr lang="fr-CA" dirty="0" err="1"/>
              <a:t>hospital</a:t>
            </a:r>
            <a:r>
              <a:rPr lang="fr-CA" dirty="0"/>
              <a:t> </a:t>
            </a:r>
            <a:r>
              <a:rPr lang="fr-CA" dirty="0" err="1" smtClean="0"/>
              <a:t>because</a:t>
            </a:r>
            <a:r>
              <a:rPr lang="fr-CA" dirty="0" smtClean="0"/>
              <a:t> of </a:t>
            </a:r>
            <a:r>
              <a:rPr lang="fr-CA" dirty="0" err="1" smtClean="0"/>
              <a:t>missing</a:t>
            </a:r>
            <a:r>
              <a:rPr lang="fr-CA" dirty="0" smtClean="0"/>
              <a:t> </a:t>
            </a:r>
            <a:r>
              <a:rPr lang="fr-CA" dirty="0" err="1" smtClean="0"/>
              <a:t>access</a:t>
            </a:r>
            <a:r>
              <a:rPr lang="fr-CA" dirty="0" smtClean="0"/>
              <a:t> to ICU</a:t>
            </a:r>
          </a:p>
          <a:p>
            <a:r>
              <a:rPr lang="el-GR" dirty="0"/>
              <a:t>μ </a:t>
            </a:r>
            <a:r>
              <a:rPr lang="fr-CA" baseline="-25000" dirty="0" smtClean="0"/>
              <a:t>home</a:t>
            </a:r>
            <a:r>
              <a:rPr lang="fr-CA" dirty="0"/>
              <a:t>= % </a:t>
            </a:r>
            <a:r>
              <a:rPr lang="fr-CA" dirty="0" err="1" smtClean="0"/>
              <a:t>severe</a:t>
            </a:r>
            <a:r>
              <a:rPr lang="fr-CA" dirty="0" smtClean="0"/>
              <a:t> </a:t>
            </a:r>
            <a:r>
              <a:rPr lang="fr-CA" dirty="0"/>
              <a:t>cases </a:t>
            </a:r>
            <a:r>
              <a:rPr lang="fr-CA" dirty="0" err="1" smtClean="0"/>
              <a:t>dying</a:t>
            </a:r>
            <a:r>
              <a:rPr lang="fr-CA" dirty="0" smtClean="0"/>
              <a:t> at home</a:t>
            </a:r>
          </a:p>
          <a:p>
            <a:r>
              <a:rPr lang="el-GR" dirty="0"/>
              <a:t>μ </a:t>
            </a:r>
            <a:r>
              <a:rPr lang="fr-CA" baseline="-25000" dirty="0"/>
              <a:t>g</a:t>
            </a:r>
            <a:r>
              <a:rPr lang="fr-CA" baseline="-25000" dirty="0" smtClean="0"/>
              <a:t>-</a:t>
            </a:r>
            <a:r>
              <a:rPr lang="fr-CA" dirty="0" smtClean="0"/>
              <a:t>= </a:t>
            </a:r>
            <a:r>
              <a:rPr lang="fr-CA" dirty="0"/>
              <a:t>% </a:t>
            </a:r>
            <a:r>
              <a:rPr lang="fr-CA" dirty="0" err="1"/>
              <a:t>severe</a:t>
            </a:r>
            <a:r>
              <a:rPr lang="fr-CA" dirty="0"/>
              <a:t> cases </a:t>
            </a:r>
            <a:r>
              <a:rPr lang="fr-CA" dirty="0" err="1"/>
              <a:t>dying</a:t>
            </a:r>
            <a:r>
              <a:rPr lang="fr-CA" dirty="0"/>
              <a:t> </a:t>
            </a:r>
            <a:r>
              <a:rPr lang="fr-CA" dirty="0" err="1" smtClean="0"/>
              <a:t>because</a:t>
            </a:r>
            <a:r>
              <a:rPr lang="fr-CA" dirty="0" smtClean="0"/>
              <a:t> </a:t>
            </a:r>
            <a:r>
              <a:rPr lang="fr-CA" dirty="0" err="1" smtClean="0"/>
              <a:t>they</a:t>
            </a:r>
            <a:r>
              <a:rPr lang="fr-CA" dirty="0" smtClean="0"/>
              <a:t> </a:t>
            </a:r>
            <a:r>
              <a:rPr lang="fr-CA" dirty="0" err="1" smtClean="0"/>
              <a:t>don’t</a:t>
            </a:r>
            <a:r>
              <a:rPr lang="fr-CA" dirty="0" smtClean="0"/>
              <a:t> </a:t>
            </a:r>
            <a:r>
              <a:rPr lang="fr-CA" dirty="0" err="1" smtClean="0"/>
              <a:t>access</a:t>
            </a:r>
            <a:r>
              <a:rPr lang="fr-CA" dirty="0" smtClean="0"/>
              <a:t> to </a:t>
            </a:r>
            <a:r>
              <a:rPr lang="fr-CA" dirty="0" err="1" smtClean="0"/>
              <a:t>hospital</a:t>
            </a:r>
            <a:endParaRPr lang="en-CA" dirty="0"/>
          </a:p>
          <a:p>
            <a:endParaRPr lang="en-CA" dirty="0"/>
          </a:p>
        </p:txBody>
      </p:sp>
      <p:sp>
        <p:nvSpPr>
          <p:cNvPr id="222" name="Isosceles Triangle 221"/>
          <p:cNvSpPr/>
          <p:nvPr/>
        </p:nvSpPr>
        <p:spPr>
          <a:xfrm>
            <a:off x="10754522" y="8602949"/>
            <a:ext cx="589792" cy="56959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9" name="Isosceles Triangle 218"/>
          <p:cNvSpPr/>
          <p:nvPr/>
        </p:nvSpPr>
        <p:spPr>
          <a:xfrm>
            <a:off x="10580733" y="7561368"/>
            <a:ext cx="589792" cy="56959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1" name="Isosceles Triangle 190"/>
          <p:cNvSpPr/>
          <p:nvPr/>
        </p:nvSpPr>
        <p:spPr>
          <a:xfrm>
            <a:off x="10603448" y="6808360"/>
            <a:ext cx="589792" cy="56959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2"/>
          <p:cNvSpPr txBox="1"/>
          <p:nvPr/>
        </p:nvSpPr>
        <p:spPr>
          <a:xfrm>
            <a:off x="752150" y="192436"/>
            <a:ext cx="617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7030A0"/>
                </a:solidFill>
              </a:rPr>
              <a:t>PHRS SEIR Model - With quarantine 2.0 – with parameters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14565" y="6328646"/>
            <a:ext cx="1444362" cy="646331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 smtClean="0"/>
              <a:t>H</a:t>
            </a:r>
            <a:r>
              <a:rPr lang="en-CA" sz="3600" baseline="-25000" dirty="0" err="1" smtClean="0"/>
              <a:t>_g</a:t>
            </a:r>
            <a:endParaRPr lang="en-CA" sz="36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6634459" y="4819101"/>
            <a:ext cx="498764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R</a:t>
            </a:r>
            <a:endParaRPr lang="en-CA" sz="3600" dirty="0"/>
          </a:p>
        </p:txBody>
      </p:sp>
      <p:sp>
        <p:nvSpPr>
          <p:cNvPr id="9" name="TextBox 12"/>
          <p:cNvSpPr txBox="1"/>
          <p:nvPr/>
        </p:nvSpPr>
        <p:spPr>
          <a:xfrm>
            <a:off x="274399" y="2640308"/>
            <a:ext cx="69418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S</a:t>
            </a:r>
            <a:endParaRPr lang="en-CA" sz="3600" dirty="0"/>
          </a:p>
        </p:txBody>
      </p:sp>
      <p:sp>
        <p:nvSpPr>
          <p:cNvPr id="19" name="TextBox 94"/>
          <p:cNvSpPr txBox="1"/>
          <p:nvPr/>
        </p:nvSpPr>
        <p:spPr>
          <a:xfrm>
            <a:off x="17160003" y="8164996"/>
            <a:ext cx="498764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D</a:t>
            </a:r>
            <a:endParaRPr lang="en-CA" sz="3600" dirty="0"/>
          </a:p>
        </p:txBody>
      </p:sp>
      <p:sp>
        <p:nvSpPr>
          <p:cNvPr id="20" name="TextBox 13"/>
          <p:cNvSpPr txBox="1"/>
          <p:nvPr/>
        </p:nvSpPr>
        <p:spPr>
          <a:xfrm>
            <a:off x="2563916" y="4854558"/>
            <a:ext cx="664303" cy="646331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 smtClean="0"/>
              <a:t>Lq</a:t>
            </a:r>
            <a:endParaRPr lang="en-CA" sz="3600" dirty="0"/>
          </a:p>
        </p:txBody>
      </p:sp>
      <p:sp>
        <p:nvSpPr>
          <p:cNvPr id="95" name="TextBox 13"/>
          <p:cNvSpPr txBox="1"/>
          <p:nvPr/>
        </p:nvSpPr>
        <p:spPr>
          <a:xfrm>
            <a:off x="2675040" y="1514433"/>
            <a:ext cx="830485" cy="646331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 smtClean="0"/>
              <a:t>Lg</a:t>
            </a:r>
            <a:endParaRPr lang="en-CA" sz="3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6995162" y="5353180"/>
            <a:ext cx="594862" cy="646331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 smtClean="0"/>
              <a:t>I</a:t>
            </a:r>
            <a:r>
              <a:rPr lang="en-CA" sz="3600" baseline="-25000" dirty="0" err="1" smtClean="0"/>
              <a:t>ss</a:t>
            </a:r>
            <a:endParaRPr lang="en-CA" sz="3600" baseline="-250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044635" y="4165167"/>
            <a:ext cx="6508421" cy="646331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 smtClean="0"/>
              <a:t>I</a:t>
            </a:r>
            <a:r>
              <a:rPr lang="en-CA" sz="3600" baseline="-25000" dirty="0" err="1" smtClean="0"/>
              <a:t>sm_iso</a:t>
            </a:r>
            <a:endParaRPr lang="en-CA" sz="3600" baseline="-25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896761" y="2644773"/>
            <a:ext cx="6668673" cy="646331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 smtClean="0"/>
              <a:t>I</a:t>
            </a:r>
            <a:r>
              <a:rPr lang="en-CA" sz="3600" baseline="-25000" dirty="0" err="1" smtClean="0"/>
              <a:t>smg</a:t>
            </a:r>
            <a:endParaRPr lang="en-CA" sz="3600" baseline="-25000" dirty="0"/>
          </a:p>
        </p:txBody>
      </p:sp>
      <p:cxnSp>
        <p:nvCxnSpPr>
          <p:cNvPr id="160" name="Straight Arrow Connector 15"/>
          <p:cNvCxnSpPr>
            <a:stCxn id="9" idx="3"/>
            <a:endCxn id="20" idx="1"/>
          </p:cNvCxnSpPr>
          <p:nvPr/>
        </p:nvCxnSpPr>
        <p:spPr>
          <a:xfrm>
            <a:off x="968585" y="2963474"/>
            <a:ext cx="1595331" cy="221425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Straight Arrow Connector 15"/>
          <p:cNvCxnSpPr>
            <a:stCxn id="9" idx="3"/>
            <a:endCxn id="95" idx="1"/>
          </p:cNvCxnSpPr>
          <p:nvPr/>
        </p:nvCxnSpPr>
        <p:spPr>
          <a:xfrm flipV="1">
            <a:off x="968585" y="1837599"/>
            <a:ext cx="1706455" cy="112587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Straight Arrow Connector 15"/>
          <p:cNvCxnSpPr>
            <a:stCxn id="20" idx="3"/>
            <a:endCxn id="273" idx="1"/>
          </p:cNvCxnSpPr>
          <p:nvPr/>
        </p:nvCxnSpPr>
        <p:spPr>
          <a:xfrm>
            <a:off x="3228219" y="5177724"/>
            <a:ext cx="1032855" cy="155672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6" name="Straight Arrow Connector 15"/>
          <p:cNvCxnSpPr>
            <a:stCxn id="95" idx="3"/>
          </p:cNvCxnSpPr>
          <p:nvPr/>
        </p:nvCxnSpPr>
        <p:spPr>
          <a:xfrm>
            <a:off x="3505525" y="1837599"/>
            <a:ext cx="816001" cy="1651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5" name="Straight Arrow Connector 15"/>
          <p:cNvCxnSpPr>
            <a:stCxn id="88" idx="3"/>
            <a:endCxn id="8" idx="1"/>
          </p:cNvCxnSpPr>
          <p:nvPr/>
        </p:nvCxnSpPr>
        <p:spPr>
          <a:xfrm>
            <a:off x="13553056" y="1819426"/>
            <a:ext cx="3081403" cy="332284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4315163" y="1522688"/>
            <a:ext cx="1144482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 smtClean="0"/>
              <a:t>I</a:t>
            </a:r>
            <a:r>
              <a:rPr lang="en-CA" sz="3600" baseline="-25000" dirty="0" err="1" smtClean="0"/>
              <a:t>g_pres</a:t>
            </a:r>
            <a:endParaRPr lang="en-CA" sz="3600" baseline="-25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261074" y="6411284"/>
            <a:ext cx="119895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 smtClean="0"/>
              <a:t>I</a:t>
            </a:r>
            <a:r>
              <a:rPr lang="en-CA" sz="3600" baseline="-25000" dirty="0" err="1" smtClean="0"/>
              <a:t>q_pres</a:t>
            </a:r>
            <a:endParaRPr lang="en-CA" sz="3600" baseline="-25000" dirty="0"/>
          </a:p>
        </p:txBody>
      </p:sp>
      <p:cxnSp>
        <p:nvCxnSpPr>
          <p:cNvPr id="275" name="Straight Arrow Connector 15"/>
          <p:cNvCxnSpPr>
            <a:stCxn id="273" idx="3"/>
            <a:endCxn id="146" idx="1"/>
          </p:cNvCxnSpPr>
          <p:nvPr/>
        </p:nvCxnSpPr>
        <p:spPr>
          <a:xfrm flipV="1">
            <a:off x="5460027" y="5676346"/>
            <a:ext cx="1535135" cy="1058104"/>
          </a:xfrm>
          <a:prstGeom prst="straightConnector1">
            <a:avLst/>
          </a:prstGeom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0" name="Straight Arrow Connector 15"/>
          <p:cNvCxnSpPr>
            <a:stCxn id="149" idx="3"/>
            <a:endCxn id="8" idx="1"/>
          </p:cNvCxnSpPr>
          <p:nvPr/>
        </p:nvCxnSpPr>
        <p:spPr>
          <a:xfrm>
            <a:off x="13565434" y="2967939"/>
            <a:ext cx="3069025" cy="217432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2" name="Straight Arrow Connector 15"/>
          <p:cNvCxnSpPr>
            <a:stCxn id="148" idx="3"/>
            <a:endCxn id="8" idx="1"/>
          </p:cNvCxnSpPr>
          <p:nvPr/>
        </p:nvCxnSpPr>
        <p:spPr>
          <a:xfrm>
            <a:off x="13553056" y="4488333"/>
            <a:ext cx="3081403" cy="65393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6" name="Straight Arrow Connector 15"/>
          <p:cNvCxnSpPr>
            <a:stCxn id="163" idx="3"/>
            <a:endCxn id="329" idx="1"/>
          </p:cNvCxnSpPr>
          <p:nvPr/>
        </p:nvCxnSpPr>
        <p:spPr>
          <a:xfrm>
            <a:off x="9667382" y="7389631"/>
            <a:ext cx="2538270" cy="266331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2" name="Straight Arrow Connector 15"/>
          <p:cNvCxnSpPr>
            <a:stCxn id="163" idx="3"/>
            <a:endCxn id="7" idx="1"/>
          </p:cNvCxnSpPr>
          <p:nvPr/>
        </p:nvCxnSpPr>
        <p:spPr>
          <a:xfrm flipV="1">
            <a:off x="9667382" y="6651812"/>
            <a:ext cx="2447183" cy="737819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12205652" y="9729775"/>
            <a:ext cx="1438491" cy="646331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 smtClean="0"/>
              <a:t>H</a:t>
            </a:r>
            <a:r>
              <a:rPr lang="en-CA" sz="3600" baseline="-25000" dirty="0" err="1" smtClean="0"/>
              <a:t>vent</a:t>
            </a:r>
            <a:endParaRPr lang="en-CA" sz="3600" baseline="-25000" dirty="0"/>
          </a:p>
        </p:txBody>
      </p:sp>
      <p:cxnSp>
        <p:nvCxnSpPr>
          <p:cNvPr id="339" name="Straight Arrow Connector 15"/>
          <p:cNvCxnSpPr>
            <a:stCxn id="163" idx="3"/>
            <a:endCxn id="170" idx="1"/>
          </p:cNvCxnSpPr>
          <p:nvPr/>
        </p:nvCxnSpPr>
        <p:spPr>
          <a:xfrm>
            <a:off x="9667382" y="7389631"/>
            <a:ext cx="2480425" cy="832129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8" name="Straight Arrow Connector 15"/>
          <p:cNvCxnSpPr>
            <a:stCxn id="151" idx="3"/>
            <a:endCxn id="8" idx="1"/>
          </p:cNvCxnSpPr>
          <p:nvPr/>
        </p:nvCxnSpPr>
        <p:spPr>
          <a:xfrm flipV="1">
            <a:off x="13630458" y="5142267"/>
            <a:ext cx="3004001" cy="45713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2" name="Straight Arrow Connector 15"/>
          <p:cNvCxnSpPr>
            <a:endCxn id="19" idx="1"/>
          </p:cNvCxnSpPr>
          <p:nvPr/>
        </p:nvCxnSpPr>
        <p:spPr>
          <a:xfrm flipV="1">
            <a:off x="13553056" y="8488162"/>
            <a:ext cx="3606947" cy="69701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15"/>
          <p:cNvCxnSpPr>
            <a:stCxn id="273" idx="3"/>
            <a:endCxn id="148" idx="1"/>
          </p:cNvCxnSpPr>
          <p:nvPr/>
        </p:nvCxnSpPr>
        <p:spPr>
          <a:xfrm flipV="1">
            <a:off x="5460027" y="4488333"/>
            <a:ext cx="1584608" cy="2246117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15"/>
          <p:cNvCxnSpPr>
            <a:stCxn id="267" idx="3"/>
            <a:endCxn id="146" idx="1"/>
          </p:cNvCxnSpPr>
          <p:nvPr/>
        </p:nvCxnSpPr>
        <p:spPr>
          <a:xfrm>
            <a:off x="5459645" y="1845854"/>
            <a:ext cx="1535517" cy="3830492"/>
          </a:xfrm>
          <a:prstGeom prst="straightConnector1">
            <a:avLst/>
          </a:prstGeom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557643" y="4158462"/>
            <a:ext cx="1188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smtClean="0"/>
              <a:t>𝛽*</a:t>
            </a:r>
            <a:r>
              <a:rPr lang="el-GR" sz="2000" dirty="0" smtClean="0"/>
              <a:t>λ</a:t>
            </a:r>
            <a:r>
              <a:rPr lang="en-CA" sz="2000" dirty="0" smtClean="0"/>
              <a:t>*f(</a:t>
            </a:r>
            <a:r>
              <a:rPr lang="en-CA" sz="2000" dirty="0" err="1" smtClean="0"/>
              <a:t>c,I</a:t>
            </a:r>
            <a:r>
              <a:rPr lang="en-CA" sz="2000" dirty="0"/>
              <a:t>)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1127113" y="2382425"/>
            <a:ext cx="1553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smtClean="0"/>
              <a:t>𝛽*(1-</a:t>
            </a:r>
            <a:r>
              <a:rPr lang="el-GR" sz="2000" dirty="0" smtClean="0"/>
              <a:t>λ</a:t>
            </a:r>
            <a:r>
              <a:rPr lang="en-CA" sz="2000" dirty="0" smtClean="0"/>
              <a:t>)*f(</a:t>
            </a:r>
            <a:r>
              <a:rPr lang="en-CA" sz="2000" dirty="0" err="1" smtClean="0"/>
              <a:t>c,I</a:t>
            </a:r>
            <a:r>
              <a:rPr lang="en-CA" sz="2000" dirty="0" smtClean="0"/>
              <a:t>)</a:t>
            </a:r>
            <a:endParaRPr lang="en-CA" sz="2000" dirty="0"/>
          </a:p>
        </p:txBody>
      </p:sp>
      <p:sp>
        <p:nvSpPr>
          <p:cNvPr id="248" name="Rectangle 247"/>
          <p:cNvSpPr/>
          <p:nvPr/>
        </p:nvSpPr>
        <p:spPr>
          <a:xfrm>
            <a:off x="3506643" y="1321629"/>
            <a:ext cx="564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800088">
              <a:defRPr/>
            </a:pPr>
            <a:r>
              <a:rPr lang="en-CA" sz="2000" dirty="0" smtClean="0"/>
              <a:t>1/𝜎</a:t>
            </a:r>
            <a:endParaRPr lang="en-US" sz="2000" dirty="0"/>
          </a:p>
        </p:txBody>
      </p:sp>
      <p:sp>
        <p:nvSpPr>
          <p:cNvPr id="272" name="Rectangle 271"/>
          <p:cNvSpPr/>
          <p:nvPr/>
        </p:nvSpPr>
        <p:spPr>
          <a:xfrm>
            <a:off x="3266480" y="4592948"/>
            <a:ext cx="564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800088">
              <a:defRPr/>
            </a:pPr>
            <a:r>
              <a:rPr lang="en-CA" sz="2000" dirty="0" smtClean="0"/>
              <a:t>1/𝜎</a:t>
            </a:r>
            <a:endParaRPr lang="en-US" sz="2000" dirty="0"/>
          </a:p>
        </p:txBody>
      </p:sp>
      <p:sp>
        <p:nvSpPr>
          <p:cNvPr id="309" name="Rectangle 308"/>
          <p:cNvSpPr/>
          <p:nvPr/>
        </p:nvSpPr>
        <p:spPr>
          <a:xfrm rot="1021078">
            <a:off x="13896078" y="4183506"/>
            <a:ext cx="723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800088">
              <a:defRPr/>
            </a:pPr>
            <a:r>
              <a:rPr lang="en-CA" sz="2000" dirty="0"/>
              <a:t>1/ </a:t>
            </a:r>
            <a:r>
              <a:rPr lang="el-GR" sz="2000" dirty="0" smtClean="0"/>
              <a:t>ν</a:t>
            </a:r>
            <a:r>
              <a:rPr lang="fr-CA" sz="2000" baseline="-25000" dirty="0"/>
              <a:t>m</a:t>
            </a:r>
            <a:endParaRPr lang="en-US" sz="2000" dirty="0"/>
          </a:p>
        </p:txBody>
      </p:sp>
      <p:sp>
        <p:nvSpPr>
          <p:cNvPr id="311" name="Rectangle 310"/>
          <p:cNvSpPr/>
          <p:nvPr/>
        </p:nvSpPr>
        <p:spPr>
          <a:xfrm>
            <a:off x="5598995" y="1477162"/>
            <a:ext cx="1984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88">
              <a:defRPr/>
            </a:pPr>
            <a:r>
              <a:rPr lang="en-CA" sz="2000" dirty="0" smtClean="0">
                <a:solidFill>
                  <a:srgbClr val="9966FF"/>
                </a:solidFill>
              </a:rPr>
              <a:t>(1-</a:t>
            </a:r>
            <a:r>
              <a:rPr lang="el-GR" sz="2000" dirty="0" smtClean="0">
                <a:solidFill>
                  <a:srgbClr val="9966FF"/>
                </a:solidFill>
              </a:rPr>
              <a:t>δ</a:t>
            </a:r>
            <a:r>
              <a:rPr lang="en-CA" sz="2000" dirty="0" smtClean="0">
                <a:solidFill>
                  <a:srgbClr val="9966FF"/>
                </a:solidFill>
              </a:rPr>
              <a:t>)/ t</a:t>
            </a:r>
            <a:r>
              <a:rPr lang="fr-CA" sz="2000" baseline="-25000" dirty="0" err="1" smtClean="0">
                <a:solidFill>
                  <a:srgbClr val="9966FF"/>
                </a:solidFill>
              </a:rPr>
              <a:t>pres</a:t>
            </a:r>
            <a:r>
              <a:rPr lang="en-CA" sz="2000" dirty="0" smtClean="0">
                <a:solidFill>
                  <a:srgbClr val="9966FF"/>
                </a:solidFill>
              </a:rPr>
              <a:t> </a:t>
            </a:r>
            <a:endParaRPr lang="en-US" sz="2000" dirty="0">
              <a:solidFill>
                <a:srgbClr val="9966FF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11012410" y="1471640"/>
            <a:ext cx="10354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88">
              <a:defRPr/>
            </a:pPr>
            <a:r>
              <a:rPr lang="en-CA" sz="2000" dirty="0" smtClean="0"/>
              <a:t>1/ </a:t>
            </a:r>
            <a:r>
              <a:rPr lang="en-CA" sz="2000" dirty="0"/>
              <a:t>t</a:t>
            </a:r>
            <a:r>
              <a:rPr lang="el-GR" sz="2000" dirty="0"/>
              <a:t>ϒ</a:t>
            </a:r>
            <a:r>
              <a:rPr lang="en-CA" sz="2000" dirty="0"/>
              <a:t> </a:t>
            </a:r>
            <a:endParaRPr lang="en-US" sz="2000" dirty="0"/>
          </a:p>
        </p:txBody>
      </p:sp>
      <p:sp>
        <p:nvSpPr>
          <p:cNvPr id="313" name="Rectangle 312"/>
          <p:cNvSpPr/>
          <p:nvPr/>
        </p:nvSpPr>
        <p:spPr>
          <a:xfrm rot="21279674">
            <a:off x="13999525" y="5037201"/>
            <a:ext cx="15856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800088">
              <a:defRPr/>
            </a:pPr>
            <a:r>
              <a:rPr lang="en-CA" sz="2000" dirty="0" smtClean="0"/>
              <a:t>(1-</a:t>
            </a:r>
            <a:r>
              <a:rPr lang="fr-CA" sz="2000" dirty="0" smtClean="0">
                <a:solidFill>
                  <a:srgbClr val="FF0000"/>
                </a:solidFill>
              </a:rPr>
              <a:t> </a:t>
            </a:r>
            <a:r>
              <a:rPr lang="el-GR" sz="2000" dirty="0"/>
              <a:t>μ </a:t>
            </a:r>
            <a:r>
              <a:rPr lang="fr-CA" sz="2000" baseline="-25000" dirty="0"/>
              <a:t>home</a:t>
            </a:r>
            <a:r>
              <a:rPr lang="fr-CA" sz="2000" baseline="-25000" dirty="0" smtClean="0"/>
              <a:t> </a:t>
            </a:r>
            <a:r>
              <a:rPr lang="fr-CA" sz="2000" dirty="0" smtClean="0"/>
              <a:t>)</a:t>
            </a:r>
            <a:r>
              <a:rPr lang="en-CA" sz="2000" dirty="0" smtClean="0"/>
              <a:t>/ </a:t>
            </a:r>
            <a:r>
              <a:rPr lang="el-GR" sz="2000" dirty="0" smtClean="0"/>
              <a:t>ν</a:t>
            </a:r>
            <a:r>
              <a:rPr lang="fr-CA" sz="2000" baseline="-25000" dirty="0"/>
              <a:t>s</a:t>
            </a:r>
            <a:endParaRPr lang="en-US" sz="2000" dirty="0"/>
          </a:p>
        </p:txBody>
      </p:sp>
      <p:sp>
        <p:nvSpPr>
          <p:cNvPr id="332" name="Rectangle 331"/>
          <p:cNvSpPr/>
          <p:nvPr/>
        </p:nvSpPr>
        <p:spPr>
          <a:xfrm>
            <a:off x="9626931" y="8654207"/>
            <a:ext cx="13310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88">
              <a:defRPr/>
            </a:pPr>
            <a:r>
              <a:rPr lang="en-CA" sz="2000" dirty="0" err="1" smtClean="0">
                <a:solidFill>
                  <a:srgbClr val="FF0000"/>
                </a:solidFill>
              </a:rPr>
              <a:t>b</a:t>
            </a:r>
            <a:r>
              <a:rPr lang="en-CA" sz="2000" baseline="-25000" dirty="0" err="1" smtClean="0">
                <a:solidFill>
                  <a:srgbClr val="FF0000"/>
                </a:solidFill>
              </a:rPr>
              <a:t>vent</a:t>
            </a:r>
            <a:r>
              <a:rPr lang="en-CA" sz="2000" baseline="-25000" dirty="0" smtClean="0">
                <a:solidFill>
                  <a:srgbClr val="FF0000"/>
                </a:solidFill>
              </a:rPr>
              <a:t> </a:t>
            </a:r>
            <a:r>
              <a:rPr lang="fr-CA" sz="2000" dirty="0" smtClean="0">
                <a:solidFill>
                  <a:srgbClr val="FF0000"/>
                </a:solidFill>
              </a:rPr>
              <a:t>/</a:t>
            </a:r>
            <a:r>
              <a:rPr lang="fr-CA" sz="2000" dirty="0" err="1" smtClean="0">
                <a:solidFill>
                  <a:srgbClr val="FF0000"/>
                </a:solidFill>
              </a:rPr>
              <a:t>t</a:t>
            </a:r>
            <a:r>
              <a:rPr lang="fr-CA" sz="2000" baseline="-25000" dirty="0" err="1" smtClean="0">
                <a:solidFill>
                  <a:srgbClr val="FF0000"/>
                </a:solidFill>
              </a:rPr>
              <a:t>sorting</a:t>
            </a:r>
            <a:endParaRPr lang="en-CA" sz="2000" baseline="-250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77742" y="1496260"/>
            <a:ext cx="667531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 smtClean="0"/>
              <a:t>I</a:t>
            </a:r>
            <a:r>
              <a:rPr lang="en-CA" sz="3600" baseline="-25000" dirty="0" err="1" smtClean="0"/>
              <a:t>ag_r</a:t>
            </a:r>
            <a:endParaRPr lang="en-CA" sz="3600" baseline="-25000" dirty="0"/>
          </a:p>
        </p:txBody>
      </p:sp>
      <p:cxnSp>
        <p:nvCxnSpPr>
          <p:cNvPr id="96" name="Straight Arrow Connector 15"/>
          <p:cNvCxnSpPr>
            <a:stCxn id="267" idx="3"/>
            <a:endCxn id="88" idx="1"/>
          </p:cNvCxnSpPr>
          <p:nvPr/>
        </p:nvCxnSpPr>
        <p:spPr>
          <a:xfrm flipV="1">
            <a:off x="5459645" y="1819426"/>
            <a:ext cx="1418097" cy="26428"/>
          </a:xfrm>
          <a:prstGeom prst="straightConnector1">
            <a:avLst/>
          </a:prstGeom>
          <a:ln w="28575" cap="flat" cmpd="sng" algn="ctr">
            <a:solidFill>
              <a:srgbClr val="9966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Arrow Connector 15"/>
          <p:cNvCxnSpPr>
            <a:stCxn id="267" idx="3"/>
            <a:endCxn id="149" idx="1"/>
          </p:cNvCxnSpPr>
          <p:nvPr/>
        </p:nvCxnSpPr>
        <p:spPr>
          <a:xfrm>
            <a:off x="5459645" y="1845854"/>
            <a:ext cx="1437116" cy="112208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443688" y="2280229"/>
            <a:ext cx="2163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88">
              <a:defRPr/>
            </a:pPr>
            <a:r>
              <a:rPr lang="el-GR" sz="2000" dirty="0"/>
              <a:t>δ </a:t>
            </a:r>
            <a:r>
              <a:rPr lang="fr-CA" sz="2000" dirty="0" smtClean="0"/>
              <a:t>*</a:t>
            </a:r>
            <a:r>
              <a:rPr lang="en-CA" sz="2000" dirty="0"/>
              <a:t> α </a:t>
            </a:r>
            <a:r>
              <a:rPr lang="en-CA" sz="2000" dirty="0" smtClean="0"/>
              <a:t>*(1-</a:t>
            </a:r>
            <a:r>
              <a:rPr lang="en-CA" sz="2000" dirty="0"/>
              <a:t> </a:t>
            </a:r>
            <a:r>
              <a:rPr lang="en-CA" sz="2000" dirty="0" err="1"/>
              <a:t>Ϥ</a:t>
            </a:r>
            <a:r>
              <a:rPr lang="en-CA" sz="2000" baseline="-25000" dirty="0" err="1"/>
              <a:t>m</a:t>
            </a:r>
            <a:r>
              <a:rPr lang="en-CA" sz="2000" baseline="-25000" dirty="0"/>
              <a:t> </a:t>
            </a:r>
            <a:r>
              <a:rPr lang="en-CA" sz="2000" dirty="0" smtClean="0"/>
              <a:t>)/ t</a:t>
            </a:r>
            <a:r>
              <a:rPr lang="fr-CA" sz="2000" baseline="-25000" dirty="0" err="1" smtClean="0"/>
              <a:t>pres</a:t>
            </a:r>
            <a:r>
              <a:rPr lang="en-CA" sz="2000" dirty="0" smtClean="0"/>
              <a:t> </a:t>
            </a:r>
            <a:endParaRPr lang="en-US" sz="2000" dirty="0"/>
          </a:p>
        </p:txBody>
      </p:sp>
      <p:cxnSp>
        <p:nvCxnSpPr>
          <p:cNvPr id="113" name="Straight Arrow Connector 15"/>
          <p:cNvCxnSpPr>
            <a:stCxn id="267" idx="3"/>
            <a:endCxn id="148" idx="1"/>
          </p:cNvCxnSpPr>
          <p:nvPr/>
        </p:nvCxnSpPr>
        <p:spPr>
          <a:xfrm>
            <a:off x="5459645" y="1845854"/>
            <a:ext cx="1584990" cy="2642479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5161321" y="3178843"/>
            <a:ext cx="2163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88">
              <a:defRPr/>
            </a:pPr>
            <a:r>
              <a:rPr lang="el-GR" sz="2000" dirty="0">
                <a:solidFill>
                  <a:srgbClr val="00B050"/>
                </a:solidFill>
              </a:rPr>
              <a:t>δ </a:t>
            </a:r>
            <a:r>
              <a:rPr lang="fr-CA" sz="2000" dirty="0" smtClean="0">
                <a:solidFill>
                  <a:srgbClr val="00B050"/>
                </a:solidFill>
              </a:rPr>
              <a:t>*</a:t>
            </a:r>
            <a:r>
              <a:rPr lang="en-CA" sz="2000" dirty="0">
                <a:solidFill>
                  <a:srgbClr val="00B050"/>
                </a:solidFill>
              </a:rPr>
              <a:t> α </a:t>
            </a:r>
            <a:r>
              <a:rPr lang="en-CA" sz="2000" dirty="0" smtClean="0">
                <a:solidFill>
                  <a:srgbClr val="00B050"/>
                </a:solidFill>
              </a:rPr>
              <a:t>*</a:t>
            </a:r>
            <a:r>
              <a:rPr lang="en-CA" sz="2000" dirty="0" err="1" smtClean="0">
                <a:solidFill>
                  <a:srgbClr val="00B050"/>
                </a:solidFill>
              </a:rPr>
              <a:t>Ϥ</a:t>
            </a:r>
            <a:r>
              <a:rPr lang="en-CA" sz="2000" baseline="-25000" dirty="0" err="1" smtClean="0">
                <a:solidFill>
                  <a:srgbClr val="00B050"/>
                </a:solidFill>
              </a:rPr>
              <a:t>m</a:t>
            </a:r>
            <a:r>
              <a:rPr lang="en-CA" sz="2000" baseline="-25000" dirty="0" smtClean="0">
                <a:solidFill>
                  <a:srgbClr val="00B050"/>
                </a:solidFill>
              </a:rPr>
              <a:t> </a:t>
            </a:r>
            <a:r>
              <a:rPr lang="en-CA" sz="2000" dirty="0" smtClean="0">
                <a:solidFill>
                  <a:srgbClr val="00B050"/>
                </a:solidFill>
              </a:rPr>
              <a:t>/ t</a:t>
            </a:r>
            <a:r>
              <a:rPr lang="fr-CA" sz="2000" baseline="-25000" dirty="0" err="1" smtClean="0">
                <a:solidFill>
                  <a:srgbClr val="00B050"/>
                </a:solidFill>
              </a:rPr>
              <a:t>pres</a:t>
            </a:r>
            <a:r>
              <a:rPr lang="en-CA" sz="2000" dirty="0" smtClean="0">
                <a:solidFill>
                  <a:srgbClr val="00B050"/>
                </a:solidFill>
              </a:rPr>
              <a:t> 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213265" y="4078188"/>
            <a:ext cx="17517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88">
              <a:defRPr/>
            </a:pPr>
            <a:r>
              <a:rPr lang="el-GR" sz="2000" dirty="0">
                <a:solidFill>
                  <a:srgbClr val="FF0000"/>
                </a:solidFill>
              </a:rPr>
              <a:t>δ </a:t>
            </a:r>
            <a:r>
              <a:rPr lang="fr-CA" sz="2000" dirty="0" smtClean="0">
                <a:solidFill>
                  <a:srgbClr val="FF0000"/>
                </a:solidFill>
              </a:rPr>
              <a:t>*</a:t>
            </a:r>
            <a:r>
              <a:rPr lang="en-CA" sz="2000" dirty="0">
                <a:solidFill>
                  <a:srgbClr val="FF0000"/>
                </a:solidFill>
              </a:rPr>
              <a:t> </a:t>
            </a:r>
            <a:r>
              <a:rPr lang="en-CA" sz="2000" dirty="0" smtClean="0">
                <a:solidFill>
                  <a:srgbClr val="FF0000"/>
                </a:solidFill>
              </a:rPr>
              <a:t>(1-α </a:t>
            </a:r>
            <a:r>
              <a:rPr lang="en-CA" sz="2000" dirty="0">
                <a:solidFill>
                  <a:srgbClr val="FF0000"/>
                </a:solidFill>
              </a:rPr>
              <a:t>)</a:t>
            </a:r>
            <a:r>
              <a:rPr lang="en-CA" sz="2000" dirty="0" smtClean="0">
                <a:solidFill>
                  <a:srgbClr val="FF0000"/>
                </a:solidFill>
              </a:rPr>
              <a:t>/ t</a:t>
            </a:r>
            <a:r>
              <a:rPr lang="fr-CA" sz="2000" baseline="-25000" dirty="0" err="1" smtClean="0">
                <a:solidFill>
                  <a:srgbClr val="FF0000"/>
                </a:solidFill>
              </a:rPr>
              <a:t>pres</a:t>
            </a:r>
            <a:r>
              <a:rPr lang="en-CA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27" name="Straight Arrow Connector 15"/>
          <p:cNvCxnSpPr>
            <a:stCxn id="273" idx="3"/>
          </p:cNvCxnSpPr>
          <p:nvPr/>
        </p:nvCxnSpPr>
        <p:spPr>
          <a:xfrm flipV="1">
            <a:off x="5460027" y="3178844"/>
            <a:ext cx="1417715" cy="355560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273" idx="0"/>
            <a:endCxn id="88" idx="0"/>
          </p:cNvCxnSpPr>
          <p:nvPr/>
        </p:nvCxnSpPr>
        <p:spPr>
          <a:xfrm rot="5400000" flipH="1" flipV="1">
            <a:off x="5080463" y="1276348"/>
            <a:ext cx="4915024" cy="5354848"/>
          </a:xfrm>
          <a:prstGeom prst="curvedConnector3">
            <a:avLst>
              <a:gd name="adj1" fmla="val 104651"/>
            </a:avLst>
          </a:prstGeom>
          <a:ln>
            <a:solidFill>
              <a:srgbClr val="9966F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5348537" y="6972497"/>
            <a:ext cx="23825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88">
              <a:defRPr/>
            </a:pPr>
            <a:r>
              <a:rPr lang="el-GR" sz="2000" dirty="0"/>
              <a:t>δ </a:t>
            </a:r>
            <a:r>
              <a:rPr lang="fr-CA" sz="2000" dirty="0" smtClean="0"/>
              <a:t>*</a:t>
            </a:r>
            <a:r>
              <a:rPr lang="en-CA" sz="2000" dirty="0"/>
              <a:t> α </a:t>
            </a:r>
            <a:r>
              <a:rPr lang="en-CA" sz="2000" dirty="0" smtClean="0"/>
              <a:t>*(1-</a:t>
            </a:r>
            <a:r>
              <a:rPr lang="en-CA" sz="2000" dirty="0"/>
              <a:t> </a:t>
            </a:r>
            <a:r>
              <a:rPr lang="en-CA" sz="2000" dirty="0" err="1" smtClean="0"/>
              <a:t>Ϥ</a:t>
            </a:r>
            <a:r>
              <a:rPr lang="en-CA" sz="2000" baseline="-25000" dirty="0" err="1" smtClean="0"/>
              <a:t>mq</a:t>
            </a:r>
            <a:r>
              <a:rPr lang="en-CA" sz="2000" baseline="-25000" dirty="0" smtClean="0"/>
              <a:t> </a:t>
            </a:r>
            <a:r>
              <a:rPr lang="en-CA" sz="2000" dirty="0" smtClean="0"/>
              <a:t>)/ t</a:t>
            </a:r>
            <a:r>
              <a:rPr lang="fr-CA" sz="2000" baseline="-25000" dirty="0" err="1" smtClean="0"/>
              <a:t>pres</a:t>
            </a:r>
            <a:r>
              <a:rPr lang="en-CA" sz="2000" dirty="0" smtClean="0"/>
              <a:t> </a:t>
            </a:r>
            <a:endParaRPr lang="en-US" sz="2000" dirty="0"/>
          </a:p>
        </p:txBody>
      </p:sp>
      <p:sp>
        <p:nvSpPr>
          <p:cNvPr id="138" name="Rectangle 137"/>
          <p:cNvSpPr/>
          <p:nvPr/>
        </p:nvSpPr>
        <p:spPr>
          <a:xfrm>
            <a:off x="5345389" y="7327786"/>
            <a:ext cx="2163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88">
              <a:defRPr/>
            </a:pPr>
            <a:r>
              <a:rPr lang="el-GR" sz="2000" dirty="0">
                <a:solidFill>
                  <a:srgbClr val="00B050"/>
                </a:solidFill>
              </a:rPr>
              <a:t>δ </a:t>
            </a:r>
            <a:r>
              <a:rPr lang="fr-CA" sz="2000" dirty="0" smtClean="0">
                <a:solidFill>
                  <a:srgbClr val="00B050"/>
                </a:solidFill>
              </a:rPr>
              <a:t>*</a:t>
            </a:r>
            <a:r>
              <a:rPr lang="en-CA" sz="2000" dirty="0">
                <a:solidFill>
                  <a:srgbClr val="00B050"/>
                </a:solidFill>
              </a:rPr>
              <a:t> α </a:t>
            </a:r>
            <a:r>
              <a:rPr lang="en-CA" sz="2000" dirty="0" smtClean="0">
                <a:solidFill>
                  <a:srgbClr val="00B050"/>
                </a:solidFill>
              </a:rPr>
              <a:t>*</a:t>
            </a:r>
            <a:r>
              <a:rPr lang="en-CA" sz="2000" dirty="0" err="1" smtClean="0">
                <a:solidFill>
                  <a:srgbClr val="00B050"/>
                </a:solidFill>
              </a:rPr>
              <a:t>Ϥ</a:t>
            </a:r>
            <a:r>
              <a:rPr lang="en-CA" sz="2000" baseline="-25000" dirty="0" err="1" smtClean="0">
                <a:solidFill>
                  <a:srgbClr val="00B050"/>
                </a:solidFill>
              </a:rPr>
              <a:t>mq</a:t>
            </a:r>
            <a:r>
              <a:rPr lang="en-CA" sz="2000" baseline="-25000" dirty="0" smtClean="0">
                <a:solidFill>
                  <a:srgbClr val="00B050"/>
                </a:solidFill>
              </a:rPr>
              <a:t> </a:t>
            </a:r>
            <a:r>
              <a:rPr lang="en-CA" sz="2000" dirty="0" smtClean="0">
                <a:solidFill>
                  <a:srgbClr val="00B050"/>
                </a:solidFill>
              </a:rPr>
              <a:t>/ t</a:t>
            </a:r>
            <a:r>
              <a:rPr lang="fr-CA" sz="2000" baseline="-25000" dirty="0" err="1" smtClean="0">
                <a:solidFill>
                  <a:srgbClr val="00B050"/>
                </a:solidFill>
              </a:rPr>
              <a:t>pres</a:t>
            </a:r>
            <a:r>
              <a:rPr lang="en-CA" sz="2000" dirty="0" smtClean="0">
                <a:solidFill>
                  <a:srgbClr val="00B050"/>
                </a:solidFill>
              </a:rPr>
              <a:t> 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351523" y="7660878"/>
            <a:ext cx="17517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88">
              <a:defRPr/>
            </a:pPr>
            <a:r>
              <a:rPr lang="el-GR" sz="2000" dirty="0">
                <a:solidFill>
                  <a:srgbClr val="FF0000"/>
                </a:solidFill>
              </a:rPr>
              <a:t>δ </a:t>
            </a:r>
            <a:r>
              <a:rPr lang="fr-CA" sz="2000" dirty="0" smtClean="0">
                <a:solidFill>
                  <a:srgbClr val="FF0000"/>
                </a:solidFill>
              </a:rPr>
              <a:t>*</a:t>
            </a:r>
            <a:r>
              <a:rPr lang="en-CA" sz="2000" dirty="0">
                <a:solidFill>
                  <a:srgbClr val="FF0000"/>
                </a:solidFill>
              </a:rPr>
              <a:t> </a:t>
            </a:r>
            <a:r>
              <a:rPr lang="en-CA" sz="2000" dirty="0" smtClean="0">
                <a:solidFill>
                  <a:srgbClr val="FF0000"/>
                </a:solidFill>
              </a:rPr>
              <a:t>(1-α </a:t>
            </a:r>
            <a:r>
              <a:rPr lang="en-CA" sz="2000" dirty="0">
                <a:solidFill>
                  <a:srgbClr val="FF0000"/>
                </a:solidFill>
              </a:rPr>
              <a:t>)</a:t>
            </a:r>
            <a:r>
              <a:rPr lang="en-CA" sz="2000" dirty="0" smtClean="0">
                <a:solidFill>
                  <a:srgbClr val="FF0000"/>
                </a:solidFill>
              </a:rPr>
              <a:t>/ t</a:t>
            </a:r>
            <a:r>
              <a:rPr lang="fr-CA" sz="2000" baseline="-25000" dirty="0" err="1" smtClean="0">
                <a:solidFill>
                  <a:srgbClr val="FF0000"/>
                </a:solidFill>
              </a:rPr>
              <a:t>pres</a:t>
            </a:r>
            <a:r>
              <a:rPr lang="en-CA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 rot="1715295">
            <a:off x="13979452" y="3146019"/>
            <a:ext cx="723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800088">
              <a:defRPr/>
            </a:pPr>
            <a:r>
              <a:rPr lang="en-CA" sz="2000" dirty="0"/>
              <a:t>1/ </a:t>
            </a:r>
            <a:r>
              <a:rPr lang="el-GR" sz="2000" dirty="0" smtClean="0"/>
              <a:t>ν</a:t>
            </a:r>
            <a:r>
              <a:rPr lang="fr-CA" sz="2000" baseline="-25000" dirty="0"/>
              <a:t>m</a:t>
            </a:r>
            <a:endParaRPr lang="en-US" sz="2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8147544" y="5276235"/>
            <a:ext cx="5482914" cy="646331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 smtClean="0"/>
              <a:t>I</a:t>
            </a:r>
            <a:r>
              <a:rPr lang="en-CA" sz="3600" baseline="-25000" dirty="0" err="1" smtClean="0"/>
              <a:t>ss_isohome</a:t>
            </a:r>
            <a:endParaRPr lang="en-CA" sz="3600" baseline="-25000" dirty="0"/>
          </a:p>
        </p:txBody>
      </p:sp>
      <p:cxnSp>
        <p:nvCxnSpPr>
          <p:cNvPr id="152" name="Straight Arrow Connector 15"/>
          <p:cNvCxnSpPr>
            <a:stCxn id="146" idx="3"/>
            <a:endCxn id="151" idx="1"/>
          </p:cNvCxnSpPr>
          <p:nvPr/>
        </p:nvCxnSpPr>
        <p:spPr>
          <a:xfrm flipV="1">
            <a:off x="7590024" y="5599401"/>
            <a:ext cx="557520" cy="7694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Arrow Connector 15"/>
          <p:cNvCxnSpPr>
            <a:stCxn id="151" idx="3"/>
            <a:endCxn id="19" idx="1"/>
          </p:cNvCxnSpPr>
          <p:nvPr/>
        </p:nvCxnSpPr>
        <p:spPr>
          <a:xfrm>
            <a:off x="13630458" y="5599401"/>
            <a:ext cx="3529545" cy="288876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 rot="2510578">
            <a:off x="15952154" y="7494864"/>
            <a:ext cx="1124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800088">
              <a:defRPr/>
            </a:pPr>
            <a:r>
              <a:rPr lang="el-GR" sz="2000" dirty="0" smtClean="0"/>
              <a:t>μ </a:t>
            </a:r>
            <a:r>
              <a:rPr lang="fr-CA" sz="2000" baseline="-25000" dirty="0" smtClean="0"/>
              <a:t>home</a:t>
            </a:r>
            <a:r>
              <a:rPr lang="en-CA" sz="2000" dirty="0" smtClean="0"/>
              <a:t>/ </a:t>
            </a:r>
            <a:r>
              <a:rPr lang="el-GR" sz="2000" dirty="0" smtClean="0"/>
              <a:t>ν</a:t>
            </a:r>
            <a:r>
              <a:rPr lang="fr-CA" sz="2000" baseline="-25000" dirty="0"/>
              <a:t>s</a:t>
            </a:r>
            <a:endParaRPr lang="en-US" sz="2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121423" y="7066465"/>
            <a:ext cx="1545959" cy="646331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 smtClean="0"/>
              <a:t>I</a:t>
            </a:r>
            <a:r>
              <a:rPr lang="en-CA" sz="3600" baseline="-25000" dirty="0" err="1" smtClean="0"/>
              <a:t>ss_hosp</a:t>
            </a:r>
            <a:endParaRPr lang="en-CA" sz="3600" baseline="-25000" dirty="0"/>
          </a:p>
        </p:txBody>
      </p:sp>
      <p:cxnSp>
        <p:nvCxnSpPr>
          <p:cNvPr id="164" name="Straight Arrow Connector 15"/>
          <p:cNvCxnSpPr>
            <a:stCxn id="146" idx="3"/>
            <a:endCxn id="163" idx="1"/>
          </p:cNvCxnSpPr>
          <p:nvPr/>
        </p:nvCxnSpPr>
        <p:spPr>
          <a:xfrm>
            <a:off x="7590024" y="5676346"/>
            <a:ext cx="531399" cy="171328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2147807" y="7898594"/>
            <a:ext cx="1438491" cy="646331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H</a:t>
            </a:r>
            <a:r>
              <a:rPr lang="en-CA" sz="3600" baseline="-25000" dirty="0" smtClean="0"/>
              <a:t>ICU</a:t>
            </a:r>
            <a:endParaRPr lang="en-CA" sz="3600" baseline="-25000" dirty="0"/>
          </a:p>
        </p:txBody>
      </p:sp>
      <p:cxnSp>
        <p:nvCxnSpPr>
          <p:cNvPr id="184" name="Straight Arrow Connector 15"/>
          <p:cNvCxnSpPr>
            <a:stCxn id="329" idx="3"/>
            <a:endCxn id="8" idx="2"/>
          </p:cNvCxnSpPr>
          <p:nvPr/>
        </p:nvCxnSpPr>
        <p:spPr>
          <a:xfrm flipV="1">
            <a:off x="13644143" y="5465432"/>
            <a:ext cx="3239698" cy="458750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2" name="Straight Arrow Connector 15"/>
          <p:cNvCxnSpPr>
            <a:stCxn id="329" idx="3"/>
            <a:endCxn id="19" idx="1"/>
          </p:cNvCxnSpPr>
          <p:nvPr/>
        </p:nvCxnSpPr>
        <p:spPr>
          <a:xfrm flipV="1">
            <a:off x="13644143" y="8488162"/>
            <a:ext cx="3515860" cy="156477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7470788" y="5276235"/>
            <a:ext cx="1674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800088">
              <a:defRPr/>
            </a:pPr>
            <a:r>
              <a:rPr lang="en-CA" sz="2000" dirty="0" smtClean="0"/>
              <a:t>(1-</a:t>
            </a:r>
            <a:r>
              <a:rPr lang="fr-CA" sz="2000" dirty="0" smtClean="0">
                <a:solidFill>
                  <a:srgbClr val="FF0000"/>
                </a:solidFill>
              </a:rPr>
              <a:t> </a:t>
            </a:r>
            <a:r>
              <a:rPr lang="fr-CA" sz="2000" dirty="0" err="1" smtClean="0"/>
              <a:t>p</a:t>
            </a:r>
            <a:r>
              <a:rPr lang="fr-CA" sz="2000" baseline="-25000" dirty="0" err="1" smtClean="0"/>
              <a:t>shosp</a:t>
            </a:r>
            <a:r>
              <a:rPr lang="fr-CA" sz="2000" baseline="-25000" dirty="0" smtClean="0"/>
              <a:t> </a:t>
            </a:r>
            <a:r>
              <a:rPr lang="fr-CA" sz="2000" dirty="0" smtClean="0"/>
              <a:t>)</a:t>
            </a:r>
            <a:r>
              <a:rPr lang="en-CA" sz="2000" dirty="0"/>
              <a:t>/ t</a:t>
            </a:r>
            <a:r>
              <a:rPr lang="fr-CA" sz="2000" baseline="-25000" dirty="0" err="1"/>
              <a:t>sph</a:t>
            </a:r>
            <a:endParaRPr lang="en-US" sz="2000" dirty="0"/>
          </a:p>
        </p:txBody>
      </p:sp>
      <p:sp>
        <p:nvSpPr>
          <p:cNvPr id="210" name="Rectangle 209"/>
          <p:cNvSpPr/>
          <p:nvPr/>
        </p:nvSpPr>
        <p:spPr>
          <a:xfrm rot="4115529">
            <a:off x="7409512" y="6155476"/>
            <a:ext cx="12509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800088">
              <a:defRPr/>
            </a:pPr>
            <a:r>
              <a:rPr lang="fr-CA" sz="2000" dirty="0" err="1" smtClean="0"/>
              <a:t>p</a:t>
            </a:r>
            <a:r>
              <a:rPr lang="fr-CA" sz="2000" baseline="-25000" dirty="0" err="1" smtClean="0"/>
              <a:t>shsop</a:t>
            </a:r>
            <a:r>
              <a:rPr lang="fr-CA" sz="2000" baseline="-25000" dirty="0" smtClean="0"/>
              <a:t> </a:t>
            </a:r>
            <a:r>
              <a:rPr lang="en-CA" sz="2000" dirty="0" smtClean="0"/>
              <a:t>/ </a:t>
            </a:r>
            <a:r>
              <a:rPr lang="en-CA" sz="2000" dirty="0"/>
              <a:t>t</a:t>
            </a:r>
            <a:r>
              <a:rPr lang="fr-CA" sz="2000" baseline="-25000" dirty="0" err="1"/>
              <a:t>sph</a:t>
            </a:r>
            <a:endParaRPr lang="en-US" sz="2000" dirty="0"/>
          </a:p>
        </p:txBody>
      </p:sp>
      <p:cxnSp>
        <p:nvCxnSpPr>
          <p:cNvPr id="211" name="Straight Arrow Connector 15"/>
          <p:cNvCxnSpPr/>
          <p:nvPr/>
        </p:nvCxnSpPr>
        <p:spPr>
          <a:xfrm flipV="1">
            <a:off x="13585475" y="5151039"/>
            <a:ext cx="3075532" cy="150954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3" name="Straight Arrow Connector 15"/>
          <p:cNvCxnSpPr>
            <a:stCxn id="7" idx="3"/>
            <a:endCxn id="19" idx="1"/>
          </p:cNvCxnSpPr>
          <p:nvPr/>
        </p:nvCxnSpPr>
        <p:spPr>
          <a:xfrm>
            <a:off x="13558927" y="6651812"/>
            <a:ext cx="3601076" cy="183635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10200269" y="7743615"/>
            <a:ext cx="1231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88">
              <a:defRPr/>
            </a:pPr>
            <a:r>
              <a:rPr lang="en-CA" sz="2000" dirty="0" err="1" smtClean="0">
                <a:solidFill>
                  <a:srgbClr val="7030A0"/>
                </a:solidFill>
              </a:rPr>
              <a:t>b</a:t>
            </a:r>
            <a:r>
              <a:rPr lang="en-CA" sz="2000" baseline="-25000" dirty="0" err="1" smtClean="0">
                <a:solidFill>
                  <a:srgbClr val="7030A0"/>
                </a:solidFill>
              </a:rPr>
              <a:t>ICU</a:t>
            </a:r>
            <a:r>
              <a:rPr lang="fr-CA" sz="2000" dirty="0" smtClean="0">
                <a:solidFill>
                  <a:srgbClr val="7030A0"/>
                </a:solidFill>
              </a:rPr>
              <a:t>/</a:t>
            </a:r>
            <a:r>
              <a:rPr lang="fr-CA" sz="2000" dirty="0" err="1" smtClean="0">
                <a:solidFill>
                  <a:srgbClr val="7030A0"/>
                </a:solidFill>
              </a:rPr>
              <a:t>t</a:t>
            </a:r>
            <a:r>
              <a:rPr lang="fr-CA" sz="2000" baseline="-25000" dirty="0" err="1" smtClean="0">
                <a:solidFill>
                  <a:srgbClr val="7030A0"/>
                </a:solidFill>
              </a:rPr>
              <a:t>sorting</a:t>
            </a:r>
            <a:endParaRPr lang="en-CA" sz="2000" baseline="-25000" dirty="0">
              <a:solidFill>
                <a:srgbClr val="7030A0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9378082" y="6534394"/>
            <a:ext cx="2308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88">
              <a:defRPr/>
            </a:pPr>
            <a:r>
              <a:rPr lang="en-CA" sz="2000" dirty="0" smtClean="0">
                <a:solidFill>
                  <a:srgbClr val="00B0F0"/>
                </a:solidFill>
              </a:rPr>
              <a:t>(1-b</a:t>
            </a:r>
            <a:r>
              <a:rPr lang="en-CA" sz="2000" baseline="-25000" dirty="0" smtClean="0">
                <a:solidFill>
                  <a:srgbClr val="00B0F0"/>
                </a:solidFill>
              </a:rPr>
              <a:t>ICU</a:t>
            </a:r>
            <a:r>
              <a:rPr lang="en-CA" sz="2000" dirty="0" smtClean="0">
                <a:solidFill>
                  <a:srgbClr val="00B0F0"/>
                </a:solidFill>
              </a:rPr>
              <a:t> </a:t>
            </a:r>
            <a:r>
              <a:rPr lang="en-CA" sz="2000" dirty="0" smtClean="0">
                <a:solidFill>
                  <a:srgbClr val="00B0F0"/>
                </a:solidFill>
              </a:rPr>
              <a:t>-</a:t>
            </a:r>
            <a:r>
              <a:rPr lang="en-CA" sz="2000" dirty="0" smtClean="0">
                <a:solidFill>
                  <a:srgbClr val="00B0F0"/>
                </a:solidFill>
              </a:rPr>
              <a:t>b</a:t>
            </a:r>
            <a:r>
              <a:rPr lang="en-CA" sz="2000" baseline="-25000" dirty="0" smtClean="0">
                <a:solidFill>
                  <a:srgbClr val="00B0F0"/>
                </a:solidFill>
              </a:rPr>
              <a:t>vent</a:t>
            </a:r>
            <a:r>
              <a:rPr lang="en-CA" sz="2000" dirty="0" smtClean="0">
                <a:solidFill>
                  <a:srgbClr val="00B0F0"/>
                </a:solidFill>
              </a:rPr>
              <a:t> )</a:t>
            </a:r>
            <a:r>
              <a:rPr lang="fr-CA" sz="2000" dirty="0" smtClean="0">
                <a:solidFill>
                  <a:srgbClr val="00B0F0"/>
                </a:solidFill>
              </a:rPr>
              <a:t>/</a:t>
            </a:r>
            <a:r>
              <a:rPr lang="fr-CA" sz="2000" dirty="0" err="1" smtClean="0">
                <a:solidFill>
                  <a:srgbClr val="00B0F0"/>
                </a:solidFill>
              </a:rPr>
              <a:t>t</a:t>
            </a:r>
            <a:r>
              <a:rPr lang="fr-CA" sz="2000" baseline="-25000" dirty="0" err="1" smtClean="0">
                <a:solidFill>
                  <a:srgbClr val="00B0F0"/>
                </a:solidFill>
              </a:rPr>
              <a:t>sorting</a:t>
            </a:r>
            <a:endParaRPr lang="en-CA" sz="2000" baseline="-25000" dirty="0">
              <a:solidFill>
                <a:srgbClr val="00B0F0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 rot="19806092">
            <a:off x="14213677" y="5511956"/>
            <a:ext cx="1317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800088">
              <a:defRPr/>
            </a:pPr>
            <a:r>
              <a:rPr lang="en-CA" sz="2000" dirty="0" smtClean="0"/>
              <a:t>(1-</a:t>
            </a:r>
            <a:r>
              <a:rPr lang="fr-CA" sz="2000" dirty="0" smtClean="0">
                <a:solidFill>
                  <a:srgbClr val="FF0000"/>
                </a:solidFill>
              </a:rPr>
              <a:t> </a:t>
            </a:r>
            <a:r>
              <a:rPr lang="el-GR" sz="2000" dirty="0"/>
              <a:t>μ</a:t>
            </a:r>
            <a:r>
              <a:rPr lang="fr-CA" sz="2000" baseline="-25000" dirty="0"/>
              <a:t>g</a:t>
            </a:r>
            <a:r>
              <a:rPr lang="fr-CA" sz="2000" baseline="-25000" dirty="0" smtClean="0"/>
              <a:t> </a:t>
            </a:r>
            <a:r>
              <a:rPr lang="fr-CA" sz="2000" dirty="0" smtClean="0"/>
              <a:t>)</a:t>
            </a:r>
            <a:r>
              <a:rPr lang="en-CA" sz="2000" dirty="0"/>
              <a:t>/ </a:t>
            </a:r>
            <a:r>
              <a:rPr lang="en-CA" sz="2000" dirty="0" err="1"/>
              <a:t>t</a:t>
            </a:r>
            <a:r>
              <a:rPr lang="en-CA" sz="2000" baseline="-25000" dirty="0" err="1"/>
              <a:t>hr</a:t>
            </a:r>
            <a:r>
              <a:rPr lang="en-CA" sz="2000" dirty="0"/>
              <a:t> </a:t>
            </a:r>
            <a:endParaRPr lang="en-US" sz="2000" dirty="0"/>
          </a:p>
        </p:txBody>
      </p:sp>
      <p:sp>
        <p:nvSpPr>
          <p:cNvPr id="228" name="Rectangle 227"/>
          <p:cNvSpPr/>
          <p:nvPr/>
        </p:nvSpPr>
        <p:spPr>
          <a:xfrm rot="1609135">
            <a:off x="13784952" y="6559152"/>
            <a:ext cx="894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800088">
              <a:defRPr/>
            </a:pPr>
            <a:r>
              <a:rPr lang="el-GR" sz="2000" dirty="0" smtClean="0"/>
              <a:t>μ</a:t>
            </a:r>
            <a:r>
              <a:rPr lang="fr-CA" sz="2000" baseline="-25000" dirty="0"/>
              <a:t>g</a:t>
            </a:r>
            <a:r>
              <a:rPr lang="fr-CA" sz="2000" baseline="-25000" dirty="0" smtClean="0"/>
              <a:t> </a:t>
            </a:r>
            <a:r>
              <a:rPr lang="en-CA" sz="2000" dirty="0" smtClean="0"/>
              <a:t>/ </a:t>
            </a:r>
            <a:r>
              <a:rPr lang="en-CA" sz="2000" dirty="0" err="1"/>
              <a:t>t</a:t>
            </a:r>
            <a:r>
              <a:rPr lang="en-CA" sz="2000" baseline="-25000" dirty="0" err="1"/>
              <a:t>hr</a:t>
            </a:r>
            <a:r>
              <a:rPr lang="en-CA" sz="2000" dirty="0"/>
              <a:t> </a:t>
            </a:r>
            <a:endParaRPr lang="en-US" sz="2000" dirty="0"/>
          </a:p>
        </p:txBody>
      </p:sp>
      <p:sp>
        <p:nvSpPr>
          <p:cNvPr id="229" name="Rectangle 228"/>
          <p:cNvSpPr/>
          <p:nvPr/>
        </p:nvSpPr>
        <p:spPr>
          <a:xfrm rot="413462">
            <a:off x="15569643" y="8009163"/>
            <a:ext cx="10583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800088">
              <a:defRPr/>
            </a:pPr>
            <a:r>
              <a:rPr lang="el-GR" sz="2000" dirty="0" smtClean="0"/>
              <a:t>μ</a:t>
            </a:r>
            <a:r>
              <a:rPr lang="fr-CA" sz="2000" baseline="-25000" dirty="0" smtClean="0"/>
              <a:t>ICU </a:t>
            </a:r>
            <a:r>
              <a:rPr lang="en-CA" sz="2000" dirty="0" smtClean="0"/>
              <a:t>/ </a:t>
            </a:r>
            <a:r>
              <a:rPr lang="en-CA" sz="2000" dirty="0" err="1"/>
              <a:t>t</a:t>
            </a:r>
            <a:r>
              <a:rPr lang="en-CA" sz="2000" baseline="-25000" dirty="0" err="1"/>
              <a:t>hr</a:t>
            </a:r>
            <a:r>
              <a:rPr lang="en-CA" sz="2000" dirty="0"/>
              <a:t> </a:t>
            </a:r>
            <a:endParaRPr lang="en-US" sz="2000" dirty="0"/>
          </a:p>
        </p:txBody>
      </p:sp>
      <p:sp>
        <p:nvSpPr>
          <p:cNvPr id="230" name="Rectangle 229"/>
          <p:cNvSpPr/>
          <p:nvPr/>
        </p:nvSpPr>
        <p:spPr>
          <a:xfrm rot="20364036">
            <a:off x="14921513" y="9119605"/>
            <a:ext cx="1096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800088">
              <a:defRPr/>
            </a:pPr>
            <a:r>
              <a:rPr lang="el-GR" sz="2000" dirty="0" smtClean="0"/>
              <a:t>μ</a:t>
            </a:r>
            <a:r>
              <a:rPr lang="fr-CA" sz="2000" baseline="-25000" dirty="0" smtClean="0"/>
              <a:t>Vent</a:t>
            </a:r>
            <a:r>
              <a:rPr lang="en-CA" sz="2000" dirty="0" smtClean="0"/>
              <a:t>/ </a:t>
            </a:r>
            <a:r>
              <a:rPr lang="en-CA" sz="2000" dirty="0" err="1"/>
              <a:t>t</a:t>
            </a:r>
            <a:r>
              <a:rPr lang="en-CA" sz="2000" baseline="-25000" dirty="0" err="1"/>
              <a:t>hr</a:t>
            </a:r>
            <a:r>
              <a:rPr lang="en-CA" sz="2000" dirty="0"/>
              <a:t> </a:t>
            </a:r>
            <a:endParaRPr lang="en-US" sz="2000" dirty="0"/>
          </a:p>
        </p:txBody>
      </p:sp>
      <p:sp>
        <p:nvSpPr>
          <p:cNvPr id="231" name="Rectangle 230"/>
          <p:cNvSpPr/>
          <p:nvPr/>
        </p:nvSpPr>
        <p:spPr>
          <a:xfrm rot="19135608">
            <a:off x="13413254" y="7232727"/>
            <a:ext cx="1481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800088">
              <a:defRPr/>
            </a:pPr>
            <a:r>
              <a:rPr lang="en-CA" sz="2000" dirty="0" smtClean="0"/>
              <a:t>(1-</a:t>
            </a:r>
            <a:r>
              <a:rPr lang="fr-CA" sz="2000" dirty="0" smtClean="0">
                <a:solidFill>
                  <a:srgbClr val="FF0000"/>
                </a:solidFill>
              </a:rPr>
              <a:t> </a:t>
            </a:r>
            <a:r>
              <a:rPr lang="el-GR" sz="2000" dirty="0" smtClean="0"/>
              <a:t>μ</a:t>
            </a:r>
            <a:r>
              <a:rPr lang="fr-CA" sz="2000" baseline="-25000" dirty="0" smtClean="0"/>
              <a:t>ICU </a:t>
            </a:r>
            <a:r>
              <a:rPr lang="fr-CA" sz="2000" dirty="0" smtClean="0"/>
              <a:t>)</a:t>
            </a:r>
            <a:r>
              <a:rPr lang="en-CA" sz="2000" dirty="0"/>
              <a:t>/ </a:t>
            </a:r>
            <a:r>
              <a:rPr lang="en-CA" sz="2000" dirty="0" err="1"/>
              <a:t>t</a:t>
            </a:r>
            <a:r>
              <a:rPr lang="en-CA" sz="2000" baseline="-25000" dirty="0" err="1"/>
              <a:t>hr</a:t>
            </a:r>
            <a:r>
              <a:rPr lang="en-CA" sz="2000" dirty="0"/>
              <a:t> </a:t>
            </a:r>
            <a:endParaRPr lang="en-US" sz="2000" dirty="0"/>
          </a:p>
        </p:txBody>
      </p:sp>
      <p:sp>
        <p:nvSpPr>
          <p:cNvPr id="232" name="Rectangle 231"/>
          <p:cNvSpPr/>
          <p:nvPr/>
        </p:nvSpPr>
        <p:spPr>
          <a:xfrm rot="18043042">
            <a:off x="13313034" y="8882894"/>
            <a:ext cx="1519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800088">
              <a:defRPr/>
            </a:pPr>
            <a:r>
              <a:rPr lang="en-CA" sz="2000" dirty="0" smtClean="0"/>
              <a:t>(1-</a:t>
            </a:r>
            <a:r>
              <a:rPr lang="fr-CA" sz="2000" dirty="0" smtClean="0">
                <a:solidFill>
                  <a:srgbClr val="FF0000"/>
                </a:solidFill>
              </a:rPr>
              <a:t> </a:t>
            </a:r>
            <a:r>
              <a:rPr lang="el-GR" sz="2000" dirty="0" smtClean="0"/>
              <a:t>μ</a:t>
            </a:r>
            <a:r>
              <a:rPr lang="fr-CA" sz="2000" baseline="-25000" dirty="0" smtClean="0"/>
              <a:t>Vent</a:t>
            </a:r>
            <a:r>
              <a:rPr lang="fr-CA" sz="2000" dirty="0" smtClean="0"/>
              <a:t>)</a:t>
            </a:r>
            <a:r>
              <a:rPr lang="en-CA" sz="2000" dirty="0"/>
              <a:t>/ </a:t>
            </a:r>
            <a:r>
              <a:rPr lang="en-CA" sz="2000" dirty="0" err="1"/>
              <a:t>t</a:t>
            </a:r>
            <a:r>
              <a:rPr lang="en-CA" sz="2000" baseline="-25000" dirty="0" err="1"/>
              <a:t>hr</a:t>
            </a:r>
            <a:r>
              <a:rPr lang="en-CA" sz="2000" dirty="0"/>
              <a:t> </a:t>
            </a:r>
            <a:endParaRPr lang="en-US" sz="2000" dirty="0"/>
          </a:p>
        </p:txBody>
      </p:sp>
      <p:sp>
        <p:nvSpPr>
          <p:cNvPr id="283" name="Rectangle 282"/>
          <p:cNvSpPr/>
          <p:nvPr/>
        </p:nvSpPr>
        <p:spPr>
          <a:xfrm>
            <a:off x="5364368" y="8050831"/>
            <a:ext cx="1984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88">
              <a:defRPr/>
            </a:pPr>
            <a:r>
              <a:rPr lang="en-CA" sz="2000" dirty="0" smtClean="0">
                <a:solidFill>
                  <a:srgbClr val="9966FF"/>
                </a:solidFill>
              </a:rPr>
              <a:t>(1-</a:t>
            </a:r>
            <a:r>
              <a:rPr lang="el-GR" sz="2000" dirty="0" smtClean="0">
                <a:solidFill>
                  <a:srgbClr val="9966FF"/>
                </a:solidFill>
              </a:rPr>
              <a:t>δ</a:t>
            </a:r>
            <a:r>
              <a:rPr lang="en-CA" sz="2000" dirty="0" smtClean="0">
                <a:solidFill>
                  <a:srgbClr val="9966FF"/>
                </a:solidFill>
              </a:rPr>
              <a:t>)*(1-</a:t>
            </a:r>
            <a:r>
              <a:rPr lang="en-CA" sz="2000" dirty="0" smtClean="0">
                <a:solidFill>
                  <a:srgbClr val="00B050"/>
                </a:solidFill>
              </a:rPr>
              <a:t> </a:t>
            </a:r>
            <a:r>
              <a:rPr lang="en-CA" sz="2000" dirty="0" err="1" smtClean="0">
                <a:solidFill>
                  <a:srgbClr val="9966FF"/>
                </a:solidFill>
              </a:rPr>
              <a:t>Ϥ</a:t>
            </a:r>
            <a:r>
              <a:rPr lang="en-CA" sz="2000" baseline="-25000" dirty="0" err="1" smtClean="0">
                <a:solidFill>
                  <a:srgbClr val="9966FF"/>
                </a:solidFill>
              </a:rPr>
              <a:t>q</a:t>
            </a:r>
            <a:r>
              <a:rPr lang="en-CA" sz="2000" baseline="-25000" dirty="0" smtClean="0">
                <a:solidFill>
                  <a:srgbClr val="9966FF"/>
                </a:solidFill>
              </a:rPr>
              <a:t>) </a:t>
            </a:r>
            <a:r>
              <a:rPr lang="en-CA" sz="2000" dirty="0" smtClean="0">
                <a:solidFill>
                  <a:srgbClr val="9966FF"/>
                </a:solidFill>
              </a:rPr>
              <a:t>/ t</a:t>
            </a:r>
            <a:r>
              <a:rPr lang="fr-CA" sz="2000" baseline="-25000" dirty="0" err="1" smtClean="0">
                <a:solidFill>
                  <a:srgbClr val="9966FF"/>
                </a:solidFill>
              </a:rPr>
              <a:t>pres</a:t>
            </a:r>
            <a:r>
              <a:rPr lang="en-CA" sz="2000" dirty="0" smtClean="0">
                <a:solidFill>
                  <a:srgbClr val="9966FF"/>
                </a:solidFill>
              </a:rPr>
              <a:t> </a:t>
            </a:r>
            <a:endParaRPr lang="en-US" sz="2000" dirty="0">
              <a:solidFill>
                <a:srgbClr val="9966FF"/>
              </a:solidFill>
            </a:endParaRPr>
          </a:p>
        </p:txBody>
      </p:sp>
      <p:cxnSp>
        <p:nvCxnSpPr>
          <p:cNvPr id="285" name="Curved Connector 284"/>
          <p:cNvCxnSpPr>
            <a:stCxn id="294" idx="3"/>
            <a:endCxn id="19" idx="2"/>
          </p:cNvCxnSpPr>
          <p:nvPr/>
        </p:nvCxnSpPr>
        <p:spPr>
          <a:xfrm flipV="1">
            <a:off x="13644143" y="8811327"/>
            <a:ext cx="3765242" cy="223084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>
            <a:off x="12205652" y="10719003"/>
            <a:ext cx="1438491" cy="646331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 smtClean="0"/>
              <a:t>H</a:t>
            </a:r>
            <a:r>
              <a:rPr lang="en-CA" sz="3600" baseline="-25000" dirty="0" err="1" smtClean="0"/>
              <a:t>vent</a:t>
            </a:r>
            <a:r>
              <a:rPr lang="en-CA" sz="3600" baseline="-25000" dirty="0" smtClean="0"/>
              <a:t>-</a:t>
            </a:r>
            <a:endParaRPr lang="en-CA" sz="3600" baseline="-25000" dirty="0"/>
          </a:p>
        </p:txBody>
      </p:sp>
      <p:cxnSp>
        <p:nvCxnSpPr>
          <p:cNvPr id="295" name="Straight Arrow Connector 15"/>
          <p:cNvCxnSpPr>
            <a:stCxn id="163" idx="3"/>
            <a:endCxn id="294" idx="1"/>
          </p:cNvCxnSpPr>
          <p:nvPr/>
        </p:nvCxnSpPr>
        <p:spPr>
          <a:xfrm>
            <a:off x="9667382" y="7389631"/>
            <a:ext cx="2538270" cy="3652538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12165201" y="8785862"/>
            <a:ext cx="1438491" cy="646331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H</a:t>
            </a:r>
            <a:r>
              <a:rPr lang="en-CA" sz="3600" baseline="-25000" dirty="0" smtClean="0"/>
              <a:t>ICU-</a:t>
            </a:r>
            <a:endParaRPr lang="en-CA" sz="3600" baseline="-25000" dirty="0"/>
          </a:p>
        </p:txBody>
      </p:sp>
      <p:cxnSp>
        <p:nvCxnSpPr>
          <p:cNvPr id="305" name="Straight Arrow Connector 15"/>
          <p:cNvCxnSpPr>
            <a:stCxn id="163" idx="3"/>
            <a:endCxn id="304" idx="1"/>
          </p:cNvCxnSpPr>
          <p:nvPr/>
        </p:nvCxnSpPr>
        <p:spPr>
          <a:xfrm>
            <a:off x="9667382" y="7389631"/>
            <a:ext cx="2497819" cy="1719397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8" name="Straight Arrow Connector 15"/>
          <p:cNvCxnSpPr>
            <a:stCxn id="170" idx="3"/>
            <a:endCxn id="8" idx="2"/>
          </p:cNvCxnSpPr>
          <p:nvPr/>
        </p:nvCxnSpPr>
        <p:spPr>
          <a:xfrm flipV="1">
            <a:off x="13586298" y="5465432"/>
            <a:ext cx="3297543" cy="275632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0" name="Straight Arrow Connector 15"/>
          <p:cNvCxnSpPr>
            <a:stCxn id="170" idx="3"/>
            <a:endCxn id="19" idx="1"/>
          </p:cNvCxnSpPr>
          <p:nvPr/>
        </p:nvCxnSpPr>
        <p:spPr>
          <a:xfrm>
            <a:off x="13586298" y="8221760"/>
            <a:ext cx="3573705" cy="26640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15"/>
          <p:cNvCxnSpPr>
            <a:stCxn id="163" idx="3"/>
            <a:endCxn id="145" idx="1"/>
          </p:cNvCxnSpPr>
          <p:nvPr/>
        </p:nvCxnSpPr>
        <p:spPr>
          <a:xfrm>
            <a:off x="9667382" y="7389631"/>
            <a:ext cx="2478215" cy="24216"/>
          </a:xfrm>
          <a:prstGeom prst="curvedConnector3">
            <a:avLst>
              <a:gd name="adj1" fmla="val 50000"/>
            </a:avLst>
          </a:prstGeom>
          <a:ln w="28575" cap="rnd" cmpd="sng" algn="ctr">
            <a:solidFill>
              <a:srgbClr val="00B0F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 rot="2967479">
            <a:off x="14952201" y="3086584"/>
            <a:ext cx="65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800088">
              <a:defRPr/>
            </a:pPr>
            <a:r>
              <a:rPr lang="en-CA" sz="2000" dirty="0"/>
              <a:t>1/ </a:t>
            </a:r>
            <a:r>
              <a:rPr lang="el-GR" sz="2000" dirty="0" smtClean="0"/>
              <a:t>ϒ</a:t>
            </a:r>
            <a:r>
              <a:rPr lang="en-CA" sz="2000" dirty="0" smtClean="0"/>
              <a:t> </a:t>
            </a:r>
            <a:endParaRPr lang="en-US" sz="2000" dirty="0"/>
          </a:p>
        </p:txBody>
      </p:sp>
      <p:cxnSp>
        <p:nvCxnSpPr>
          <p:cNvPr id="130" name="Straight Arrow Connector 15"/>
          <p:cNvCxnSpPr>
            <a:stCxn id="304" idx="3"/>
            <a:endCxn id="8" idx="2"/>
          </p:cNvCxnSpPr>
          <p:nvPr/>
        </p:nvCxnSpPr>
        <p:spPr>
          <a:xfrm flipV="1">
            <a:off x="13603692" y="5465432"/>
            <a:ext cx="3280149" cy="364359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 rot="20364036">
            <a:off x="14974050" y="10233000"/>
            <a:ext cx="764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800088">
              <a:defRPr/>
            </a:pPr>
            <a:r>
              <a:rPr lang="fr-CA" sz="2000" dirty="0"/>
              <a:t>1</a:t>
            </a:r>
            <a:r>
              <a:rPr lang="en-CA" sz="2000" dirty="0" smtClean="0"/>
              <a:t>/ </a:t>
            </a:r>
            <a:r>
              <a:rPr lang="en-CA" sz="2000" dirty="0" err="1"/>
              <a:t>t</a:t>
            </a:r>
            <a:r>
              <a:rPr lang="en-CA" sz="2000" baseline="-25000" dirty="0" err="1"/>
              <a:t>hr</a:t>
            </a:r>
            <a:r>
              <a:rPr lang="en-CA" sz="2000" dirty="0"/>
              <a:t> </a:t>
            </a:r>
            <a:endParaRPr lang="en-US" sz="2000" dirty="0"/>
          </a:p>
        </p:txBody>
      </p:sp>
      <p:sp>
        <p:nvSpPr>
          <p:cNvPr id="141" name="Rectangle 140"/>
          <p:cNvSpPr/>
          <p:nvPr/>
        </p:nvSpPr>
        <p:spPr>
          <a:xfrm rot="20916342">
            <a:off x="15097328" y="8376384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800088">
              <a:defRPr/>
            </a:pPr>
            <a:r>
              <a:rPr lang="el-GR" sz="2000" dirty="0" smtClean="0"/>
              <a:t>μ</a:t>
            </a:r>
            <a:r>
              <a:rPr lang="fr-CA" sz="2000" baseline="-25000" dirty="0" smtClean="0"/>
              <a:t>ICU- </a:t>
            </a:r>
            <a:r>
              <a:rPr lang="en-CA" sz="2000" dirty="0" smtClean="0"/>
              <a:t>/ </a:t>
            </a:r>
            <a:r>
              <a:rPr lang="en-CA" sz="2000" dirty="0" err="1"/>
              <a:t>t</a:t>
            </a:r>
            <a:r>
              <a:rPr lang="en-CA" sz="2000" baseline="-25000" dirty="0" err="1"/>
              <a:t>hr</a:t>
            </a:r>
            <a:r>
              <a:rPr lang="en-CA" sz="2000" dirty="0"/>
              <a:t> </a:t>
            </a:r>
            <a:endParaRPr lang="en-US" sz="2000" dirty="0"/>
          </a:p>
        </p:txBody>
      </p:sp>
      <p:sp>
        <p:nvSpPr>
          <p:cNvPr id="142" name="Rectangle 141"/>
          <p:cNvSpPr/>
          <p:nvPr/>
        </p:nvSpPr>
        <p:spPr>
          <a:xfrm rot="18528867">
            <a:off x="13386806" y="8031813"/>
            <a:ext cx="1534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800088">
              <a:defRPr/>
            </a:pPr>
            <a:r>
              <a:rPr lang="en-CA" sz="2000" dirty="0" smtClean="0"/>
              <a:t>(1-</a:t>
            </a:r>
            <a:r>
              <a:rPr lang="fr-CA" sz="2000" dirty="0" smtClean="0">
                <a:solidFill>
                  <a:srgbClr val="FF0000"/>
                </a:solidFill>
              </a:rPr>
              <a:t> </a:t>
            </a:r>
            <a:r>
              <a:rPr lang="el-GR" sz="2000" dirty="0" smtClean="0"/>
              <a:t>μ</a:t>
            </a:r>
            <a:r>
              <a:rPr lang="fr-CA" sz="2000" baseline="-25000" dirty="0" smtClean="0"/>
              <a:t>ICU- </a:t>
            </a:r>
            <a:r>
              <a:rPr lang="fr-CA" sz="2000" dirty="0" smtClean="0"/>
              <a:t>)</a:t>
            </a:r>
            <a:r>
              <a:rPr lang="en-CA" sz="2000" dirty="0"/>
              <a:t>/ </a:t>
            </a:r>
            <a:r>
              <a:rPr lang="en-CA" sz="2000" dirty="0" err="1"/>
              <a:t>t</a:t>
            </a:r>
            <a:r>
              <a:rPr lang="en-CA" sz="2000" baseline="-25000" dirty="0" err="1"/>
              <a:t>hr</a:t>
            </a:r>
            <a:r>
              <a:rPr lang="en-CA" sz="2000" dirty="0"/>
              <a:t> </a:t>
            </a:r>
            <a:endParaRPr lang="en-US" sz="2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2145597" y="7090681"/>
            <a:ext cx="1444362" cy="646331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 smtClean="0"/>
              <a:t>H</a:t>
            </a:r>
            <a:r>
              <a:rPr lang="en-CA" sz="3600" baseline="-25000" dirty="0" err="1" smtClean="0"/>
              <a:t>_g</a:t>
            </a:r>
            <a:r>
              <a:rPr lang="en-CA" sz="3600" baseline="-25000" dirty="0" smtClean="0"/>
              <a:t>-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862612" y="363418"/>
            <a:ext cx="667531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 smtClean="0"/>
              <a:t>I</a:t>
            </a:r>
            <a:r>
              <a:rPr lang="en-CA" sz="3600" baseline="-25000" dirty="0" err="1" smtClean="0"/>
              <a:t>aq_r</a:t>
            </a:r>
            <a:endParaRPr lang="en-CA" sz="3600" baseline="-25000" dirty="0"/>
          </a:p>
        </p:txBody>
      </p:sp>
      <p:cxnSp>
        <p:nvCxnSpPr>
          <p:cNvPr id="154" name="Curved Connector 153"/>
          <p:cNvCxnSpPr>
            <a:stCxn id="273" idx="0"/>
            <a:endCxn id="153" idx="1"/>
          </p:cNvCxnSpPr>
          <p:nvPr/>
        </p:nvCxnSpPr>
        <p:spPr>
          <a:xfrm rot="5400000" flipH="1" flipV="1">
            <a:off x="2999231" y="2547904"/>
            <a:ext cx="5724700" cy="2002061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6130920" y="8471317"/>
            <a:ext cx="2031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88">
              <a:defRPr/>
            </a:pPr>
            <a:r>
              <a:rPr lang="en-CA" sz="2000" dirty="0" smtClean="0">
                <a:solidFill>
                  <a:schemeClr val="accent2"/>
                </a:solidFill>
              </a:rPr>
              <a:t>(1-</a:t>
            </a:r>
            <a:r>
              <a:rPr lang="el-GR" sz="2000" dirty="0" smtClean="0">
                <a:solidFill>
                  <a:schemeClr val="accent2"/>
                </a:solidFill>
              </a:rPr>
              <a:t>δ</a:t>
            </a:r>
            <a:r>
              <a:rPr lang="en-CA" sz="2000" dirty="0" smtClean="0">
                <a:solidFill>
                  <a:schemeClr val="accent2"/>
                </a:solidFill>
              </a:rPr>
              <a:t>)*</a:t>
            </a:r>
            <a:r>
              <a:rPr lang="en-CA" sz="2000" dirty="0">
                <a:solidFill>
                  <a:schemeClr val="accent2"/>
                </a:solidFill>
              </a:rPr>
              <a:t> </a:t>
            </a:r>
            <a:r>
              <a:rPr lang="en-CA" sz="2000" dirty="0" err="1" smtClean="0">
                <a:solidFill>
                  <a:schemeClr val="accent2"/>
                </a:solidFill>
              </a:rPr>
              <a:t>Ϥ</a:t>
            </a:r>
            <a:r>
              <a:rPr lang="en-CA" sz="2000" baseline="-25000" dirty="0" err="1" smtClean="0">
                <a:solidFill>
                  <a:schemeClr val="accent2"/>
                </a:solidFill>
              </a:rPr>
              <a:t>q</a:t>
            </a:r>
            <a:r>
              <a:rPr lang="en-CA" sz="2000" baseline="-25000" dirty="0" smtClean="0">
                <a:solidFill>
                  <a:schemeClr val="accent2"/>
                </a:solidFill>
              </a:rPr>
              <a:t>)</a:t>
            </a:r>
            <a:r>
              <a:rPr lang="en-CA" sz="2000" dirty="0" smtClean="0">
                <a:solidFill>
                  <a:schemeClr val="accent2"/>
                </a:solidFill>
              </a:rPr>
              <a:t>/ </a:t>
            </a:r>
            <a:r>
              <a:rPr lang="en-CA" sz="2000" dirty="0" smtClean="0">
                <a:solidFill>
                  <a:schemeClr val="accent2"/>
                </a:solidFill>
              </a:rPr>
              <a:t>t</a:t>
            </a:r>
            <a:r>
              <a:rPr lang="fr-CA" sz="2000" baseline="-25000" dirty="0" err="1" smtClean="0">
                <a:solidFill>
                  <a:schemeClr val="accent2"/>
                </a:solidFill>
              </a:rPr>
              <a:t>pres</a:t>
            </a:r>
            <a:r>
              <a:rPr lang="en-CA" sz="2000" dirty="0" smtClean="0">
                <a:solidFill>
                  <a:schemeClr val="accent2"/>
                </a:solidFill>
              </a:rPr>
              <a:t> 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157" name="Straight Arrow Connector 15"/>
          <p:cNvCxnSpPr>
            <a:stCxn id="145" idx="3"/>
            <a:endCxn id="8" idx="1"/>
          </p:cNvCxnSpPr>
          <p:nvPr/>
        </p:nvCxnSpPr>
        <p:spPr>
          <a:xfrm flipV="1">
            <a:off x="13589959" y="5142267"/>
            <a:ext cx="3044500" cy="227158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Straight Arrow Connector 15"/>
          <p:cNvCxnSpPr>
            <a:stCxn id="145" idx="3"/>
            <a:endCxn id="19" idx="1"/>
          </p:cNvCxnSpPr>
          <p:nvPr/>
        </p:nvCxnSpPr>
        <p:spPr>
          <a:xfrm>
            <a:off x="13589959" y="7413847"/>
            <a:ext cx="3570044" cy="107431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 rot="19230065">
            <a:off x="14109567" y="5836363"/>
            <a:ext cx="1915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800088">
              <a:defRPr/>
            </a:pPr>
            <a:r>
              <a:rPr lang="en-CA" sz="2000" dirty="0" smtClean="0"/>
              <a:t>(1-</a:t>
            </a:r>
            <a:r>
              <a:rPr lang="fr-CA" sz="2000" dirty="0" smtClean="0">
                <a:solidFill>
                  <a:srgbClr val="FF0000"/>
                </a:solidFill>
              </a:rPr>
              <a:t> </a:t>
            </a:r>
            <a:r>
              <a:rPr lang="el-GR" sz="2000" dirty="0"/>
              <a:t>μ </a:t>
            </a:r>
            <a:r>
              <a:rPr lang="fr-CA" sz="2000" baseline="-25000" dirty="0"/>
              <a:t>g</a:t>
            </a:r>
            <a:r>
              <a:rPr lang="fr-CA" sz="2000" baseline="-25000" dirty="0" smtClean="0"/>
              <a:t>-</a:t>
            </a:r>
            <a:r>
              <a:rPr lang="fr-CA" sz="2000" dirty="0" smtClean="0"/>
              <a:t>)</a:t>
            </a:r>
            <a:r>
              <a:rPr lang="en-CA" sz="2000" dirty="0"/>
              <a:t>/ </a:t>
            </a:r>
            <a:r>
              <a:rPr lang="en-CA" sz="2000" dirty="0" err="1"/>
              <a:t>t</a:t>
            </a:r>
            <a:r>
              <a:rPr lang="en-CA" sz="2000" baseline="-25000" dirty="0" err="1"/>
              <a:t>hr</a:t>
            </a:r>
            <a:endParaRPr lang="en-US" sz="2000" dirty="0"/>
          </a:p>
        </p:txBody>
      </p:sp>
      <p:sp>
        <p:nvSpPr>
          <p:cNvPr id="165" name="Rectangle 164"/>
          <p:cNvSpPr/>
          <p:nvPr/>
        </p:nvSpPr>
        <p:spPr>
          <a:xfrm rot="1609135">
            <a:off x="15378152" y="7694809"/>
            <a:ext cx="947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800088">
              <a:defRPr/>
            </a:pPr>
            <a:r>
              <a:rPr lang="el-GR" sz="2000" dirty="0" smtClean="0"/>
              <a:t>μ</a:t>
            </a:r>
            <a:r>
              <a:rPr lang="fr-CA" sz="2000" baseline="-25000" dirty="0" smtClean="0"/>
              <a:t>g- </a:t>
            </a:r>
            <a:r>
              <a:rPr lang="en-CA" sz="2000" dirty="0" smtClean="0"/>
              <a:t>/ </a:t>
            </a:r>
            <a:r>
              <a:rPr lang="en-CA" sz="2000" dirty="0" err="1"/>
              <a:t>t</a:t>
            </a:r>
            <a:r>
              <a:rPr lang="en-CA" sz="2000" baseline="-25000" dirty="0" err="1"/>
              <a:t>hr</a:t>
            </a:r>
            <a:r>
              <a:rPr lang="en-CA" sz="2000" dirty="0"/>
              <a:t> </a:t>
            </a:r>
            <a:endParaRPr lang="en-US" sz="2000" dirty="0"/>
          </a:p>
        </p:txBody>
      </p:sp>
      <p:cxnSp>
        <p:nvCxnSpPr>
          <p:cNvPr id="99" name="Straight Arrow Connector 15"/>
          <p:cNvCxnSpPr>
            <a:stCxn id="153" idx="3"/>
            <a:endCxn id="8" idx="1"/>
          </p:cNvCxnSpPr>
          <p:nvPr/>
        </p:nvCxnSpPr>
        <p:spPr>
          <a:xfrm>
            <a:off x="13537926" y="686584"/>
            <a:ext cx="3096533" cy="4455683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2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3630" y="1289724"/>
                <a:ext cx="16321178" cy="6388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CA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 sz="3600" b="0" i="0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3600" dirty="0"/>
                            <m:t>𝛽</m:t>
                          </m:r>
                          <m:r>
                            <m:rPr>
                              <m:nor/>
                            </m:rPr>
                            <a:rPr lang="en-CA" sz="3600" dirty="0"/>
                            <m:t>∗(1−</m:t>
                          </m:r>
                          <m:r>
                            <m:rPr>
                              <m:nor/>
                            </m:rPr>
                            <a:rPr lang="el-GR" sz="3600" dirty="0"/>
                            <m:t>λ</m:t>
                          </m:r>
                          <m:r>
                            <m:rPr>
                              <m:nor/>
                            </m:rPr>
                            <a:rPr lang="en-CA" sz="3600" dirty="0"/>
                            <m:t>) ∗ </m:t>
                          </m:r>
                          <m:sSub>
                            <m:sSub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  <m:t>𝑔𝑔</m:t>
                              </m:r>
                            </m:sub>
                          </m:sSub>
                          <m:r>
                            <a:rPr lang="en-CA" sz="3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</m:sSub>
                              <m: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  <m:t>𝑠𝑚𝑔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36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  <m:t>𝑔𝑞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  <m:t>𝑎𝑞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CA" sz="36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3600" dirty="0"/>
                            <m:t>𝛽</m:t>
                          </m:r>
                          <m:r>
                            <m:rPr>
                              <m:nor/>
                            </m:rPr>
                            <a:rPr lang="en-CA" sz="3600" dirty="0"/>
                            <m:t>∗</m:t>
                          </m:r>
                          <m:r>
                            <m:rPr>
                              <m:nor/>
                            </m:rPr>
                            <a:rPr lang="el-GR" sz="3600" dirty="0"/>
                            <m:t>λ</m:t>
                          </m:r>
                          <m:r>
                            <m:rPr>
                              <m:nor/>
                            </m:rPr>
                            <a:rPr lang="en-CA" sz="3600" dirty="0"/>
                            <m:t> ∗ </m:t>
                          </m:r>
                          <m:sSub>
                            <m:sSub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  <m:t>𝑔𝑔</m:t>
                              </m:r>
                            </m:sub>
                          </m:sSub>
                          <m:r>
                            <a:rPr lang="en-CA" sz="3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</m:sSub>
                              <m: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  <m:t>𝑠𝑚𝑔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36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  <m:t>𝑔𝑞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  <m:t>𝑎𝑞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30" y="1289724"/>
                <a:ext cx="16321178" cy="6388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3630" y="3972695"/>
                <a:ext cx="16321178" cy="12328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𝑑𝐿𝑞</m:t>
                      </m:r>
                      <m:r>
                        <a:rPr lang="en-CA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3600" dirty="0"/>
                            <m:t>𝛽</m:t>
                          </m:r>
                          <m:r>
                            <m:rPr>
                              <m:nor/>
                            </m:rPr>
                            <a:rPr lang="en-CA" sz="3600" dirty="0"/>
                            <m:t>∗</m:t>
                          </m:r>
                          <m:r>
                            <m:rPr>
                              <m:nor/>
                            </m:rPr>
                            <a:rPr lang="el-GR" sz="3600" dirty="0"/>
                            <m:t>λ</m:t>
                          </m:r>
                          <m:r>
                            <m:rPr>
                              <m:nor/>
                            </m:rPr>
                            <a:rPr lang="en-CA" sz="3600" dirty="0"/>
                            <m:t> ∗ </m:t>
                          </m:r>
                          <m:sSub>
                            <m:sSub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  <m:t>𝑔𝑔</m:t>
                              </m:r>
                            </m:sub>
                          </m:sSub>
                          <m:r>
                            <a:rPr lang="en-CA" sz="3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</m:sSub>
                              <m: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  <m:t>𝑠𝑚𝑔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36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  <m:t>𝑔𝑞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  <m:t>𝑎𝑞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CA" sz="36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CA" sz="3600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CA" sz="3600" dirty="0"/>
                                    <m:t>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30" y="3972695"/>
                <a:ext cx="16321178" cy="1232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93630" y="2430085"/>
                <a:ext cx="16321178" cy="12328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𝑑𝐿𝑔</m:t>
                      </m:r>
                      <m:r>
                        <a:rPr lang="en-CA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3600" dirty="0"/>
                            <m:t>𝛽</m:t>
                          </m:r>
                          <m:r>
                            <m:rPr>
                              <m:nor/>
                            </m:rPr>
                            <a:rPr lang="en-CA" sz="3600" dirty="0"/>
                            <m:t>∗(1−</m:t>
                          </m:r>
                          <m:r>
                            <m:rPr>
                              <m:nor/>
                            </m:rPr>
                            <a:rPr lang="el-GR" sz="3600" dirty="0"/>
                            <m:t>λ</m:t>
                          </m:r>
                          <m:r>
                            <m:rPr>
                              <m:nor/>
                            </m:rPr>
                            <a:rPr lang="en-CA" sz="3600" dirty="0"/>
                            <m:t>) ∗ </m:t>
                          </m:r>
                          <m:sSub>
                            <m:sSub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  <m:t>𝑔𝑔</m:t>
                              </m:r>
                            </m:sub>
                          </m:sSub>
                          <m:r>
                            <a:rPr lang="en-CA" sz="3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</m:sSub>
                              <m: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  <m:t>𝑠𝑚𝑔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36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  <m:t>𝑔𝑞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  <m:t>𝑎𝑞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CA" sz="36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CA" sz="3600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CA" sz="3600" dirty="0"/>
                                    <m:t>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30" y="2430085"/>
                <a:ext cx="16321178" cy="12328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31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13038</TotalTime>
  <Words>733</Words>
  <Application>Microsoft Office PowerPoint</Application>
  <PresentationFormat>Custom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Health Canada - Santé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Antoinette Ludwig</dc:creator>
  <cp:lastModifiedBy>Antoinette Ludwig</cp:lastModifiedBy>
  <cp:revision>225</cp:revision>
  <cp:lastPrinted>2020-03-11T20:37:15Z</cp:lastPrinted>
  <dcterms:created xsi:type="dcterms:W3CDTF">2020-03-11T15:59:47Z</dcterms:created>
  <dcterms:modified xsi:type="dcterms:W3CDTF">2020-04-17T21:27:28Z</dcterms:modified>
</cp:coreProperties>
</file>