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7" r:id="rId3"/>
    <p:sldId id="264" r:id="rId4"/>
    <p:sldId id="266" r:id="rId5"/>
    <p:sldId id="263" r:id="rId6"/>
  </p:sldIdLst>
  <p:sldSz cx="18000663" cy="14400213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BEE4"/>
    <a:srgbClr val="92D050"/>
    <a:srgbClr val="CC9900"/>
    <a:srgbClr val="A6A6A6"/>
    <a:srgbClr val="DEDEFE"/>
    <a:srgbClr val="FF9F9F"/>
    <a:srgbClr val="64D3E2"/>
    <a:srgbClr val="A9C3DB"/>
    <a:srgbClr val="FF99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53" autoAdjust="0"/>
    <p:restoredTop sz="94660"/>
  </p:normalViewPr>
  <p:slideViewPr>
    <p:cSldViewPr snapToGrid="0">
      <p:cViewPr varScale="1">
        <p:scale>
          <a:sx n="56" d="100"/>
          <a:sy n="56" d="100"/>
        </p:scale>
        <p:origin x="16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6703"/>
            <a:ext cx="15300564" cy="501340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4566-8A41-41D9-8668-F1B87DBBAF85}" type="datetimeFigureOut">
              <a:rPr lang="en-CA" smtClean="0"/>
              <a:t>2020-04-07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B42-D731-43F6-BA48-C8D8E442A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125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4566-8A41-41D9-8668-F1B87DBBAF85}" type="datetimeFigureOut">
              <a:rPr lang="en-CA" smtClean="0"/>
              <a:t>2020-04-07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B42-D731-43F6-BA48-C8D8E442A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21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6678"/>
            <a:ext cx="3881393" cy="12203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6678"/>
            <a:ext cx="11419171" cy="1220351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4566-8A41-41D9-8668-F1B87DBBAF85}" type="datetimeFigureOut">
              <a:rPr lang="en-CA" smtClean="0"/>
              <a:t>2020-04-07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B42-D731-43F6-BA48-C8D8E442A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378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4566-8A41-41D9-8668-F1B87DBBAF85}" type="datetimeFigureOut">
              <a:rPr lang="en-CA" smtClean="0"/>
              <a:t>2020-04-07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B42-D731-43F6-BA48-C8D8E442A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711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0057"/>
            <a:ext cx="15525572" cy="59900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36813"/>
            <a:ext cx="15525572" cy="315004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4566-8A41-41D9-8668-F1B87DBBAF85}" type="datetimeFigureOut">
              <a:rPr lang="en-CA" smtClean="0"/>
              <a:t>2020-04-07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B42-D731-43F6-BA48-C8D8E442A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45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3390"/>
            <a:ext cx="7650282" cy="9136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3390"/>
            <a:ext cx="7650282" cy="9136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4566-8A41-41D9-8668-F1B87DBBAF85}" type="datetimeFigureOut">
              <a:rPr lang="en-CA" smtClean="0"/>
              <a:t>2020-04-07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B42-D731-43F6-BA48-C8D8E442A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357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6681"/>
            <a:ext cx="15525572" cy="27833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0053"/>
            <a:ext cx="7615123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0078"/>
            <a:ext cx="7615123" cy="77367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0053"/>
            <a:ext cx="7652626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0078"/>
            <a:ext cx="7652626" cy="77367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4566-8A41-41D9-8668-F1B87DBBAF85}" type="datetimeFigureOut">
              <a:rPr lang="en-CA" smtClean="0"/>
              <a:t>2020-04-07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B42-D731-43F6-BA48-C8D8E442A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12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4566-8A41-41D9-8668-F1B87DBBAF85}" type="datetimeFigureOut">
              <a:rPr lang="en-CA" smtClean="0"/>
              <a:t>2020-04-07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B42-D731-43F6-BA48-C8D8E442A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48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4566-8A41-41D9-8668-F1B87DBBAF85}" type="datetimeFigureOut">
              <a:rPr lang="en-CA" smtClean="0"/>
              <a:t>2020-04-07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B42-D731-43F6-BA48-C8D8E442A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456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3367"/>
            <a:ext cx="9112836" cy="1023348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4566-8A41-41D9-8668-F1B87DBBAF85}" type="datetimeFigureOut">
              <a:rPr lang="en-CA" smtClean="0"/>
              <a:t>2020-04-07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B42-D731-43F6-BA48-C8D8E442A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72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3367"/>
            <a:ext cx="9112836" cy="1023348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4566-8A41-41D9-8668-F1B87DBBAF85}" type="datetimeFigureOut">
              <a:rPr lang="en-CA" smtClean="0"/>
              <a:t>2020-04-07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B42-D731-43F6-BA48-C8D8E442A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6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6681"/>
            <a:ext cx="1552557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3390"/>
            <a:ext cx="1552557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44566-8A41-41D9-8668-F1B87DBBAF85}" type="datetimeFigureOut">
              <a:rPr lang="en-CA" smtClean="0"/>
              <a:t>2020-04-07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46867"/>
            <a:ext cx="607522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A8B42-D731-43F6-BA48-C8D8E442AC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293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752150" y="192436"/>
            <a:ext cx="617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7030A0"/>
                </a:solidFill>
              </a:rPr>
              <a:t>PHRS SEIR Model - With quarantine 3.0 – with parameters</a:t>
            </a:r>
            <a:endParaRPr lang="en-CA" b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8764" y="1790044"/>
            <a:ext cx="558760" cy="646331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 smtClean="0"/>
              <a:t>I</a:t>
            </a:r>
            <a:r>
              <a:rPr lang="en-CA" sz="3600" baseline="-25000" dirty="0" err="1" smtClean="0"/>
              <a:t>a</a:t>
            </a:r>
            <a:endParaRPr lang="en-CA" sz="36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7995922" y="11649491"/>
            <a:ext cx="1444362" cy="646331"/>
          </a:xfrm>
          <a:prstGeom prst="rect">
            <a:avLst/>
          </a:prstGeom>
          <a:solidFill>
            <a:srgbClr val="FF0000">
              <a:alpha val="50000"/>
            </a:srgb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3600" dirty="0" smtClean="0"/>
              <a:t>H</a:t>
            </a:r>
            <a:endParaRPr lang="en-CA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6970214" y="6582169"/>
            <a:ext cx="498764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R</a:t>
            </a:r>
            <a:endParaRPr lang="en-CA" sz="3600" dirty="0"/>
          </a:p>
        </p:txBody>
      </p:sp>
      <p:sp>
        <p:nvSpPr>
          <p:cNvPr id="10" name="TextBox 13"/>
          <p:cNvSpPr txBox="1"/>
          <p:nvPr/>
        </p:nvSpPr>
        <p:spPr>
          <a:xfrm>
            <a:off x="2052767" y="1830911"/>
            <a:ext cx="698357" cy="646331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 smtClean="0"/>
              <a:t>Lg</a:t>
            </a:r>
            <a:endParaRPr lang="en-CA" sz="3600" dirty="0"/>
          </a:p>
        </p:txBody>
      </p:sp>
      <p:cxnSp>
        <p:nvCxnSpPr>
          <p:cNvPr id="11" name="Straight Arrow Connector 15"/>
          <p:cNvCxnSpPr>
            <a:stCxn id="120" idx="3"/>
            <a:endCxn id="10" idx="1"/>
          </p:cNvCxnSpPr>
          <p:nvPr/>
        </p:nvCxnSpPr>
        <p:spPr>
          <a:xfrm flipV="1">
            <a:off x="1132180" y="2154077"/>
            <a:ext cx="920587" cy="398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7"/>
          <p:cNvCxnSpPr>
            <a:stCxn id="10" idx="3"/>
            <a:endCxn id="5" idx="1"/>
          </p:cNvCxnSpPr>
          <p:nvPr/>
        </p:nvCxnSpPr>
        <p:spPr>
          <a:xfrm flipV="1">
            <a:off x="2751124" y="2113210"/>
            <a:ext cx="1917640" cy="4086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4"/>
          <p:cNvCxnSpPr>
            <a:stCxn id="7" idx="3"/>
            <a:endCxn id="8" idx="1"/>
          </p:cNvCxnSpPr>
          <p:nvPr/>
        </p:nvCxnSpPr>
        <p:spPr>
          <a:xfrm flipV="1">
            <a:off x="9440284" y="6905335"/>
            <a:ext cx="7529930" cy="506732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6"/>
          <p:cNvCxnSpPr>
            <a:stCxn id="27" idx="3"/>
            <a:endCxn id="8" idx="1"/>
          </p:cNvCxnSpPr>
          <p:nvPr/>
        </p:nvCxnSpPr>
        <p:spPr>
          <a:xfrm>
            <a:off x="11882940" y="3708227"/>
            <a:ext cx="5087274" cy="31971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63"/>
          <p:cNvCxnSpPr>
            <a:stCxn id="5" idx="3"/>
            <a:endCxn id="29" idx="1"/>
          </p:cNvCxnSpPr>
          <p:nvPr/>
        </p:nvCxnSpPr>
        <p:spPr>
          <a:xfrm>
            <a:off x="5227524" y="2113210"/>
            <a:ext cx="5239132" cy="3580021"/>
          </a:xfrm>
          <a:prstGeom prst="straightConnector1">
            <a:avLst/>
          </a:prstGeom>
          <a:ln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94"/>
          <p:cNvSpPr txBox="1"/>
          <p:nvPr/>
        </p:nvSpPr>
        <p:spPr>
          <a:xfrm>
            <a:off x="16891210" y="10678608"/>
            <a:ext cx="498764" cy="646331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D</a:t>
            </a:r>
            <a:endParaRPr lang="en-CA" sz="3600" dirty="0"/>
          </a:p>
        </p:txBody>
      </p:sp>
      <p:sp>
        <p:nvSpPr>
          <p:cNvPr id="20" name="TextBox 13"/>
          <p:cNvSpPr txBox="1"/>
          <p:nvPr/>
        </p:nvSpPr>
        <p:spPr>
          <a:xfrm>
            <a:off x="1884161" y="9321323"/>
            <a:ext cx="664303" cy="646331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 smtClean="0"/>
              <a:t>Lq</a:t>
            </a:r>
            <a:endParaRPr lang="en-CA" sz="3600" dirty="0"/>
          </a:p>
        </p:txBody>
      </p:sp>
      <p:cxnSp>
        <p:nvCxnSpPr>
          <p:cNvPr id="22" name="Straight Arrow Connector 15"/>
          <p:cNvCxnSpPr>
            <a:stCxn id="5" idx="2"/>
            <a:endCxn id="7" idx="0"/>
          </p:cNvCxnSpPr>
          <p:nvPr/>
        </p:nvCxnSpPr>
        <p:spPr>
          <a:xfrm>
            <a:off x="4948144" y="2436375"/>
            <a:ext cx="3769959" cy="921311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88013" y="10633361"/>
            <a:ext cx="963437" cy="646331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 smtClean="0"/>
              <a:t>I</a:t>
            </a:r>
            <a:r>
              <a:rPr lang="en-CA" sz="3600" baseline="-25000" dirty="0" err="1" smtClean="0"/>
              <a:t>aq</a:t>
            </a:r>
            <a:endParaRPr lang="en-CA" sz="3600" baseline="-25000" dirty="0"/>
          </a:p>
        </p:txBody>
      </p:sp>
      <p:cxnSp>
        <p:nvCxnSpPr>
          <p:cNvPr id="25" name="Straight Arrow Connector 15"/>
          <p:cNvCxnSpPr>
            <a:stCxn id="20" idx="3"/>
            <a:endCxn id="24" idx="1"/>
          </p:cNvCxnSpPr>
          <p:nvPr/>
        </p:nvCxnSpPr>
        <p:spPr>
          <a:xfrm>
            <a:off x="2548464" y="9644489"/>
            <a:ext cx="2239549" cy="131203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387364" y="3385061"/>
            <a:ext cx="149557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I</a:t>
            </a:r>
            <a:r>
              <a:rPr lang="en-CA" sz="3600" baseline="-25000" dirty="0" smtClean="0"/>
              <a:t>sm</a:t>
            </a:r>
            <a:r>
              <a:rPr lang="en-CA" sz="3600" dirty="0" smtClean="0"/>
              <a:t> </a:t>
            </a:r>
            <a:r>
              <a:rPr lang="en-CA" sz="3600" baseline="-25000" dirty="0" err="1" smtClean="0"/>
              <a:t>iso</a:t>
            </a:r>
            <a:r>
              <a:rPr lang="en-CA" sz="3600" baseline="-25000" dirty="0" smtClean="0"/>
              <a:t>+</a:t>
            </a:r>
            <a:endParaRPr lang="en-CA" sz="3600" baseline="-25000" dirty="0"/>
          </a:p>
        </p:txBody>
      </p:sp>
      <p:cxnSp>
        <p:nvCxnSpPr>
          <p:cNvPr id="28" name="Straight Arrow Connector 63"/>
          <p:cNvCxnSpPr>
            <a:stCxn id="5" idx="3"/>
            <a:endCxn id="27" idx="1"/>
          </p:cNvCxnSpPr>
          <p:nvPr/>
        </p:nvCxnSpPr>
        <p:spPr>
          <a:xfrm>
            <a:off x="5227524" y="2113210"/>
            <a:ext cx="5159840" cy="1595017"/>
          </a:xfrm>
          <a:prstGeom prst="straightConnector1">
            <a:avLst/>
          </a:prstGeom>
          <a:ln>
            <a:solidFill>
              <a:schemeClr val="accent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466656" y="5370065"/>
            <a:ext cx="1495576" cy="646331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I</a:t>
            </a:r>
            <a:r>
              <a:rPr lang="en-CA" sz="3600" baseline="-25000" dirty="0" smtClean="0"/>
              <a:t>sm</a:t>
            </a:r>
            <a:r>
              <a:rPr lang="en-CA" sz="3600" dirty="0" smtClean="0"/>
              <a:t> </a:t>
            </a:r>
            <a:r>
              <a:rPr lang="en-CA" sz="3600" baseline="-25000" dirty="0" err="1" smtClean="0"/>
              <a:t>iso</a:t>
            </a:r>
            <a:r>
              <a:rPr lang="en-CA" sz="3600" baseline="-25000" dirty="0" smtClean="0"/>
              <a:t>-</a:t>
            </a:r>
            <a:endParaRPr lang="en-CA" sz="36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10387364" y="7593381"/>
            <a:ext cx="149557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 smtClean="0"/>
              <a:t>I</a:t>
            </a:r>
            <a:r>
              <a:rPr lang="en-CA" sz="3600" baseline="-25000" dirty="0" err="1" smtClean="0"/>
              <a:t>ss</a:t>
            </a:r>
            <a:r>
              <a:rPr lang="en-CA" sz="3600" dirty="0" smtClean="0"/>
              <a:t> </a:t>
            </a:r>
            <a:r>
              <a:rPr lang="en-CA" sz="3600" baseline="-25000" dirty="0" err="1" smtClean="0"/>
              <a:t>iso</a:t>
            </a:r>
            <a:r>
              <a:rPr lang="en-CA" sz="3600" baseline="-25000" dirty="0" smtClean="0"/>
              <a:t>+</a:t>
            </a:r>
            <a:endParaRPr lang="en-CA" sz="3600" baseline="-25000" dirty="0"/>
          </a:p>
        </p:txBody>
      </p:sp>
      <p:cxnSp>
        <p:nvCxnSpPr>
          <p:cNvPr id="32" name="Straight Arrow Connector 46"/>
          <p:cNvCxnSpPr>
            <a:stCxn id="29" idx="3"/>
            <a:endCxn id="8" idx="1"/>
          </p:cNvCxnSpPr>
          <p:nvPr/>
        </p:nvCxnSpPr>
        <p:spPr>
          <a:xfrm>
            <a:off x="11962232" y="5693231"/>
            <a:ext cx="5007982" cy="121210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4"/>
          <p:cNvCxnSpPr>
            <a:stCxn id="31" idx="3"/>
            <a:endCxn id="19" idx="1"/>
          </p:cNvCxnSpPr>
          <p:nvPr/>
        </p:nvCxnSpPr>
        <p:spPr>
          <a:xfrm>
            <a:off x="11882940" y="7916547"/>
            <a:ext cx="5008270" cy="308522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5"/>
          <p:cNvCxnSpPr>
            <a:stCxn id="5" idx="3"/>
            <a:endCxn id="31" idx="1"/>
          </p:cNvCxnSpPr>
          <p:nvPr/>
        </p:nvCxnSpPr>
        <p:spPr>
          <a:xfrm>
            <a:off x="5227524" y="2113210"/>
            <a:ext cx="5159840" cy="580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24"/>
          <p:cNvCxnSpPr>
            <a:stCxn id="31" idx="3"/>
            <a:endCxn id="8" idx="1"/>
          </p:cNvCxnSpPr>
          <p:nvPr/>
        </p:nvCxnSpPr>
        <p:spPr>
          <a:xfrm flipV="1">
            <a:off x="11882940" y="6905335"/>
            <a:ext cx="5087274" cy="101121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7"/>
          <p:cNvCxnSpPr>
            <a:stCxn id="20" idx="3"/>
            <a:endCxn id="5" idx="2"/>
          </p:cNvCxnSpPr>
          <p:nvPr/>
        </p:nvCxnSpPr>
        <p:spPr>
          <a:xfrm flipV="1">
            <a:off x="2548464" y="2436375"/>
            <a:ext cx="2399680" cy="720811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7"/>
          <p:cNvCxnSpPr>
            <a:stCxn id="24" idx="3"/>
            <a:endCxn id="7" idx="1"/>
          </p:cNvCxnSpPr>
          <p:nvPr/>
        </p:nvCxnSpPr>
        <p:spPr>
          <a:xfrm>
            <a:off x="5751450" y="10956527"/>
            <a:ext cx="2244472" cy="101613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7"/>
          <p:cNvCxnSpPr>
            <a:stCxn id="24" idx="3"/>
            <a:endCxn id="27" idx="1"/>
          </p:cNvCxnSpPr>
          <p:nvPr/>
        </p:nvCxnSpPr>
        <p:spPr>
          <a:xfrm flipV="1">
            <a:off x="5751450" y="3708227"/>
            <a:ext cx="4635914" cy="724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48"/>
          <p:cNvCxnSpPr>
            <a:stCxn id="24" idx="3"/>
            <a:endCxn id="8" idx="1"/>
          </p:cNvCxnSpPr>
          <p:nvPr/>
        </p:nvCxnSpPr>
        <p:spPr>
          <a:xfrm flipV="1">
            <a:off x="5751450" y="6905335"/>
            <a:ext cx="11218764" cy="40511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5" idx="0"/>
            <a:endCxn id="8" idx="0"/>
          </p:cNvCxnSpPr>
          <p:nvPr/>
        </p:nvCxnSpPr>
        <p:spPr>
          <a:xfrm rot="16200000" flipH="1">
            <a:off x="8687807" y="-1949620"/>
            <a:ext cx="4792125" cy="12271452"/>
          </a:xfrm>
          <a:prstGeom prst="curvedConnector3">
            <a:avLst>
              <a:gd name="adj1" fmla="val -477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665861" y="5104151"/>
            <a:ext cx="577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smtClean="0"/>
              <a:t>𝛽*c</a:t>
            </a:r>
            <a:endParaRPr lang="en-CA" sz="2000" dirty="0"/>
          </a:p>
        </p:txBody>
      </p:sp>
      <p:sp>
        <p:nvSpPr>
          <p:cNvPr id="70" name="Rectangle 69"/>
          <p:cNvSpPr/>
          <p:nvPr/>
        </p:nvSpPr>
        <p:spPr>
          <a:xfrm>
            <a:off x="1780012" y="7868727"/>
            <a:ext cx="667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smtClean="0"/>
              <a:t>𝛽*</a:t>
            </a:r>
            <a:r>
              <a:rPr lang="en-CA" sz="2000" dirty="0" err="1" smtClean="0"/>
              <a:t>c</a:t>
            </a:r>
            <a:r>
              <a:rPr lang="en-CA" sz="2000" baseline="-25000" dirty="0" err="1" smtClean="0"/>
              <a:t>q</a:t>
            </a:r>
            <a:endParaRPr lang="en-CA" sz="2000" dirty="0"/>
          </a:p>
        </p:txBody>
      </p:sp>
      <p:sp>
        <p:nvSpPr>
          <p:cNvPr id="72" name="Rectangle 71"/>
          <p:cNvSpPr/>
          <p:nvPr/>
        </p:nvSpPr>
        <p:spPr>
          <a:xfrm>
            <a:off x="4051947" y="7202226"/>
            <a:ext cx="93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800088">
              <a:defRPr/>
            </a:pPr>
            <a:r>
              <a:rPr lang="en-CA" dirty="0" smtClean="0"/>
              <a:t>𝜎*</a:t>
            </a:r>
            <a:r>
              <a:rPr lang="en-CA" dirty="0"/>
              <a:t> </a:t>
            </a:r>
            <a:r>
              <a:rPr lang="en-CA" dirty="0" smtClean="0"/>
              <a:t>(1-𝜚)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463435" y="9378520"/>
            <a:ext cx="558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800088">
              <a:defRPr/>
            </a:pPr>
            <a:r>
              <a:rPr lang="en-CA" dirty="0" smtClean="0"/>
              <a:t>𝜎*𝜚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7032251" y="3649828"/>
            <a:ext cx="820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δ</a:t>
            </a:r>
            <a:r>
              <a:rPr lang="fr-CA" dirty="0"/>
              <a:t>* </a:t>
            </a:r>
            <a:r>
              <a:rPr lang="en-CA" dirty="0" smtClean="0"/>
              <a:t>α</a:t>
            </a:r>
            <a:r>
              <a:rPr lang="fr-CA" dirty="0" smtClean="0"/>
              <a:t>*</a:t>
            </a:r>
            <a:r>
              <a:rPr lang="el-GR" dirty="0" smtClean="0"/>
              <a:t>ε</a:t>
            </a:r>
            <a:endParaRPr lang="en-CA" dirty="0"/>
          </a:p>
        </p:txBody>
      </p:sp>
      <p:sp>
        <p:nvSpPr>
          <p:cNvPr id="90" name="Rectangle 89"/>
          <p:cNvSpPr/>
          <p:nvPr/>
        </p:nvSpPr>
        <p:spPr>
          <a:xfrm>
            <a:off x="5859005" y="5562986"/>
            <a:ext cx="1447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δ</a:t>
            </a:r>
            <a:r>
              <a:rPr lang="fr-CA" dirty="0"/>
              <a:t>*</a:t>
            </a:r>
            <a:r>
              <a:rPr lang="en-CA" dirty="0" smtClean="0"/>
              <a:t>(1-α)</a:t>
            </a:r>
            <a:r>
              <a:rPr lang="fr-CA" dirty="0" smtClean="0"/>
              <a:t>*</a:t>
            </a:r>
            <a:r>
              <a:rPr lang="el-GR" dirty="0" smtClean="0"/>
              <a:t>ε</a:t>
            </a:r>
            <a:endParaRPr lang="en-CA" dirty="0"/>
          </a:p>
        </p:txBody>
      </p:sp>
      <p:sp>
        <p:nvSpPr>
          <p:cNvPr id="92" name="TextBox 91"/>
          <p:cNvSpPr txBox="1"/>
          <p:nvPr/>
        </p:nvSpPr>
        <p:spPr>
          <a:xfrm>
            <a:off x="9667586" y="2588390"/>
            <a:ext cx="1027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(1-</a:t>
            </a:r>
            <a:r>
              <a:rPr lang="el-GR" dirty="0" smtClean="0"/>
              <a:t>δ</a:t>
            </a:r>
            <a:r>
              <a:rPr lang="fr-CA" dirty="0" smtClean="0"/>
              <a:t>)*  </a:t>
            </a:r>
            <a:r>
              <a:rPr lang="el-GR" dirty="0" smtClean="0"/>
              <a:t>ϒ</a:t>
            </a:r>
            <a:endParaRPr lang="en-CA" dirty="0"/>
          </a:p>
          <a:p>
            <a:endParaRPr lang="en-CA" dirty="0"/>
          </a:p>
        </p:txBody>
      </p:sp>
      <p:sp>
        <p:nvSpPr>
          <p:cNvPr id="50" name="Rectangle 49"/>
          <p:cNvSpPr/>
          <p:nvPr/>
        </p:nvSpPr>
        <p:spPr>
          <a:xfrm>
            <a:off x="14493425" y="4888708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/>
              <a:t>ν</a:t>
            </a:r>
            <a:r>
              <a:rPr lang="fr-CA" baseline="-25000"/>
              <a:t>m</a:t>
            </a:r>
            <a:endParaRPr lang="en-CA" baseline="-25000" dirty="0"/>
          </a:p>
        </p:txBody>
      </p:sp>
      <p:sp>
        <p:nvSpPr>
          <p:cNvPr id="99" name="Rectangle 98"/>
          <p:cNvSpPr/>
          <p:nvPr/>
        </p:nvSpPr>
        <p:spPr>
          <a:xfrm>
            <a:off x="15125423" y="6201389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ν</a:t>
            </a:r>
            <a:r>
              <a:rPr lang="fr-CA" baseline="-25000" dirty="0"/>
              <a:t>m</a:t>
            </a:r>
            <a:endParaRPr lang="en-CA" baseline="-25000" dirty="0"/>
          </a:p>
        </p:txBody>
      </p:sp>
      <p:sp>
        <p:nvSpPr>
          <p:cNvPr id="54" name="Rectangle 53"/>
          <p:cNvSpPr/>
          <p:nvPr/>
        </p:nvSpPr>
        <p:spPr>
          <a:xfrm>
            <a:off x="10729262" y="4042752"/>
            <a:ext cx="734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err="1" smtClean="0"/>
              <a:t>Ϥ</a:t>
            </a:r>
            <a:r>
              <a:rPr lang="en-CA" baseline="-25000" dirty="0" err="1" smtClean="0"/>
              <a:t>m</a:t>
            </a:r>
            <a:r>
              <a:rPr lang="fr-CA" dirty="0" smtClean="0"/>
              <a:t>*</a:t>
            </a:r>
            <a:r>
              <a:rPr lang="el-GR" dirty="0" smtClean="0"/>
              <a:t>κ</a:t>
            </a:r>
            <a:endParaRPr lang="en-CA" dirty="0"/>
          </a:p>
        </p:txBody>
      </p:sp>
      <p:sp>
        <p:nvSpPr>
          <p:cNvPr id="109" name="Rectangle 108"/>
          <p:cNvSpPr/>
          <p:nvPr/>
        </p:nvSpPr>
        <p:spPr>
          <a:xfrm>
            <a:off x="10852099" y="4652101"/>
            <a:ext cx="1110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(1-</a:t>
            </a:r>
            <a:r>
              <a:rPr lang="en-CA" dirty="0" err="1" smtClean="0"/>
              <a:t>Ϥ</a:t>
            </a:r>
            <a:r>
              <a:rPr lang="en-CA" baseline="-25000" dirty="0" err="1" smtClean="0"/>
              <a:t>m</a:t>
            </a:r>
            <a:r>
              <a:rPr lang="fr-CA" dirty="0" smtClean="0"/>
              <a:t>)*</a:t>
            </a:r>
            <a:r>
              <a:rPr lang="el-GR" dirty="0" smtClean="0"/>
              <a:t>κ</a:t>
            </a:r>
            <a:endParaRPr lang="en-CA" dirty="0"/>
          </a:p>
        </p:txBody>
      </p:sp>
      <p:sp>
        <p:nvSpPr>
          <p:cNvPr id="130" name="Rectangle 129"/>
          <p:cNvSpPr/>
          <p:nvPr/>
        </p:nvSpPr>
        <p:spPr>
          <a:xfrm>
            <a:off x="4364743" y="4329716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800088">
              <a:defRPr/>
            </a:pPr>
            <a:r>
              <a:rPr lang="en-CA" dirty="0"/>
              <a:t>𝜎</a:t>
            </a:r>
            <a:endParaRPr lang="en-US" dirty="0"/>
          </a:p>
        </p:txBody>
      </p:sp>
      <p:sp>
        <p:nvSpPr>
          <p:cNvPr id="120" name="TextBox 12"/>
          <p:cNvSpPr txBox="1"/>
          <p:nvPr/>
        </p:nvSpPr>
        <p:spPr>
          <a:xfrm>
            <a:off x="494829" y="5817205"/>
            <a:ext cx="637351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S</a:t>
            </a:r>
            <a:endParaRPr lang="en-CA" sz="3600" dirty="0"/>
          </a:p>
        </p:txBody>
      </p:sp>
      <p:cxnSp>
        <p:nvCxnSpPr>
          <p:cNvPr id="142" name="Straight Arrow Connector 15"/>
          <p:cNvCxnSpPr>
            <a:stCxn id="120" idx="3"/>
            <a:endCxn id="20" idx="1"/>
          </p:cNvCxnSpPr>
          <p:nvPr/>
        </p:nvCxnSpPr>
        <p:spPr>
          <a:xfrm>
            <a:off x="1132180" y="6140371"/>
            <a:ext cx="751981" cy="35041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24" idx="3"/>
            <a:endCxn id="29" idx="1"/>
          </p:cNvCxnSpPr>
          <p:nvPr/>
        </p:nvCxnSpPr>
        <p:spPr>
          <a:xfrm flipV="1">
            <a:off x="5751450" y="5693231"/>
            <a:ext cx="4715206" cy="526329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24" idx="3"/>
            <a:endCxn id="31" idx="1"/>
          </p:cNvCxnSpPr>
          <p:nvPr/>
        </p:nvCxnSpPr>
        <p:spPr>
          <a:xfrm flipV="1">
            <a:off x="5751450" y="7916547"/>
            <a:ext cx="4635914" cy="303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12461722" y="10772782"/>
            <a:ext cx="1248962" cy="523220"/>
          </a:xfrm>
          <a:prstGeom prst="rect">
            <a:avLst/>
          </a:prstGeom>
          <a:solidFill>
            <a:srgbClr val="FF0000">
              <a:alpha val="50000"/>
            </a:srgb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2800" dirty="0" smtClean="0"/>
              <a:t>H</a:t>
            </a:r>
            <a:r>
              <a:rPr lang="fr-CA" sz="2800" baseline="-25000" dirty="0" smtClean="0"/>
              <a:t>ICU</a:t>
            </a:r>
            <a:endParaRPr lang="en-CA" sz="2800" baseline="-25000" dirty="0"/>
          </a:p>
        </p:txBody>
      </p:sp>
      <p:cxnSp>
        <p:nvCxnSpPr>
          <p:cNvPr id="215" name="Straight Arrow Connector 15"/>
          <p:cNvCxnSpPr>
            <a:stCxn id="202" idx="3"/>
            <a:endCxn id="19" idx="1"/>
          </p:cNvCxnSpPr>
          <p:nvPr/>
        </p:nvCxnSpPr>
        <p:spPr>
          <a:xfrm flipV="1">
            <a:off x="13710684" y="11001774"/>
            <a:ext cx="3180526" cy="326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15"/>
          <p:cNvCxnSpPr>
            <a:stCxn id="202" idx="0"/>
            <a:endCxn id="8" idx="2"/>
          </p:cNvCxnSpPr>
          <p:nvPr/>
        </p:nvCxnSpPr>
        <p:spPr>
          <a:xfrm flipV="1">
            <a:off x="13086203" y="7228500"/>
            <a:ext cx="4133393" cy="354428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urved Connector 239"/>
          <p:cNvCxnSpPr>
            <a:stCxn id="7" idx="3"/>
            <a:endCxn id="19" idx="3"/>
          </p:cNvCxnSpPr>
          <p:nvPr/>
        </p:nvCxnSpPr>
        <p:spPr>
          <a:xfrm flipV="1">
            <a:off x="9440284" y="11001774"/>
            <a:ext cx="7949690" cy="970883"/>
          </a:xfrm>
          <a:prstGeom prst="curvedConnector3">
            <a:avLst>
              <a:gd name="adj1" fmla="val 102876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urved Connector 246"/>
          <p:cNvCxnSpPr>
            <a:stCxn id="253" idx="3"/>
            <a:endCxn id="19" idx="2"/>
          </p:cNvCxnSpPr>
          <p:nvPr/>
        </p:nvCxnSpPr>
        <p:spPr>
          <a:xfrm flipV="1">
            <a:off x="14444305" y="11324939"/>
            <a:ext cx="2696287" cy="2050722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3195343" y="13083273"/>
            <a:ext cx="1248962" cy="584775"/>
          </a:xfrm>
          <a:prstGeom prst="rect">
            <a:avLst/>
          </a:prstGeom>
          <a:solidFill>
            <a:srgbClr val="FF0000">
              <a:alpha val="50000"/>
            </a:srgb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3200" dirty="0" err="1" smtClean="0"/>
              <a:t>H</a:t>
            </a:r>
            <a:r>
              <a:rPr lang="fr-CA" sz="3200" baseline="-25000" dirty="0" err="1" smtClean="0"/>
              <a:t>Vent</a:t>
            </a:r>
            <a:endParaRPr lang="en-CA" sz="2400" baseline="-25000" dirty="0"/>
          </a:p>
        </p:txBody>
      </p:sp>
      <p:cxnSp>
        <p:nvCxnSpPr>
          <p:cNvPr id="264" name="Straight Arrow Connector 15"/>
          <p:cNvCxnSpPr>
            <a:stCxn id="7" idx="3"/>
            <a:endCxn id="202" idx="1"/>
          </p:cNvCxnSpPr>
          <p:nvPr/>
        </p:nvCxnSpPr>
        <p:spPr>
          <a:xfrm flipV="1">
            <a:off x="9440284" y="11034392"/>
            <a:ext cx="3021438" cy="938265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253" idx="0"/>
            <a:endCxn id="202" idx="2"/>
          </p:cNvCxnSpPr>
          <p:nvPr/>
        </p:nvCxnSpPr>
        <p:spPr>
          <a:xfrm flipH="1" flipV="1">
            <a:off x="13086203" y="11296002"/>
            <a:ext cx="733621" cy="178727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>
            <a:endCxn id="253" idx="1"/>
          </p:cNvCxnSpPr>
          <p:nvPr/>
        </p:nvCxnSpPr>
        <p:spPr>
          <a:xfrm rot="16200000" flipH="1">
            <a:off x="11761605" y="11941923"/>
            <a:ext cx="2100558" cy="766917"/>
          </a:xfrm>
          <a:prstGeom prst="curved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793261" y="12661746"/>
            <a:ext cx="681160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dirty="0" smtClean="0"/>
              <a:t>?? </a:t>
            </a:r>
            <a:r>
              <a:rPr lang="fr-CA" sz="3200" dirty="0" err="1" smtClean="0"/>
              <a:t>When</a:t>
            </a:r>
            <a:r>
              <a:rPr lang="fr-CA" sz="3200" dirty="0" smtClean="0"/>
              <a:t> </a:t>
            </a:r>
            <a:r>
              <a:rPr lang="fr-CA" sz="3200" dirty="0" err="1" smtClean="0"/>
              <a:t>becoming</a:t>
            </a:r>
            <a:r>
              <a:rPr lang="fr-CA" sz="3200" dirty="0" smtClean="0"/>
              <a:t> </a:t>
            </a:r>
            <a:r>
              <a:rPr lang="fr-CA" sz="3200" dirty="0" err="1" smtClean="0"/>
              <a:t>symptomatic</a:t>
            </a:r>
            <a:r>
              <a:rPr lang="fr-CA" sz="3200" dirty="0" smtClean="0"/>
              <a:t> </a:t>
            </a:r>
            <a:br>
              <a:rPr lang="fr-CA" sz="3200" dirty="0" smtClean="0"/>
            </a:br>
            <a:r>
              <a:rPr lang="fr-CA" sz="3200" dirty="0" err="1" smtClean="0"/>
              <a:t>should</a:t>
            </a:r>
            <a:r>
              <a:rPr lang="fr-CA" sz="3200" dirty="0" smtClean="0"/>
              <a:t> </a:t>
            </a:r>
            <a:r>
              <a:rPr lang="fr-CA" sz="3200" dirty="0" err="1" smtClean="0"/>
              <a:t>I</a:t>
            </a:r>
            <a:r>
              <a:rPr lang="fr-CA" sz="2400" dirty="0" err="1" smtClean="0"/>
              <a:t>aq</a:t>
            </a:r>
            <a:r>
              <a:rPr lang="fr-CA" sz="3200" dirty="0" smtClean="0"/>
              <a:t> go to </a:t>
            </a:r>
            <a:r>
              <a:rPr lang="fr-CA" sz="3200" dirty="0" err="1" smtClean="0"/>
              <a:t>hospital</a:t>
            </a:r>
            <a:r>
              <a:rPr lang="fr-CA" sz="3200" dirty="0" smtClean="0"/>
              <a:t> or to the </a:t>
            </a:r>
            <a:r>
              <a:rPr lang="fr-CA" sz="4400" dirty="0"/>
              <a:t>I</a:t>
            </a:r>
            <a:r>
              <a:rPr lang="fr-CA" sz="3200" dirty="0"/>
              <a:t>SS</a:t>
            </a:r>
            <a:r>
              <a:rPr lang="fr-CA" sz="3200" dirty="0" smtClean="0"/>
              <a:t> ??</a:t>
            </a:r>
            <a:endParaRPr lang="en-CA" sz="3200" dirty="0"/>
          </a:p>
        </p:txBody>
      </p:sp>
      <p:sp>
        <p:nvSpPr>
          <p:cNvPr id="244" name="TextBox 243"/>
          <p:cNvSpPr txBox="1"/>
          <p:nvPr/>
        </p:nvSpPr>
        <p:spPr>
          <a:xfrm>
            <a:off x="16087741" y="10579873"/>
            <a:ext cx="861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 smtClean="0"/>
              <a:t>Add</a:t>
            </a:r>
            <a:r>
              <a:rPr lang="fr-CA" dirty="0" smtClean="0"/>
              <a:t> </a:t>
            </a:r>
            <a:r>
              <a:rPr lang="fr-CA" dirty="0" err="1" smtClean="0"/>
              <a:t>dying</a:t>
            </a:r>
            <a:r>
              <a:rPr lang="fr-CA" dirty="0" smtClean="0"/>
              <a:t> </a:t>
            </a:r>
            <a:r>
              <a:rPr lang="fr-CA" dirty="0" err="1" smtClean="0"/>
              <a:t>here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793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15950" y="6535420"/>
            <a:ext cx="1715135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 smtClean="0"/>
              <a:t>dS</a:t>
            </a:r>
            <a:r>
              <a:rPr lang="fr-CA" sz="2400" dirty="0" smtClean="0"/>
              <a:t> = -beta * c*r1*( </a:t>
            </a:r>
            <a:r>
              <a:rPr lang="fr-CA" sz="2400" dirty="0" smtClean="0">
                <a:latin typeface="Symbol" panose="05050102010706020507" pitchFamily="18" charset="2"/>
              </a:rPr>
              <a:t>S</a:t>
            </a:r>
            <a:r>
              <a:rPr lang="fr-CA" sz="2400" dirty="0" smtClean="0"/>
              <a:t> </a:t>
            </a:r>
            <a:r>
              <a:rPr lang="fr-CA" sz="2400" dirty="0" err="1" smtClean="0"/>
              <a:t>infected</a:t>
            </a:r>
            <a:r>
              <a:rPr lang="fr-CA" sz="2400" dirty="0" smtClean="0"/>
              <a:t> non-</a:t>
            </a:r>
            <a:r>
              <a:rPr lang="fr-CA" sz="2400" dirty="0" err="1" smtClean="0"/>
              <a:t>isolated</a:t>
            </a:r>
            <a:r>
              <a:rPr lang="fr-CA" sz="2400" dirty="0" smtClean="0"/>
              <a:t>   +   r2* </a:t>
            </a:r>
            <a:r>
              <a:rPr lang="fr-CA" sz="2400" dirty="0" smtClean="0">
                <a:latin typeface="Symbol" panose="05050102010706020507" pitchFamily="18" charset="2"/>
              </a:rPr>
              <a:t>S</a:t>
            </a:r>
            <a:r>
              <a:rPr lang="fr-CA" sz="2400" dirty="0" smtClean="0"/>
              <a:t>  </a:t>
            </a:r>
            <a:r>
              <a:rPr lang="fr-CA" sz="2400" dirty="0" err="1" smtClean="0"/>
              <a:t>infected</a:t>
            </a:r>
            <a:r>
              <a:rPr lang="fr-CA" sz="2400" dirty="0" smtClean="0"/>
              <a:t> </a:t>
            </a:r>
            <a:r>
              <a:rPr lang="fr-CA" sz="2400" dirty="0" err="1" smtClean="0"/>
              <a:t>isolated</a:t>
            </a:r>
            <a:r>
              <a:rPr lang="fr-CA" sz="2400" dirty="0" smtClean="0"/>
              <a:t> )</a:t>
            </a:r>
          </a:p>
          <a:p>
            <a:r>
              <a:rPr lang="fr-CA" sz="2400" i="1" dirty="0" err="1">
                <a:solidFill>
                  <a:srgbClr val="FF0000"/>
                </a:solidFill>
              </a:rPr>
              <a:t>dS</a:t>
            </a:r>
            <a:r>
              <a:rPr lang="fr-CA" sz="2400" i="1" dirty="0">
                <a:solidFill>
                  <a:srgbClr val="FF0000"/>
                </a:solidFill>
              </a:rPr>
              <a:t> = -beta </a:t>
            </a:r>
            <a:r>
              <a:rPr lang="fr-CA" sz="2400" i="1" dirty="0" smtClean="0">
                <a:solidFill>
                  <a:srgbClr val="FF0000"/>
                </a:solidFill>
              </a:rPr>
              <a:t>*( ( </a:t>
            </a:r>
            <a:r>
              <a:rPr lang="fr-CA" sz="2400" i="1" dirty="0">
                <a:solidFill>
                  <a:srgbClr val="FF0000"/>
                </a:solidFill>
              </a:rPr>
              <a:t>c*r1</a:t>
            </a:r>
            <a:r>
              <a:rPr lang="fr-CA" sz="2400" i="1" dirty="0" smtClean="0">
                <a:solidFill>
                  <a:srgbClr val="FF0000"/>
                </a:solidFill>
              </a:rPr>
              <a:t>* </a:t>
            </a:r>
            <a:r>
              <a:rPr lang="fr-CA" sz="2400" i="1" dirty="0">
                <a:solidFill>
                  <a:srgbClr val="FF0000"/>
                </a:solidFill>
                <a:latin typeface="Symbol" panose="05050102010706020507" pitchFamily="18" charset="2"/>
              </a:rPr>
              <a:t>S</a:t>
            </a:r>
            <a:r>
              <a:rPr lang="fr-CA" sz="2400" i="1" dirty="0">
                <a:solidFill>
                  <a:srgbClr val="FF0000"/>
                </a:solidFill>
              </a:rPr>
              <a:t>  </a:t>
            </a:r>
            <a:r>
              <a:rPr lang="fr-CA" sz="2400" i="1" dirty="0" err="1">
                <a:solidFill>
                  <a:srgbClr val="FF0000"/>
                </a:solidFill>
              </a:rPr>
              <a:t>infected</a:t>
            </a:r>
            <a:r>
              <a:rPr lang="fr-CA" sz="2400" i="1" dirty="0">
                <a:solidFill>
                  <a:srgbClr val="FF0000"/>
                </a:solidFill>
              </a:rPr>
              <a:t> </a:t>
            </a:r>
            <a:r>
              <a:rPr lang="fr-CA" sz="2400" i="1" dirty="0" smtClean="0">
                <a:solidFill>
                  <a:srgbClr val="FF0000"/>
                </a:solidFill>
              </a:rPr>
              <a:t>non-</a:t>
            </a:r>
            <a:r>
              <a:rPr lang="fr-CA" sz="2400" i="1" dirty="0" err="1" smtClean="0">
                <a:solidFill>
                  <a:srgbClr val="FF0000"/>
                </a:solidFill>
              </a:rPr>
              <a:t>isolated</a:t>
            </a:r>
            <a:r>
              <a:rPr lang="fr-CA" sz="2400" i="1" dirty="0" smtClean="0">
                <a:solidFill>
                  <a:srgbClr val="FF0000"/>
                </a:solidFill>
              </a:rPr>
              <a:t>  )   +   (c*r2  </a:t>
            </a:r>
            <a:r>
              <a:rPr lang="fr-CA" sz="2400" i="1" dirty="0">
                <a:solidFill>
                  <a:srgbClr val="FF0000"/>
                </a:solidFill>
                <a:latin typeface="Symbol" panose="05050102010706020507" pitchFamily="18" charset="2"/>
              </a:rPr>
              <a:t>S</a:t>
            </a:r>
            <a:r>
              <a:rPr lang="fr-CA" sz="2400" i="1" dirty="0">
                <a:solidFill>
                  <a:srgbClr val="FF0000"/>
                </a:solidFill>
              </a:rPr>
              <a:t> </a:t>
            </a:r>
            <a:r>
              <a:rPr lang="fr-CA" sz="2400" i="1" dirty="0" err="1">
                <a:solidFill>
                  <a:srgbClr val="FF0000"/>
                </a:solidFill>
              </a:rPr>
              <a:t>infected</a:t>
            </a:r>
            <a:r>
              <a:rPr lang="fr-CA" sz="2400" i="1" dirty="0">
                <a:solidFill>
                  <a:srgbClr val="FF0000"/>
                </a:solidFill>
              </a:rPr>
              <a:t> </a:t>
            </a:r>
            <a:r>
              <a:rPr lang="fr-CA" sz="2400" i="1" dirty="0" err="1">
                <a:solidFill>
                  <a:srgbClr val="FF0000"/>
                </a:solidFill>
              </a:rPr>
              <a:t>isolated</a:t>
            </a:r>
            <a:r>
              <a:rPr lang="fr-CA" sz="2400" i="1" dirty="0">
                <a:solidFill>
                  <a:srgbClr val="FF0000"/>
                </a:solidFill>
              </a:rPr>
              <a:t>  </a:t>
            </a:r>
            <a:r>
              <a:rPr lang="fr-CA" sz="2400" i="1" dirty="0" smtClean="0">
                <a:solidFill>
                  <a:srgbClr val="FF0000"/>
                </a:solidFill>
              </a:rPr>
              <a:t>))     </a:t>
            </a:r>
          </a:p>
          <a:p>
            <a:endParaRPr lang="fr-CA" sz="2400" b="1" i="1" dirty="0">
              <a:solidFill>
                <a:srgbClr val="FF0000"/>
              </a:solidFill>
            </a:endParaRPr>
          </a:p>
          <a:p>
            <a:r>
              <a:rPr lang="fr-CA" sz="2400" i="1" strike="sngStrike" dirty="0" err="1" smtClean="0">
                <a:solidFill>
                  <a:srgbClr val="FF0000"/>
                </a:solidFill>
              </a:rPr>
              <a:t>dS</a:t>
            </a:r>
            <a:r>
              <a:rPr lang="fr-CA" sz="2400" i="1" strike="sngStrike" dirty="0" smtClean="0">
                <a:solidFill>
                  <a:srgbClr val="FF0000"/>
                </a:solidFill>
              </a:rPr>
              <a:t> =  </a:t>
            </a:r>
            <a:r>
              <a:rPr lang="fr-CA" sz="2400" i="1" strike="sngStrike" dirty="0" err="1" smtClean="0">
                <a:solidFill>
                  <a:srgbClr val="FF0000"/>
                </a:solidFill>
              </a:rPr>
              <a:t>differentiate</a:t>
            </a:r>
            <a:r>
              <a:rPr lang="fr-CA" sz="2400" i="1" strike="sngStrike" dirty="0" smtClean="0">
                <a:solidFill>
                  <a:srgbClr val="FF0000"/>
                </a:solidFill>
              </a:rPr>
              <a:t> </a:t>
            </a:r>
            <a:r>
              <a:rPr lang="fr-CA" sz="2400" i="1" strike="sngStrike" dirty="0" err="1" smtClean="0">
                <a:solidFill>
                  <a:srgbClr val="FF0000"/>
                </a:solidFill>
              </a:rPr>
              <a:t>between</a:t>
            </a:r>
            <a:r>
              <a:rPr lang="fr-CA" sz="2400" i="1" strike="sngStrike" dirty="0" smtClean="0">
                <a:solidFill>
                  <a:srgbClr val="FF0000"/>
                </a:solidFill>
              </a:rPr>
              <a:t> the </a:t>
            </a:r>
            <a:r>
              <a:rPr lang="fr-CA" sz="2400" i="1" strike="sngStrike" dirty="0" err="1" smtClean="0">
                <a:solidFill>
                  <a:srgbClr val="FF0000"/>
                </a:solidFill>
              </a:rPr>
              <a:t>mild</a:t>
            </a:r>
            <a:r>
              <a:rPr lang="fr-CA" sz="2400" i="1" strike="sngStrike" dirty="0" smtClean="0">
                <a:solidFill>
                  <a:srgbClr val="FF0000"/>
                </a:solidFill>
              </a:rPr>
              <a:t> and </a:t>
            </a:r>
            <a:r>
              <a:rPr lang="fr-CA" sz="2400" i="1" strike="sngStrike" dirty="0" err="1" smtClean="0">
                <a:solidFill>
                  <a:srgbClr val="FF0000"/>
                </a:solidFill>
              </a:rPr>
              <a:t>severe</a:t>
            </a:r>
            <a:r>
              <a:rPr lang="fr-CA" sz="2400" i="1" strike="sngStrike" dirty="0" smtClean="0">
                <a:solidFill>
                  <a:srgbClr val="FF0000"/>
                </a:solidFill>
              </a:rPr>
              <a:t> non-</a:t>
            </a:r>
            <a:r>
              <a:rPr lang="fr-CA" sz="2400" i="1" strike="sngStrike" dirty="0" err="1" smtClean="0">
                <a:solidFill>
                  <a:srgbClr val="FF0000"/>
                </a:solidFill>
              </a:rPr>
              <a:t>isolated</a:t>
            </a:r>
            <a:r>
              <a:rPr lang="fr-CA" sz="2400" i="1" strike="sngStrike" dirty="0" smtClean="0">
                <a:solidFill>
                  <a:srgbClr val="FF0000"/>
                </a:solidFill>
              </a:rPr>
              <a:t> (</a:t>
            </a:r>
            <a:r>
              <a:rPr lang="fr-CA" sz="2400" i="1" strike="sngStrike" dirty="0" err="1" smtClean="0">
                <a:solidFill>
                  <a:srgbClr val="FF0000"/>
                </a:solidFill>
              </a:rPr>
              <a:t>based</a:t>
            </a:r>
            <a:r>
              <a:rPr lang="fr-CA" sz="2400" i="1" strike="sngStrike" dirty="0" smtClean="0">
                <a:solidFill>
                  <a:srgbClr val="FF0000"/>
                </a:solidFill>
              </a:rPr>
              <a:t> on one of the formula </a:t>
            </a:r>
            <a:r>
              <a:rPr lang="fr-CA" sz="2400" i="1" strike="sngStrike" dirty="0" err="1" smtClean="0">
                <a:solidFill>
                  <a:srgbClr val="FF0000"/>
                </a:solidFill>
              </a:rPr>
              <a:t>above</a:t>
            </a:r>
            <a:r>
              <a:rPr lang="fr-CA" sz="2400" i="1" strike="sngStrike" dirty="0" smtClean="0">
                <a:solidFill>
                  <a:srgbClr val="FF0000"/>
                </a:solidFill>
              </a:rPr>
              <a:t>)</a:t>
            </a:r>
            <a:endParaRPr lang="fr-CA" sz="2400" strike="sngStrike" dirty="0" smtClean="0"/>
          </a:p>
          <a:p>
            <a:endParaRPr lang="fr-CA" sz="2400" dirty="0"/>
          </a:p>
          <a:p>
            <a:r>
              <a:rPr lang="fr-CA" sz="2400" dirty="0" err="1" smtClean="0"/>
              <a:t>dL</a:t>
            </a:r>
            <a:r>
              <a:rPr lang="fr-CA" sz="2400" dirty="0" smtClean="0"/>
              <a:t> = </a:t>
            </a:r>
            <a:r>
              <a:rPr lang="fr-CA" sz="2400" dirty="0"/>
              <a:t>+</a:t>
            </a:r>
            <a:r>
              <a:rPr lang="fr-CA" sz="2400" dirty="0" smtClean="0"/>
              <a:t>beta </a:t>
            </a:r>
            <a:r>
              <a:rPr lang="fr-CA" sz="2400" dirty="0"/>
              <a:t>* c*r1</a:t>
            </a:r>
            <a:r>
              <a:rPr lang="fr-CA" sz="2400" dirty="0" smtClean="0"/>
              <a:t>*(</a:t>
            </a:r>
            <a:r>
              <a:rPr lang="fr-CA" sz="2400" dirty="0">
                <a:latin typeface="Symbol" panose="05050102010706020507" pitchFamily="18" charset="2"/>
              </a:rPr>
              <a:t>S</a:t>
            </a:r>
            <a:r>
              <a:rPr lang="fr-CA" sz="2400" dirty="0" smtClean="0"/>
              <a:t> </a:t>
            </a:r>
            <a:r>
              <a:rPr lang="fr-CA" sz="2400" dirty="0" err="1" smtClean="0"/>
              <a:t>infected</a:t>
            </a:r>
            <a:r>
              <a:rPr lang="fr-CA" sz="2400" dirty="0" smtClean="0"/>
              <a:t> non-</a:t>
            </a:r>
            <a:r>
              <a:rPr lang="fr-CA" sz="2400" dirty="0" err="1" smtClean="0"/>
              <a:t>isolated</a:t>
            </a:r>
            <a:r>
              <a:rPr lang="fr-CA" sz="2400" dirty="0" smtClean="0"/>
              <a:t> </a:t>
            </a:r>
            <a:r>
              <a:rPr lang="fr-CA" sz="2400" dirty="0"/>
              <a:t>+ r2</a:t>
            </a:r>
            <a:r>
              <a:rPr lang="fr-CA" sz="2400" dirty="0" smtClean="0"/>
              <a:t>*(</a:t>
            </a:r>
            <a:r>
              <a:rPr lang="fr-CA" sz="2400" dirty="0">
                <a:latin typeface="Symbol" panose="05050102010706020507" pitchFamily="18" charset="2"/>
              </a:rPr>
              <a:t>S</a:t>
            </a:r>
            <a:r>
              <a:rPr lang="fr-CA" sz="2400" dirty="0" smtClean="0"/>
              <a:t> </a:t>
            </a:r>
            <a:r>
              <a:rPr lang="fr-CA" sz="2400" dirty="0" err="1" smtClean="0"/>
              <a:t>infected</a:t>
            </a:r>
            <a:r>
              <a:rPr lang="fr-CA" sz="2400" dirty="0" smtClean="0"/>
              <a:t> </a:t>
            </a:r>
            <a:r>
              <a:rPr lang="fr-CA" sz="2400" dirty="0" err="1" smtClean="0"/>
              <a:t>isolated</a:t>
            </a:r>
            <a:r>
              <a:rPr lang="fr-CA" sz="2400" dirty="0" smtClean="0"/>
              <a:t>))*(</a:t>
            </a:r>
            <a:r>
              <a:rPr lang="fr-CA" sz="2400" dirty="0" smtClean="0">
                <a:solidFill>
                  <a:srgbClr val="00B050"/>
                </a:solidFill>
              </a:rPr>
              <a:t>1-lambda) </a:t>
            </a:r>
            <a:r>
              <a:rPr lang="fr-CA" sz="2400" dirty="0" smtClean="0"/>
              <a:t>– sigma*L   </a:t>
            </a:r>
            <a:r>
              <a:rPr lang="fr-CA" sz="2400" i="1" dirty="0" smtClean="0">
                <a:solidFill>
                  <a:srgbClr val="FF0000"/>
                </a:solidFill>
              </a:rPr>
              <a:t>[ </a:t>
            </a:r>
            <a:r>
              <a:rPr lang="fr-CA" sz="2400" i="1" dirty="0" err="1" smtClean="0">
                <a:solidFill>
                  <a:srgbClr val="FF0000"/>
                </a:solidFill>
              </a:rPr>
              <a:t>depending</a:t>
            </a:r>
            <a:r>
              <a:rPr lang="fr-CA" sz="2400" i="1" dirty="0" smtClean="0">
                <a:solidFill>
                  <a:srgbClr val="FF0000"/>
                </a:solidFill>
              </a:rPr>
              <a:t> on </a:t>
            </a:r>
            <a:r>
              <a:rPr lang="fr-CA" sz="2400" i="1" dirty="0" err="1" smtClean="0">
                <a:solidFill>
                  <a:srgbClr val="FF0000"/>
                </a:solidFill>
              </a:rPr>
              <a:t>decision</a:t>
            </a:r>
            <a:r>
              <a:rPr lang="fr-CA" sz="2400" i="1" dirty="0" smtClean="0">
                <a:solidFill>
                  <a:srgbClr val="FF0000"/>
                </a:solidFill>
              </a:rPr>
              <a:t> </a:t>
            </a:r>
            <a:r>
              <a:rPr lang="fr-CA" sz="2400" i="1" dirty="0" err="1" smtClean="0">
                <a:solidFill>
                  <a:srgbClr val="FF0000"/>
                </a:solidFill>
              </a:rPr>
              <a:t>above</a:t>
            </a:r>
            <a:r>
              <a:rPr lang="fr-CA" sz="2400" i="1" dirty="0" smtClean="0">
                <a:solidFill>
                  <a:srgbClr val="FF0000"/>
                </a:solidFill>
              </a:rPr>
              <a:t>]</a:t>
            </a:r>
            <a:endParaRPr lang="fr-CA" sz="2400" i="1" dirty="0">
              <a:solidFill>
                <a:srgbClr val="FF0000"/>
              </a:solidFill>
            </a:endParaRPr>
          </a:p>
          <a:p>
            <a:endParaRPr lang="fr-CA" sz="2400" dirty="0" smtClean="0"/>
          </a:p>
          <a:p>
            <a:r>
              <a:rPr lang="fr-CA" sz="2400" dirty="0" err="1" smtClean="0"/>
              <a:t>dL_q</a:t>
            </a:r>
            <a:r>
              <a:rPr lang="fr-CA" sz="2400" dirty="0" smtClean="0"/>
              <a:t> = + beta </a:t>
            </a:r>
            <a:r>
              <a:rPr lang="fr-CA" sz="2400" dirty="0"/>
              <a:t>* c*r1*( </a:t>
            </a:r>
            <a:r>
              <a:rPr lang="fr-CA" sz="2400" dirty="0" err="1"/>
              <a:t>sum</a:t>
            </a:r>
            <a:r>
              <a:rPr lang="fr-CA" sz="2400" dirty="0"/>
              <a:t> </a:t>
            </a:r>
            <a:r>
              <a:rPr lang="fr-CA" sz="2400" dirty="0" err="1"/>
              <a:t>infected</a:t>
            </a:r>
            <a:r>
              <a:rPr lang="fr-CA" sz="2400" dirty="0"/>
              <a:t> non-</a:t>
            </a:r>
            <a:r>
              <a:rPr lang="fr-CA" sz="2400" dirty="0" err="1"/>
              <a:t>isolated</a:t>
            </a:r>
            <a:r>
              <a:rPr lang="fr-CA" sz="2400" dirty="0"/>
              <a:t> + r2*(</a:t>
            </a:r>
            <a:r>
              <a:rPr lang="fr-CA" sz="2400" dirty="0" err="1"/>
              <a:t>sum</a:t>
            </a:r>
            <a:r>
              <a:rPr lang="fr-CA" sz="2400" dirty="0"/>
              <a:t> </a:t>
            </a:r>
            <a:r>
              <a:rPr lang="fr-CA" sz="2400" dirty="0" err="1"/>
              <a:t>infected</a:t>
            </a:r>
            <a:r>
              <a:rPr lang="fr-CA" sz="2400" dirty="0"/>
              <a:t> </a:t>
            </a:r>
            <a:r>
              <a:rPr lang="fr-CA" sz="2400" dirty="0" err="1"/>
              <a:t>isolated</a:t>
            </a:r>
            <a:r>
              <a:rPr lang="fr-CA" sz="2400" dirty="0" smtClean="0"/>
              <a:t>))*(</a:t>
            </a:r>
            <a:r>
              <a:rPr lang="fr-CA" sz="2400" dirty="0">
                <a:solidFill>
                  <a:srgbClr val="00B050"/>
                </a:solidFill>
              </a:rPr>
              <a:t>l</a:t>
            </a:r>
            <a:r>
              <a:rPr lang="fr-CA" sz="2400" dirty="0" smtClean="0">
                <a:solidFill>
                  <a:srgbClr val="00B050"/>
                </a:solidFill>
              </a:rPr>
              <a:t>ambda</a:t>
            </a:r>
            <a:r>
              <a:rPr lang="fr-CA" sz="2400" dirty="0">
                <a:solidFill>
                  <a:srgbClr val="00B050"/>
                </a:solidFill>
              </a:rPr>
              <a:t>) </a:t>
            </a:r>
            <a:r>
              <a:rPr lang="fr-CA" sz="2400" dirty="0"/>
              <a:t>– </a:t>
            </a:r>
            <a:r>
              <a:rPr lang="fr-CA" sz="2400" dirty="0" smtClean="0"/>
              <a:t>sigma*</a:t>
            </a:r>
            <a:r>
              <a:rPr lang="fr-CA" sz="2400" dirty="0" err="1" smtClean="0"/>
              <a:t>L_q</a:t>
            </a:r>
            <a:endParaRPr lang="fr-CA" sz="2400" dirty="0" smtClean="0"/>
          </a:p>
          <a:p>
            <a:endParaRPr lang="fr-CA" sz="2400" dirty="0"/>
          </a:p>
          <a:p>
            <a:r>
              <a:rPr lang="fr-CA" sz="2400" dirty="0"/>
              <a:t>c</a:t>
            </a:r>
            <a:r>
              <a:rPr lang="fr-CA" sz="2400" dirty="0" smtClean="0"/>
              <a:t>= </a:t>
            </a:r>
            <a:r>
              <a:rPr lang="fr-CA" sz="2400" dirty="0" err="1" smtClean="0"/>
              <a:t>baseline</a:t>
            </a:r>
            <a:r>
              <a:rPr lang="fr-CA" sz="2400" dirty="0" smtClean="0"/>
              <a:t> contact rate</a:t>
            </a:r>
          </a:p>
          <a:p>
            <a:r>
              <a:rPr lang="fr-CA" sz="2400" dirty="0" smtClean="0"/>
              <a:t>r1= </a:t>
            </a:r>
            <a:r>
              <a:rPr lang="fr-CA" sz="2400" dirty="0" err="1" smtClean="0"/>
              <a:t>reduction</a:t>
            </a:r>
            <a:r>
              <a:rPr lang="fr-CA" sz="2400" dirty="0" smtClean="0"/>
              <a:t> of contact rate </a:t>
            </a:r>
            <a:r>
              <a:rPr lang="fr-CA" sz="2400" dirty="0" err="1" smtClean="0"/>
              <a:t>because</a:t>
            </a:r>
            <a:r>
              <a:rPr lang="fr-CA" sz="2400" dirty="0" smtClean="0"/>
              <a:t> social </a:t>
            </a:r>
            <a:r>
              <a:rPr lang="fr-CA" sz="2400" dirty="0" err="1" smtClean="0"/>
              <a:t>distancing</a:t>
            </a:r>
            <a:r>
              <a:rPr lang="fr-CA" sz="2400" dirty="0" smtClean="0"/>
              <a:t> (60%)</a:t>
            </a:r>
          </a:p>
          <a:p>
            <a:r>
              <a:rPr lang="fr-CA" sz="2400" dirty="0"/>
              <a:t>r</a:t>
            </a:r>
            <a:r>
              <a:rPr lang="fr-CA" sz="2400" dirty="0" smtClean="0"/>
              <a:t>2=</a:t>
            </a:r>
            <a:r>
              <a:rPr lang="fr-CA" sz="2400" dirty="0" err="1" smtClean="0"/>
              <a:t>reduction</a:t>
            </a:r>
            <a:r>
              <a:rPr lang="fr-CA" sz="2400" dirty="0" smtClean="0"/>
              <a:t> of contact rate </a:t>
            </a:r>
            <a:r>
              <a:rPr lang="fr-CA" sz="2400" dirty="0" err="1" smtClean="0"/>
              <a:t>because</a:t>
            </a:r>
            <a:r>
              <a:rPr lang="fr-CA" sz="2400" dirty="0" smtClean="0"/>
              <a:t> </a:t>
            </a:r>
            <a:r>
              <a:rPr lang="fr-CA" sz="2400" dirty="0" err="1" smtClean="0"/>
              <a:t>infected</a:t>
            </a:r>
            <a:r>
              <a:rPr lang="fr-CA" sz="2400" dirty="0" smtClean="0"/>
              <a:t> are </a:t>
            </a:r>
            <a:r>
              <a:rPr lang="fr-CA" sz="2400" dirty="0" err="1" smtClean="0"/>
              <a:t>isolated</a:t>
            </a:r>
            <a:r>
              <a:rPr lang="fr-CA" sz="2400" dirty="0" smtClean="0"/>
              <a:t> or </a:t>
            </a:r>
            <a:r>
              <a:rPr lang="fr-CA" sz="2400" dirty="0" err="1" smtClean="0"/>
              <a:t>quarantined</a:t>
            </a:r>
            <a:r>
              <a:rPr lang="fr-CA" sz="2400" dirty="0" smtClean="0"/>
              <a:t> or in </a:t>
            </a:r>
            <a:r>
              <a:rPr lang="fr-CA" sz="2400" dirty="0" err="1" smtClean="0"/>
              <a:t>hospital</a:t>
            </a:r>
            <a:endParaRPr lang="fr-CA" sz="2400" dirty="0" smtClean="0"/>
          </a:p>
          <a:p>
            <a:endParaRPr lang="fr-CA" sz="2400" dirty="0" smtClean="0"/>
          </a:p>
          <a:p>
            <a:r>
              <a:rPr lang="fr-CA" sz="2400" dirty="0" smtClean="0"/>
              <a:t>For </a:t>
            </a:r>
            <a:r>
              <a:rPr lang="fr-CA" sz="2400" dirty="0" err="1" smtClean="0"/>
              <a:t>age</a:t>
            </a:r>
            <a:r>
              <a:rPr lang="fr-CA" sz="2400" dirty="0" smtClean="0"/>
              <a:t> stratification model: c </a:t>
            </a:r>
            <a:r>
              <a:rPr lang="fr-CA" sz="2400" dirty="0" err="1" smtClean="0"/>
              <a:t>will</a:t>
            </a:r>
            <a:r>
              <a:rPr lang="fr-CA" sz="2400" dirty="0" smtClean="0"/>
              <a:t> </a:t>
            </a:r>
            <a:r>
              <a:rPr lang="fr-CA" sz="2400" dirty="0" err="1" smtClean="0"/>
              <a:t>be</a:t>
            </a:r>
            <a:r>
              <a:rPr lang="fr-CA" sz="2400" dirty="0" smtClean="0"/>
              <a:t> </a:t>
            </a:r>
            <a:r>
              <a:rPr lang="fr-CA" sz="2400" dirty="0" err="1" smtClean="0"/>
              <a:t>developped</a:t>
            </a:r>
            <a:r>
              <a:rPr lang="fr-CA" sz="2400" dirty="0" smtClean="0"/>
              <a:t> </a:t>
            </a:r>
            <a:r>
              <a:rPr lang="fr-CA" sz="2400" dirty="0" err="1" smtClean="0"/>
              <a:t>using</a:t>
            </a:r>
            <a:r>
              <a:rPr lang="fr-CA" sz="2400" dirty="0" smtClean="0"/>
              <a:t> the </a:t>
            </a:r>
            <a:r>
              <a:rPr lang="fr-CA" sz="2400" dirty="0" err="1" smtClean="0"/>
              <a:t>age</a:t>
            </a:r>
            <a:r>
              <a:rPr lang="fr-CA" sz="2400" dirty="0" smtClean="0"/>
              <a:t> </a:t>
            </a:r>
            <a:r>
              <a:rPr lang="fr-CA" sz="2400" dirty="0" err="1" smtClean="0"/>
              <a:t>strata</a:t>
            </a:r>
            <a:r>
              <a:rPr lang="fr-CA" sz="2400" dirty="0" smtClean="0"/>
              <a:t> contact matrix and </a:t>
            </a:r>
            <a:r>
              <a:rPr lang="fr-CA" sz="2400" dirty="0" err="1" smtClean="0"/>
              <a:t>will</a:t>
            </a:r>
            <a:r>
              <a:rPr lang="fr-CA" sz="2400" dirty="0" smtClean="0"/>
              <a:t> </a:t>
            </a:r>
            <a:r>
              <a:rPr lang="fr-CA" sz="2400" dirty="0" err="1" smtClean="0"/>
              <a:t>be</a:t>
            </a:r>
            <a:r>
              <a:rPr lang="fr-CA" sz="2400" dirty="0" smtClean="0"/>
              <a:t> </a:t>
            </a:r>
            <a:r>
              <a:rPr lang="fr-CA" sz="2400" dirty="0" err="1" smtClean="0"/>
              <a:t>cij</a:t>
            </a:r>
            <a:endParaRPr lang="fr-CA" sz="2400" dirty="0" smtClean="0"/>
          </a:p>
          <a:p>
            <a:endParaRPr lang="fr-CA" sz="2400" dirty="0"/>
          </a:p>
          <a:p>
            <a:r>
              <a:rPr lang="fr-CA" sz="2400" dirty="0" smtClean="0"/>
              <a:t>Questions?</a:t>
            </a:r>
          </a:p>
          <a:p>
            <a:pPr marL="342900" indent="-342900">
              <a:buFontTx/>
              <a:buChar char="-"/>
            </a:pPr>
            <a:r>
              <a:rPr lang="fr-CA" sz="2400" dirty="0" smtClean="0"/>
              <a:t>For non-</a:t>
            </a:r>
            <a:r>
              <a:rPr lang="fr-CA" sz="2400" dirty="0" err="1" smtClean="0"/>
              <a:t>isolated</a:t>
            </a:r>
            <a:r>
              <a:rPr lang="fr-CA" sz="2400" dirty="0" smtClean="0"/>
              <a:t> , </a:t>
            </a:r>
            <a:r>
              <a:rPr lang="fr-CA" sz="2400" dirty="0" err="1" smtClean="0"/>
              <a:t>severe</a:t>
            </a:r>
            <a:r>
              <a:rPr lang="fr-CA" sz="2400" dirty="0" smtClean="0"/>
              <a:t> and </a:t>
            </a:r>
            <a:r>
              <a:rPr lang="fr-CA" sz="2400" dirty="0" err="1" smtClean="0"/>
              <a:t>mild</a:t>
            </a:r>
            <a:r>
              <a:rPr lang="fr-CA" sz="2400" dirty="0" smtClean="0"/>
              <a:t> cases </a:t>
            </a:r>
            <a:r>
              <a:rPr lang="fr-CA" sz="2400" dirty="0" err="1" smtClean="0"/>
              <a:t>should</a:t>
            </a:r>
            <a:r>
              <a:rPr lang="fr-CA" sz="2400" dirty="0" smtClean="0"/>
              <a:t> have </a:t>
            </a:r>
            <a:r>
              <a:rPr lang="fr-CA" sz="2400" dirty="0" err="1" smtClean="0"/>
              <a:t>different</a:t>
            </a:r>
            <a:r>
              <a:rPr lang="fr-CA" sz="2400" dirty="0" smtClean="0"/>
              <a:t> contact rate</a:t>
            </a:r>
          </a:p>
          <a:p>
            <a:pPr marL="342900" indent="-342900">
              <a:buFontTx/>
              <a:buChar char="-"/>
            </a:pPr>
            <a:r>
              <a:rPr lang="fr-CA" sz="2400" dirty="0" err="1" smtClean="0"/>
              <a:t>Other</a:t>
            </a:r>
            <a:r>
              <a:rPr lang="fr-CA" sz="2400" dirty="0" smtClean="0"/>
              <a:t> cap </a:t>
            </a:r>
            <a:r>
              <a:rPr lang="fr-CA" sz="2400" dirty="0" err="1" smtClean="0"/>
              <a:t>process</a:t>
            </a:r>
            <a:r>
              <a:rPr lang="fr-CA" sz="2400" dirty="0" smtClean="0"/>
              <a:t> in the model?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81797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643894"/>
              </p:ext>
            </p:extLst>
          </p:nvPr>
        </p:nvGraphicFramePr>
        <p:xfrm>
          <a:off x="177421" y="2541"/>
          <a:ext cx="17619259" cy="14226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648">
                  <a:extLst>
                    <a:ext uri="{9D8B030D-6E8A-4147-A177-3AD203B41FA5}">
                      <a16:colId xmlns:a16="http://schemas.microsoft.com/office/drawing/2014/main" val="787187543"/>
                    </a:ext>
                  </a:extLst>
                </a:gridCol>
                <a:gridCol w="5191389">
                  <a:extLst>
                    <a:ext uri="{9D8B030D-6E8A-4147-A177-3AD203B41FA5}">
                      <a16:colId xmlns:a16="http://schemas.microsoft.com/office/drawing/2014/main" val="3472436937"/>
                    </a:ext>
                  </a:extLst>
                </a:gridCol>
                <a:gridCol w="3655923">
                  <a:extLst>
                    <a:ext uri="{9D8B030D-6E8A-4147-A177-3AD203B41FA5}">
                      <a16:colId xmlns:a16="http://schemas.microsoft.com/office/drawing/2014/main" val="1524473923"/>
                    </a:ext>
                  </a:extLst>
                </a:gridCol>
                <a:gridCol w="8048299">
                  <a:extLst>
                    <a:ext uri="{9D8B030D-6E8A-4147-A177-3AD203B41FA5}">
                      <a16:colId xmlns:a16="http://schemas.microsoft.com/office/drawing/2014/main" val="2475264826"/>
                    </a:ext>
                  </a:extLst>
                </a:gridCol>
              </a:tblGrid>
              <a:tr h="859601"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Parameters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Definition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dirty="0" smtClean="0"/>
                        <a:t>Values</a:t>
                      </a:r>
                      <a:endParaRPr lang="en-CA" sz="1400" dirty="0" smtClean="0"/>
                    </a:p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References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691857"/>
                  </a:ext>
                </a:extLst>
              </a:tr>
              <a:tr h="286960"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Number</a:t>
                      </a:r>
                      <a:r>
                        <a:rPr lang="fr-CA" sz="1400" dirty="0" smtClean="0"/>
                        <a:t> of contact per </a:t>
                      </a:r>
                      <a:r>
                        <a:rPr lang="fr-CA" sz="1400" dirty="0" err="1" smtClean="0"/>
                        <a:t>day</a:t>
                      </a:r>
                      <a:r>
                        <a:rPr lang="fr-CA" sz="1400" dirty="0" smtClean="0"/>
                        <a:t> per </a:t>
                      </a:r>
                      <a:r>
                        <a:rPr lang="fr-CA" sz="1400" dirty="0" err="1" smtClean="0"/>
                        <a:t>person</a:t>
                      </a:r>
                      <a:r>
                        <a:rPr lang="fr-CA" sz="1400" dirty="0" smtClean="0"/>
                        <a:t> in a population</a:t>
                      </a:r>
                      <a:r>
                        <a:rPr lang="fr-CA" sz="1400" baseline="0" dirty="0" smtClean="0"/>
                        <a:t> </a:t>
                      </a:r>
                      <a:r>
                        <a:rPr lang="fr-CA" sz="1400" baseline="0" dirty="0" err="1" smtClean="0"/>
                        <a:t>that</a:t>
                      </a:r>
                      <a:r>
                        <a:rPr lang="fr-CA" sz="1400" baseline="0" dirty="0" smtClean="0"/>
                        <a:t> </a:t>
                      </a:r>
                      <a:r>
                        <a:rPr lang="fr-CA" sz="1400" baseline="0" dirty="0" err="1" smtClean="0"/>
                        <a:t>is</a:t>
                      </a:r>
                      <a:r>
                        <a:rPr lang="fr-CA" sz="1400" baseline="0" dirty="0" smtClean="0"/>
                        <a:t> not </a:t>
                      </a:r>
                      <a:r>
                        <a:rPr lang="fr-CA" sz="1400" baseline="0" dirty="0" err="1" smtClean="0"/>
                        <a:t>quarantined</a:t>
                      </a:r>
                      <a:r>
                        <a:rPr lang="fr-CA" sz="1400" baseline="0" dirty="0" smtClean="0"/>
                        <a:t> and </a:t>
                      </a:r>
                      <a:r>
                        <a:rPr lang="fr-CA" sz="1400" baseline="0" dirty="0" err="1" smtClean="0"/>
                        <a:t>follow</a:t>
                      </a:r>
                      <a:r>
                        <a:rPr lang="fr-CA" sz="1400" baseline="0" dirty="0" smtClean="0"/>
                        <a:t> social </a:t>
                      </a:r>
                      <a:r>
                        <a:rPr lang="fr-CA" sz="1400" baseline="0" dirty="0" err="1" smtClean="0"/>
                        <a:t>distancing</a:t>
                      </a:r>
                      <a:r>
                        <a:rPr lang="fr-CA" sz="1400" baseline="0" dirty="0" smtClean="0"/>
                        <a:t> </a:t>
                      </a:r>
                      <a:r>
                        <a:rPr lang="fr-CA" sz="1400" baseline="0" dirty="0" err="1" smtClean="0"/>
                        <a:t>measures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S1=6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Arbitrary</a:t>
                      </a:r>
                      <a:r>
                        <a:rPr lang="fr-CA" sz="1400" baseline="0" dirty="0" smtClean="0"/>
                        <a:t> scenario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261535"/>
                  </a:ext>
                </a:extLst>
              </a:tr>
              <a:tr h="444560"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c</a:t>
                      </a:r>
                      <a:r>
                        <a:rPr lang="fr-CA" sz="1400" baseline="-25000" dirty="0" err="1" smtClean="0"/>
                        <a:t>r</a:t>
                      </a:r>
                      <a:endParaRPr lang="en-CA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dirty="0" err="1" smtClean="0"/>
                        <a:t>Number</a:t>
                      </a:r>
                      <a:r>
                        <a:rPr lang="fr-CA" sz="1400" dirty="0" smtClean="0"/>
                        <a:t> of contact per </a:t>
                      </a:r>
                      <a:r>
                        <a:rPr lang="fr-CA" sz="1400" dirty="0" err="1" smtClean="0"/>
                        <a:t>day</a:t>
                      </a:r>
                      <a:r>
                        <a:rPr lang="fr-CA" sz="1400" dirty="0" smtClean="0"/>
                        <a:t> per </a:t>
                      </a:r>
                      <a:r>
                        <a:rPr lang="fr-CA" sz="1400" dirty="0" err="1" smtClean="0"/>
                        <a:t>person</a:t>
                      </a:r>
                      <a:r>
                        <a:rPr lang="fr-CA" sz="1400" dirty="0" smtClean="0"/>
                        <a:t> in a population</a:t>
                      </a:r>
                      <a:r>
                        <a:rPr lang="fr-CA" sz="1400" baseline="0" dirty="0" smtClean="0"/>
                        <a:t> </a:t>
                      </a:r>
                      <a:r>
                        <a:rPr lang="fr-CA" sz="1400" baseline="0" dirty="0" err="1" smtClean="0"/>
                        <a:t>that</a:t>
                      </a:r>
                      <a:r>
                        <a:rPr lang="fr-CA" sz="1400" baseline="0" dirty="0" smtClean="0"/>
                        <a:t> </a:t>
                      </a:r>
                      <a:r>
                        <a:rPr lang="fr-CA" sz="1400" baseline="0" dirty="0" err="1" smtClean="0"/>
                        <a:t>is</a:t>
                      </a:r>
                      <a:r>
                        <a:rPr lang="fr-CA" sz="1400" baseline="0" dirty="0" smtClean="0"/>
                        <a:t> not </a:t>
                      </a:r>
                      <a:r>
                        <a:rPr lang="fr-CA" sz="1400" baseline="0" dirty="0" err="1" smtClean="0"/>
                        <a:t>quarantined</a:t>
                      </a:r>
                      <a:r>
                        <a:rPr lang="fr-CA" sz="1400" baseline="0" dirty="0" smtClean="0"/>
                        <a:t> and </a:t>
                      </a:r>
                      <a:r>
                        <a:rPr lang="fr-CA" sz="1400" baseline="0" dirty="0" err="1" smtClean="0"/>
                        <a:t>doesn’t</a:t>
                      </a:r>
                      <a:r>
                        <a:rPr lang="fr-CA" sz="1400" baseline="0" dirty="0" smtClean="0"/>
                        <a:t> </a:t>
                      </a:r>
                      <a:r>
                        <a:rPr lang="fr-CA" sz="1400" baseline="0" dirty="0" err="1" smtClean="0"/>
                        <a:t>follow</a:t>
                      </a:r>
                      <a:r>
                        <a:rPr lang="fr-CA" sz="1400" baseline="0" dirty="0" smtClean="0"/>
                        <a:t> social </a:t>
                      </a:r>
                      <a:r>
                        <a:rPr lang="fr-CA" sz="1400" baseline="0" dirty="0" err="1" smtClean="0"/>
                        <a:t>distancing</a:t>
                      </a:r>
                      <a:r>
                        <a:rPr lang="fr-CA" sz="1400" baseline="0" dirty="0" smtClean="0"/>
                        <a:t> </a:t>
                      </a:r>
                      <a:r>
                        <a:rPr lang="fr-CA" sz="1400" baseline="0" dirty="0" err="1" smtClean="0"/>
                        <a:t>measures</a:t>
                      </a:r>
                      <a:endParaRPr lang="en-CA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S1=11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err="1" smtClean="0"/>
                        <a:t>Béraud</a:t>
                      </a:r>
                      <a:r>
                        <a:rPr lang="en-CA" sz="1400" dirty="0" smtClean="0"/>
                        <a:t>, G., S. </a:t>
                      </a:r>
                      <a:r>
                        <a:rPr lang="en-CA" sz="1400" dirty="0" err="1" smtClean="0"/>
                        <a:t>Kazmercziak</a:t>
                      </a:r>
                      <a:r>
                        <a:rPr lang="en-CA" sz="1400" dirty="0" smtClean="0"/>
                        <a:t>, et al. (2015). "The French Connection: The First Large Population-Based Contact Survey in France Relevant for the Spread of Infectious Diseases." PLOS ONE 10(7): e0133203.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993672"/>
                  </a:ext>
                </a:extLst>
              </a:tr>
              <a:tr h="286960"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c</a:t>
                      </a:r>
                      <a:r>
                        <a:rPr lang="fr-CA" sz="1400" baseline="-25000" dirty="0" err="1" smtClean="0"/>
                        <a:t>q</a:t>
                      </a:r>
                      <a:endParaRPr lang="en-CA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dirty="0" err="1" smtClean="0"/>
                        <a:t>Number</a:t>
                      </a:r>
                      <a:r>
                        <a:rPr lang="fr-CA" sz="1400" dirty="0" smtClean="0"/>
                        <a:t> of contact per </a:t>
                      </a:r>
                      <a:r>
                        <a:rPr lang="fr-CA" sz="1400" dirty="0" err="1" smtClean="0"/>
                        <a:t>day</a:t>
                      </a:r>
                      <a:r>
                        <a:rPr lang="fr-CA" sz="1400" dirty="0" smtClean="0"/>
                        <a:t> per </a:t>
                      </a:r>
                      <a:r>
                        <a:rPr lang="fr-CA" sz="1400" dirty="0" err="1" smtClean="0"/>
                        <a:t>person</a:t>
                      </a:r>
                      <a:r>
                        <a:rPr lang="fr-CA" sz="1400" dirty="0" smtClean="0"/>
                        <a:t> in a population</a:t>
                      </a:r>
                      <a:r>
                        <a:rPr lang="fr-CA" sz="1400" baseline="0" dirty="0" smtClean="0"/>
                        <a:t> </a:t>
                      </a:r>
                      <a:r>
                        <a:rPr lang="fr-CA" sz="1400" baseline="0" dirty="0" err="1" smtClean="0"/>
                        <a:t>that</a:t>
                      </a:r>
                      <a:r>
                        <a:rPr lang="fr-CA" sz="1400" baseline="0" dirty="0" smtClean="0"/>
                        <a:t> </a:t>
                      </a:r>
                      <a:r>
                        <a:rPr lang="fr-CA" sz="1400" baseline="0" dirty="0" err="1" smtClean="0"/>
                        <a:t>is</a:t>
                      </a:r>
                      <a:r>
                        <a:rPr lang="fr-CA" sz="1400" baseline="0" dirty="0" smtClean="0"/>
                        <a:t> </a:t>
                      </a:r>
                      <a:r>
                        <a:rPr lang="fr-CA" sz="1400" baseline="0" dirty="0" err="1" smtClean="0"/>
                        <a:t>quarantined</a:t>
                      </a:r>
                      <a:endParaRPr lang="en-CA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S1=4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Arbitrary</a:t>
                      </a:r>
                      <a:r>
                        <a:rPr lang="fr-CA" sz="1400" baseline="0" dirty="0" smtClean="0"/>
                        <a:t> but </a:t>
                      </a:r>
                      <a:r>
                        <a:rPr lang="fr-CA" sz="1400" baseline="0" dirty="0" err="1" smtClean="0"/>
                        <a:t>would</a:t>
                      </a:r>
                      <a:r>
                        <a:rPr lang="fr-CA" sz="1400" baseline="0" dirty="0" smtClean="0"/>
                        <a:t> correspond to a </a:t>
                      </a:r>
                      <a:r>
                        <a:rPr lang="fr-CA" sz="1400" baseline="0" dirty="0" err="1" smtClean="0"/>
                        <a:t>family</a:t>
                      </a:r>
                      <a:r>
                        <a:rPr lang="fr-CA" sz="1400" baseline="0" dirty="0" smtClean="0"/>
                        <a:t> of 4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668943"/>
                  </a:ext>
                </a:extLst>
              </a:tr>
              <a:tr h="364676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𝛽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Beta – transmission rate </a:t>
                      </a:r>
                      <a:r>
                        <a:rPr lang="fr-CA" sz="1400" dirty="0" err="1" smtClean="0"/>
                        <a:t>when</a:t>
                      </a:r>
                      <a:r>
                        <a:rPr lang="fr-CA" sz="1400" dirty="0" smtClean="0"/>
                        <a:t> contact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0.05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 smtClean="0"/>
                        <a:t>Stilianakis</a:t>
                      </a:r>
                      <a:r>
                        <a:rPr lang="en-CA" sz="1400" dirty="0" smtClean="0"/>
                        <a:t>, N. I. and Y. </a:t>
                      </a:r>
                      <a:r>
                        <a:rPr lang="en-CA" sz="1400" dirty="0" err="1" smtClean="0"/>
                        <a:t>Drossinos</a:t>
                      </a:r>
                      <a:r>
                        <a:rPr lang="en-CA" sz="1400" dirty="0" smtClean="0"/>
                        <a:t> (2010). "Dynamics of infectious disease transmission by inhalable respiratory droplets." Journal of the Royal Society, Interface 7(50): 1355-1366.</a:t>
                      </a:r>
                      <a:endParaRPr lang="fr-CA" sz="1400" dirty="0" smtClean="0"/>
                    </a:p>
                    <a:p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611530"/>
                  </a:ext>
                </a:extLst>
              </a:tr>
              <a:tr h="604904">
                <a:tc>
                  <a:txBody>
                    <a:bodyPr/>
                    <a:lstStyle/>
                    <a:p>
                      <a:pPr marL="0" marR="0" lvl="0" indent="0" algn="l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𝜎</a:t>
                      </a:r>
                      <a:endParaRPr lang="en-US" sz="1400" dirty="0" smtClean="0"/>
                    </a:p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sigma = 1 /latency period</a:t>
                      </a:r>
                    </a:p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0.27=1 /3.7 days</a:t>
                      </a:r>
                    </a:p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Wu, P., X. </a:t>
                      </a:r>
                      <a:r>
                        <a:rPr lang="en-CA" sz="1400" dirty="0" err="1" smtClean="0"/>
                        <a:t>Hao</a:t>
                      </a:r>
                      <a:r>
                        <a:rPr lang="en-CA" sz="1400" dirty="0" smtClean="0"/>
                        <a:t>, et al. (2020). "Real-time tentative assessment of the epidemiological characteristics of novel coronavirus infections in Wuhan, China, as at 22 January 2020." </a:t>
                      </a:r>
                      <a:r>
                        <a:rPr lang="en-CA" sz="1400" dirty="0" err="1" smtClean="0"/>
                        <a:t>Eurosurveillance</a:t>
                      </a:r>
                      <a:r>
                        <a:rPr lang="en-CA" sz="1400" dirty="0" smtClean="0"/>
                        <a:t> 25(3): 2000044. (not sure)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08094"/>
                  </a:ext>
                </a:extLst>
              </a:tr>
              <a:tr h="604904"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λ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Lambda = percentage of exposed (</a:t>
                      </a:r>
                      <a:r>
                        <a:rPr lang="en-CA" sz="1400" dirty="0" err="1" smtClean="0"/>
                        <a:t>incubant</a:t>
                      </a:r>
                      <a:r>
                        <a:rPr lang="en-CA" sz="1400" dirty="0" smtClean="0"/>
                        <a:t>) individuals identified through</a:t>
                      </a:r>
                      <a:r>
                        <a:rPr lang="en-CA" sz="1400" baseline="0" dirty="0" smtClean="0"/>
                        <a:t> contact tracing </a:t>
                      </a:r>
                      <a:r>
                        <a:rPr lang="en-CA" sz="1400" dirty="0" smtClean="0"/>
                        <a:t>and placed in quarantine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lambda1 =0; lambda2=80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SCENARIO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656223"/>
                  </a:ext>
                </a:extLst>
              </a:tr>
              <a:tr h="604904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𝜚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Rho=</a:t>
                      </a:r>
                      <a:r>
                        <a:rPr lang="fr-CA" sz="1400" dirty="0" err="1" smtClean="0"/>
                        <a:t>quarantine</a:t>
                      </a:r>
                      <a:r>
                        <a:rPr lang="fr-CA" sz="1400" dirty="0" smtClean="0"/>
                        <a:t> </a:t>
                      </a:r>
                      <a:r>
                        <a:rPr lang="fr-CA" sz="1400" dirty="0" err="1" smtClean="0"/>
                        <a:t>compliency</a:t>
                      </a:r>
                      <a:r>
                        <a:rPr lang="fr-CA" sz="1400" dirty="0" smtClean="0"/>
                        <a:t> rate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Rho1=0.75;</a:t>
                      </a:r>
                      <a:r>
                        <a:rPr lang="fr-CA" sz="1400" baseline="0" dirty="0" smtClean="0"/>
                        <a:t> Rho2=0.95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SCenario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19809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l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 smtClean="0"/>
                        <a:t>ε</a:t>
                      </a:r>
                      <a:endParaRPr lang="en-CA" sz="1400" dirty="0" smtClean="0"/>
                    </a:p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Espilon</a:t>
                      </a:r>
                      <a:r>
                        <a:rPr lang="fr-CA" sz="1400" dirty="0" smtClean="0"/>
                        <a:t> = 1/</a:t>
                      </a:r>
                      <a:r>
                        <a:rPr lang="fr-CA" sz="1400" dirty="0" err="1" smtClean="0"/>
                        <a:t>pre-symptomatic</a:t>
                      </a:r>
                      <a:r>
                        <a:rPr lang="fr-CA" sz="1400" dirty="0" smtClean="0"/>
                        <a:t> </a:t>
                      </a:r>
                      <a:r>
                        <a:rPr lang="fr-CA" sz="1400" dirty="0" err="1" smtClean="0"/>
                        <a:t>infectious</a:t>
                      </a:r>
                      <a:r>
                        <a:rPr lang="fr-CA" sz="1400" dirty="0" smtClean="0"/>
                        <a:t> </a:t>
                      </a:r>
                      <a:r>
                        <a:rPr lang="fr-CA" sz="1400" dirty="0" err="1" smtClean="0"/>
                        <a:t>period</a:t>
                      </a:r>
                      <a:r>
                        <a:rPr lang="fr-CA" sz="1400" dirty="0" smtClean="0"/>
                        <a:t> 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S1 = 1/2.5 </a:t>
                      </a:r>
                      <a:r>
                        <a:rPr lang="fr-CA" sz="1400" dirty="0" err="1" smtClean="0"/>
                        <a:t>days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See</a:t>
                      </a:r>
                      <a:r>
                        <a:rPr lang="fr-CA" sz="1400" baseline="0" dirty="0" smtClean="0"/>
                        <a:t> </a:t>
                      </a:r>
                      <a:r>
                        <a:rPr lang="fr-CA" sz="1400" baseline="0" dirty="0" err="1" smtClean="0"/>
                        <a:t>Vicky’s</a:t>
                      </a:r>
                      <a:r>
                        <a:rPr lang="fr-CA" sz="1400" baseline="0" dirty="0" smtClean="0"/>
                        <a:t> model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6912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l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 smtClean="0"/>
                        <a:t>ε</a:t>
                      </a:r>
                      <a:r>
                        <a:rPr lang="en-CA" sz="1400" dirty="0" smtClean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dirty="0" err="1" smtClean="0"/>
                        <a:t>Espilon</a:t>
                      </a:r>
                      <a:r>
                        <a:rPr lang="fr-CA" sz="1400" dirty="0" smtClean="0"/>
                        <a:t> = 1/(</a:t>
                      </a:r>
                      <a:r>
                        <a:rPr lang="fr-CA" sz="1400" dirty="0" err="1" smtClean="0"/>
                        <a:t>pre-symptomatic</a:t>
                      </a:r>
                      <a:r>
                        <a:rPr lang="fr-CA" sz="1400" dirty="0" smtClean="0"/>
                        <a:t> </a:t>
                      </a:r>
                      <a:r>
                        <a:rPr lang="fr-CA" sz="1400" dirty="0" err="1" smtClean="0"/>
                        <a:t>infectious</a:t>
                      </a:r>
                      <a:r>
                        <a:rPr lang="fr-CA" sz="1400" dirty="0" smtClean="0"/>
                        <a:t> </a:t>
                      </a:r>
                      <a:r>
                        <a:rPr lang="fr-CA" sz="1400" dirty="0" err="1" smtClean="0"/>
                        <a:t>period</a:t>
                      </a:r>
                      <a:r>
                        <a:rPr lang="fr-CA" sz="1400" dirty="0" smtClean="0"/>
                        <a:t> +duration</a:t>
                      </a:r>
                      <a:r>
                        <a:rPr lang="fr-CA" sz="1400" baseline="0" dirty="0" smtClean="0"/>
                        <a:t> </a:t>
                      </a:r>
                      <a:r>
                        <a:rPr lang="fr-CA" sz="1400" baseline="0" dirty="0" err="1" smtClean="0"/>
                        <a:t>between</a:t>
                      </a:r>
                      <a:r>
                        <a:rPr lang="fr-CA" sz="1400" baseline="0" dirty="0" smtClean="0"/>
                        <a:t> </a:t>
                      </a:r>
                      <a:r>
                        <a:rPr lang="fr-CA" sz="1400" baseline="0" dirty="0" err="1" smtClean="0"/>
                        <a:t>onset</a:t>
                      </a:r>
                      <a:r>
                        <a:rPr lang="fr-CA" sz="1400" baseline="0" dirty="0" smtClean="0"/>
                        <a:t> of </a:t>
                      </a:r>
                      <a:r>
                        <a:rPr lang="fr-CA" sz="1400" baseline="0" dirty="0" err="1" smtClean="0"/>
                        <a:t>symptoms</a:t>
                      </a:r>
                      <a:r>
                        <a:rPr lang="fr-CA" sz="1400" baseline="0" dirty="0" smtClean="0"/>
                        <a:t> and diagnostic</a:t>
                      </a:r>
                      <a:r>
                        <a:rPr lang="en-CA" sz="1400" baseline="0" dirty="0" smtClean="0"/>
                        <a:t>)</a:t>
                      </a:r>
                      <a:endParaRPr lang="en-CA" sz="1400" dirty="0" smtClean="0"/>
                    </a:p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1/4.5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Kappa+epsilon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72648"/>
                  </a:ext>
                </a:extLst>
              </a:tr>
              <a:tr h="801877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α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Alpha= </a:t>
                      </a:r>
                      <a:r>
                        <a:rPr lang="fr-CA" sz="1400" dirty="0" err="1" smtClean="0"/>
                        <a:t>percentage</a:t>
                      </a:r>
                      <a:r>
                        <a:rPr lang="fr-CA" sz="1400" baseline="0" dirty="0" smtClean="0"/>
                        <a:t> of </a:t>
                      </a:r>
                      <a:r>
                        <a:rPr lang="fr-CA" sz="1400" baseline="0" dirty="0" err="1" smtClean="0"/>
                        <a:t>infectious</a:t>
                      </a:r>
                      <a:r>
                        <a:rPr lang="fr-CA" sz="1400" baseline="0" dirty="0" smtClean="0"/>
                        <a:t>(</a:t>
                      </a:r>
                      <a:r>
                        <a:rPr lang="fr-CA" sz="1400" baseline="0" dirty="0" err="1" smtClean="0"/>
                        <a:t>symptomatic</a:t>
                      </a:r>
                      <a:r>
                        <a:rPr lang="fr-CA" sz="1400" baseline="0" dirty="0" smtClean="0"/>
                        <a:t>) </a:t>
                      </a:r>
                      <a:r>
                        <a:rPr lang="fr-CA" sz="1400" baseline="0" dirty="0" err="1" smtClean="0"/>
                        <a:t>that</a:t>
                      </a:r>
                      <a:r>
                        <a:rPr lang="fr-CA" sz="1400" baseline="0" dirty="0" smtClean="0"/>
                        <a:t> </a:t>
                      </a:r>
                      <a:r>
                        <a:rPr lang="fr-CA" sz="1400" baseline="0" dirty="0" err="1" smtClean="0"/>
                        <a:t>develop</a:t>
                      </a:r>
                      <a:r>
                        <a:rPr lang="fr-CA" sz="1400" baseline="0" dirty="0" smtClean="0"/>
                        <a:t> </a:t>
                      </a:r>
                      <a:r>
                        <a:rPr lang="fr-CA" sz="1400" baseline="0" dirty="0" err="1" smtClean="0"/>
                        <a:t>mild</a:t>
                      </a:r>
                      <a:r>
                        <a:rPr lang="fr-CA" sz="1400" baseline="0" dirty="0" smtClean="0"/>
                        <a:t> </a:t>
                      </a:r>
                      <a:r>
                        <a:rPr lang="fr-CA" sz="1400" baseline="0" dirty="0" err="1" smtClean="0"/>
                        <a:t>symptoms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0.86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Base on CIRID report March 30th 2020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568019"/>
                  </a:ext>
                </a:extLst>
              </a:tr>
              <a:tr h="648294"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δ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Delta = </a:t>
                      </a:r>
                      <a:r>
                        <a:rPr lang="fr-CA" sz="1400" dirty="0" err="1" smtClean="0"/>
                        <a:t>percentage</a:t>
                      </a:r>
                      <a:r>
                        <a:rPr lang="fr-CA" sz="1400" dirty="0" smtClean="0"/>
                        <a:t> of </a:t>
                      </a:r>
                      <a:r>
                        <a:rPr lang="fr-CA" sz="1400" dirty="0" err="1" smtClean="0"/>
                        <a:t>infectious</a:t>
                      </a:r>
                      <a:r>
                        <a:rPr lang="fr-CA" sz="1400" dirty="0" smtClean="0"/>
                        <a:t> pré-</a:t>
                      </a:r>
                      <a:r>
                        <a:rPr lang="fr-CA" sz="1400" dirty="0" err="1" smtClean="0"/>
                        <a:t>symptomatic</a:t>
                      </a:r>
                      <a:r>
                        <a:rPr lang="fr-CA" sz="1400" dirty="0" smtClean="0"/>
                        <a:t> </a:t>
                      </a:r>
                      <a:r>
                        <a:rPr lang="fr-CA" sz="1400" dirty="0" err="1" smtClean="0"/>
                        <a:t>who</a:t>
                      </a:r>
                      <a:r>
                        <a:rPr lang="fr-CA" sz="1400" dirty="0" smtClean="0"/>
                        <a:t> </a:t>
                      </a:r>
                      <a:r>
                        <a:rPr lang="fr-CA" sz="1400" dirty="0" err="1" smtClean="0"/>
                        <a:t>will</a:t>
                      </a:r>
                      <a:r>
                        <a:rPr lang="fr-CA" sz="1400" dirty="0" smtClean="0"/>
                        <a:t> </a:t>
                      </a:r>
                      <a:r>
                        <a:rPr lang="fr-CA" sz="1400" dirty="0" err="1" smtClean="0"/>
                        <a:t>develop</a:t>
                      </a:r>
                      <a:r>
                        <a:rPr lang="fr-CA" sz="1400" dirty="0" smtClean="0"/>
                        <a:t> </a:t>
                      </a:r>
                      <a:r>
                        <a:rPr lang="fr-CA" sz="1400" dirty="0" err="1" smtClean="0"/>
                        <a:t>symptoms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87%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Courriel</a:t>
                      </a:r>
                      <a:r>
                        <a:rPr lang="fr-CA" sz="1400" baseline="0" dirty="0" smtClean="0"/>
                        <a:t> </a:t>
                      </a:r>
                      <a:r>
                        <a:rPr lang="fr-CA" sz="1400" baseline="0" dirty="0" err="1" smtClean="0"/>
                        <a:t>LIsa</a:t>
                      </a:r>
                      <a:endParaRPr lang="fr-CA" sz="1400" baseline="0" dirty="0" smtClean="0"/>
                    </a:p>
                    <a:p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49534"/>
                  </a:ext>
                </a:extLst>
              </a:tr>
              <a:tr h="604904">
                <a:tc>
                  <a:txBody>
                    <a:bodyPr/>
                    <a:lstStyle/>
                    <a:p>
                      <a:pPr marL="0" marR="0" lvl="0" indent="0" algn="l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 smtClean="0"/>
                        <a:t>ϒ</a:t>
                      </a:r>
                      <a:endParaRPr lang="en-CA" sz="1400" dirty="0" smtClean="0"/>
                    </a:p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Upsilon</a:t>
                      </a:r>
                      <a:r>
                        <a:rPr lang="fr-CA" sz="1400" baseline="0" dirty="0" smtClean="0"/>
                        <a:t> = 1/ duration of the </a:t>
                      </a:r>
                      <a:r>
                        <a:rPr lang="fr-CA" sz="1400" baseline="0" dirty="0" err="1" smtClean="0"/>
                        <a:t>asymptomatic</a:t>
                      </a:r>
                      <a:r>
                        <a:rPr lang="fr-CA" sz="1400" baseline="0" dirty="0" smtClean="0"/>
                        <a:t> </a:t>
                      </a:r>
                      <a:r>
                        <a:rPr lang="fr-CA" sz="1400" baseline="0" dirty="0" err="1" smtClean="0"/>
                        <a:t>period</a:t>
                      </a:r>
                      <a:r>
                        <a:rPr lang="fr-CA" sz="1400" baseline="0" dirty="0" smtClean="0"/>
                        <a:t> </a:t>
                      </a:r>
                      <a:r>
                        <a:rPr lang="fr-CA" sz="1400" baseline="0" dirty="0" err="1" smtClean="0"/>
                        <a:t>between</a:t>
                      </a:r>
                      <a:r>
                        <a:rPr lang="fr-CA" sz="1400" baseline="0" dirty="0" smtClean="0"/>
                        <a:t> </a:t>
                      </a:r>
                      <a:r>
                        <a:rPr lang="fr-CA" sz="1400" baseline="0" dirty="0" err="1" smtClean="0"/>
                        <a:t>pre-symptomatic</a:t>
                      </a:r>
                      <a:r>
                        <a:rPr lang="fr-CA" sz="1400" baseline="0" dirty="0" smtClean="0"/>
                        <a:t> </a:t>
                      </a:r>
                      <a:r>
                        <a:rPr lang="fr-CA" sz="1400" baseline="0" dirty="0" err="1" smtClean="0"/>
                        <a:t>period</a:t>
                      </a:r>
                      <a:r>
                        <a:rPr lang="fr-CA" sz="1400" baseline="0" dirty="0" smtClean="0"/>
                        <a:t> and </a:t>
                      </a:r>
                      <a:r>
                        <a:rPr lang="fr-CA" sz="1400" baseline="0" dirty="0" err="1" smtClean="0"/>
                        <a:t>recovery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1/15 </a:t>
                      </a:r>
                      <a:r>
                        <a:rPr lang="fr-CA" sz="1400" dirty="0" err="1" smtClean="0"/>
                        <a:t>days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CDC report (12.5 + 2.5)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243921"/>
                  </a:ext>
                </a:extLst>
              </a:tr>
              <a:tr h="615539"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ν</a:t>
                      </a:r>
                      <a:r>
                        <a:rPr lang="fr-CA" sz="1400" baseline="-25000" dirty="0" smtClean="0"/>
                        <a:t>m</a:t>
                      </a:r>
                      <a:endParaRPr lang="en-CA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Nu </a:t>
                      </a:r>
                      <a:r>
                        <a:rPr lang="fr-CA" sz="1400" baseline="-25000" dirty="0" smtClean="0"/>
                        <a:t>m</a:t>
                      </a:r>
                      <a:r>
                        <a:rPr lang="fr-CA" sz="1400" dirty="0" smtClean="0"/>
                        <a:t>= 1/duration of the </a:t>
                      </a:r>
                      <a:r>
                        <a:rPr lang="fr-CA" sz="1400" dirty="0" err="1" smtClean="0"/>
                        <a:t>symptomatic</a:t>
                      </a:r>
                      <a:r>
                        <a:rPr lang="fr-CA" sz="1400" dirty="0" smtClean="0"/>
                        <a:t> </a:t>
                      </a:r>
                      <a:r>
                        <a:rPr lang="fr-CA" sz="1400" dirty="0" err="1" smtClean="0"/>
                        <a:t>period</a:t>
                      </a:r>
                      <a:r>
                        <a:rPr lang="fr-CA" sz="1400" dirty="0" smtClean="0"/>
                        <a:t> for </a:t>
                      </a:r>
                      <a:r>
                        <a:rPr lang="fr-CA" sz="1400" dirty="0" err="1" smtClean="0"/>
                        <a:t>Mild</a:t>
                      </a:r>
                      <a:r>
                        <a:rPr lang="fr-CA" sz="1400" dirty="0" smtClean="0"/>
                        <a:t> cases </a:t>
                      </a:r>
                      <a:r>
                        <a:rPr lang="fr-CA" sz="1400" dirty="0" err="1" smtClean="0"/>
                        <a:t>before</a:t>
                      </a:r>
                      <a:r>
                        <a:rPr lang="fr-CA" sz="1400" dirty="0" smtClean="0"/>
                        <a:t> </a:t>
                      </a:r>
                      <a:r>
                        <a:rPr lang="fr-CA" sz="1400" dirty="0" err="1" smtClean="0"/>
                        <a:t>they</a:t>
                      </a:r>
                      <a:r>
                        <a:rPr lang="fr-CA" sz="1400" dirty="0" smtClean="0"/>
                        <a:t> </a:t>
                      </a:r>
                      <a:r>
                        <a:rPr lang="fr-CA" sz="1400" dirty="0" err="1" smtClean="0"/>
                        <a:t>recover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1/12.5 </a:t>
                      </a:r>
                      <a:r>
                        <a:rPr lang="fr-CA" sz="1400" dirty="0" err="1" smtClean="0"/>
                        <a:t>days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See</a:t>
                      </a:r>
                      <a:r>
                        <a:rPr lang="fr-CA" sz="1400" dirty="0" smtClean="0"/>
                        <a:t> Vicky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63427"/>
                  </a:ext>
                </a:extLst>
              </a:tr>
              <a:tr h="655093">
                <a:tc>
                  <a:txBody>
                    <a:bodyPr/>
                    <a:lstStyle/>
                    <a:p>
                      <a:pPr marL="0" marR="0" lvl="0" indent="0" algn="l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 smtClean="0"/>
                        <a:t>ν</a:t>
                      </a:r>
                      <a:r>
                        <a:rPr lang="fr-CA" sz="1400" baseline="-25000" dirty="0" smtClean="0"/>
                        <a:t>s</a:t>
                      </a:r>
                      <a:endParaRPr lang="en-CA" sz="1400" baseline="-25000" dirty="0" smtClean="0"/>
                    </a:p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dirty="0" smtClean="0"/>
                        <a:t>Nu </a:t>
                      </a:r>
                      <a:r>
                        <a:rPr lang="fr-CA" sz="1400" baseline="-25000" dirty="0" smtClean="0"/>
                        <a:t>s</a:t>
                      </a:r>
                      <a:r>
                        <a:rPr lang="fr-CA" sz="1400" dirty="0" smtClean="0"/>
                        <a:t>= 1/duration of the </a:t>
                      </a:r>
                      <a:r>
                        <a:rPr lang="fr-CA" sz="1400" dirty="0" err="1" smtClean="0"/>
                        <a:t>symptomatic</a:t>
                      </a:r>
                      <a:r>
                        <a:rPr lang="fr-CA" sz="1400" dirty="0" smtClean="0"/>
                        <a:t> </a:t>
                      </a:r>
                      <a:r>
                        <a:rPr lang="fr-CA" sz="1400" dirty="0" err="1" smtClean="0"/>
                        <a:t>period</a:t>
                      </a:r>
                      <a:r>
                        <a:rPr lang="fr-CA" sz="1400" dirty="0" smtClean="0"/>
                        <a:t> for </a:t>
                      </a:r>
                      <a:r>
                        <a:rPr lang="fr-CA" sz="1400" dirty="0" err="1" smtClean="0"/>
                        <a:t>Severe</a:t>
                      </a:r>
                      <a:r>
                        <a:rPr lang="fr-CA" sz="1400" dirty="0" smtClean="0"/>
                        <a:t> cases </a:t>
                      </a:r>
                      <a:r>
                        <a:rPr lang="fr-CA" sz="1400" dirty="0" err="1" smtClean="0"/>
                        <a:t>before</a:t>
                      </a:r>
                      <a:r>
                        <a:rPr lang="fr-CA" sz="1400" dirty="0" smtClean="0"/>
                        <a:t> </a:t>
                      </a:r>
                      <a:r>
                        <a:rPr lang="fr-CA" sz="1400" dirty="0" err="1" smtClean="0"/>
                        <a:t>they</a:t>
                      </a:r>
                      <a:r>
                        <a:rPr lang="fr-CA" sz="1400" dirty="0" smtClean="0"/>
                        <a:t> </a:t>
                      </a:r>
                      <a:r>
                        <a:rPr lang="fr-CA" sz="1400" dirty="0" err="1" smtClean="0"/>
                        <a:t>recover</a:t>
                      </a:r>
                      <a:endParaRPr lang="en-CA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1/12.5 </a:t>
                      </a:r>
                      <a:r>
                        <a:rPr lang="fr-CA" sz="1400" dirty="0" err="1" smtClean="0"/>
                        <a:t>days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See</a:t>
                      </a:r>
                      <a:r>
                        <a:rPr lang="fr-CA" sz="1400" dirty="0" smtClean="0"/>
                        <a:t> Vicky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63245"/>
                  </a:ext>
                </a:extLst>
              </a:tr>
              <a:tr h="559558">
                <a:tc>
                  <a:txBody>
                    <a:bodyPr/>
                    <a:lstStyle/>
                    <a:p>
                      <a:pPr marL="0" marR="0" lvl="0" indent="0" algn="l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 smtClean="0"/>
                        <a:t>ν</a:t>
                      </a:r>
                      <a:r>
                        <a:rPr lang="fr-CA" sz="1400" baseline="-25000" dirty="0" smtClean="0"/>
                        <a:t>d</a:t>
                      </a:r>
                      <a:endParaRPr lang="en-CA" sz="1400" baseline="-25000" dirty="0" smtClean="0"/>
                    </a:p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dirty="0" smtClean="0"/>
                        <a:t>Nu </a:t>
                      </a:r>
                      <a:r>
                        <a:rPr lang="fr-CA" sz="1400" baseline="-25000" dirty="0" smtClean="0"/>
                        <a:t>d</a:t>
                      </a:r>
                      <a:r>
                        <a:rPr lang="fr-CA" sz="1400" dirty="0" smtClean="0"/>
                        <a:t>= 1/duration of the </a:t>
                      </a:r>
                      <a:r>
                        <a:rPr lang="fr-CA" sz="1400" dirty="0" err="1" smtClean="0"/>
                        <a:t>symptomatic</a:t>
                      </a:r>
                      <a:r>
                        <a:rPr lang="fr-CA" sz="1400" dirty="0" smtClean="0"/>
                        <a:t> </a:t>
                      </a:r>
                      <a:r>
                        <a:rPr lang="fr-CA" sz="1400" dirty="0" err="1" smtClean="0"/>
                        <a:t>period</a:t>
                      </a:r>
                      <a:r>
                        <a:rPr lang="fr-CA" sz="1400" dirty="0" smtClean="0"/>
                        <a:t> for </a:t>
                      </a:r>
                      <a:r>
                        <a:rPr lang="fr-CA" sz="1400" dirty="0" err="1" smtClean="0"/>
                        <a:t>Severe</a:t>
                      </a:r>
                      <a:r>
                        <a:rPr lang="fr-CA" sz="1400" dirty="0" smtClean="0"/>
                        <a:t> cases </a:t>
                      </a:r>
                      <a:r>
                        <a:rPr lang="fr-CA" sz="1400" dirty="0" err="1" smtClean="0"/>
                        <a:t>before</a:t>
                      </a:r>
                      <a:r>
                        <a:rPr lang="fr-CA" sz="1400" dirty="0" smtClean="0"/>
                        <a:t> </a:t>
                      </a:r>
                      <a:r>
                        <a:rPr lang="fr-CA" sz="1400" dirty="0" err="1" smtClean="0"/>
                        <a:t>dying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1/12.5</a:t>
                      </a:r>
                      <a:r>
                        <a:rPr lang="fr-CA" sz="1400" baseline="0" dirty="0" smtClean="0"/>
                        <a:t> </a:t>
                      </a:r>
                      <a:r>
                        <a:rPr lang="fr-CA" sz="1400" baseline="0" dirty="0" err="1" smtClean="0"/>
                        <a:t>days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err="1" smtClean="0"/>
                        <a:t>See</a:t>
                      </a:r>
                      <a:r>
                        <a:rPr lang="fr-CA" sz="1400" dirty="0" smtClean="0"/>
                        <a:t> Vicky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078630"/>
                  </a:ext>
                </a:extLst>
              </a:tr>
              <a:tr h="382137"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κ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Kappa= 1/duration</a:t>
                      </a:r>
                      <a:r>
                        <a:rPr lang="fr-CA" sz="1400" baseline="0" dirty="0" smtClean="0"/>
                        <a:t> </a:t>
                      </a:r>
                      <a:r>
                        <a:rPr lang="fr-CA" sz="1400" baseline="0" dirty="0" err="1" smtClean="0"/>
                        <a:t>between</a:t>
                      </a:r>
                      <a:r>
                        <a:rPr lang="fr-CA" sz="1400" baseline="0" dirty="0" smtClean="0"/>
                        <a:t> </a:t>
                      </a:r>
                      <a:r>
                        <a:rPr lang="fr-CA" sz="1400" baseline="0" dirty="0" err="1" smtClean="0"/>
                        <a:t>onset</a:t>
                      </a:r>
                      <a:r>
                        <a:rPr lang="fr-CA" sz="1400" baseline="0" dirty="0" smtClean="0"/>
                        <a:t> of </a:t>
                      </a:r>
                      <a:r>
                        <a:rPr lang="fr-CA" sz="1400" baseline="0" dirty="0" err="1" smtClean="0"/>
                        <a:t>symptoms</a:t>
                      </a:r>
                      <a:r>
                        <a:rPr lang="fr-CA" sz="1400" baseline="0" dirty="0" smtClean="0"/>
                        <a:t> and diagnostic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baseline="0" dirty="0" smtClean="0"/>
                        <a:t>1/2 </a:t>
                      </a:r>
                      <a:r>
                        <a:rPr lang="fr-CA" sz="1400" baseline="0" dirty="0" err="1" smtClean="0"/>
                        <a:t>days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Dong Y, Mo X, Hu Y, et al. Epidemiological characteristics of 2143 pediatric patients</a:t>
                      </a:r>
                    </a:p>
                    <a:p>
                      <a:r>
                        <a:rPr lang="en-CA" sz="1400" dirty="0" smtClean="0"/>
                        <a:t>with 2019 coronavirus disease in China. Pediatrics. 2020; </a:t>
                      </a:r>
                      <a:r>
                        <a:rPr lang="en-CA" sz="1400" dirty="0" err="1" smtClean="0"/>
                        <a:t>doi</a:t>
                      </a:r>
                      <a:r>
                        <a:rPr lang="en-CA" sz="1400" dirty="0" smtClean="0"/>
                        <a:t>: 10.1542/peds.2020-0702 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106911"/>
                  </a:ext>
                </a:extLst>
              </a:tr>
              <a:tr h="412508">
                <a:tc>
                  <a:txBody>
                    <a:bodyPr/>
                    <a:lstStyle/>
                    <a:p>
                      <a:r>
                        <a:rPr lang="en-CA" sz="1400" dirty="0" err="1" smtClean="0"/>
                        <a:t>Ϥ</a:t>
                      </a:r>
                      <a:r>
                        <a:rPr lang="en-CA" sz="1400" baseline="-25000" dirty="0" err="1" smtClean="0"/>
                        <a:t>m</a:t>
                      </a:r>
                      <a:endParaRPr lang="en-CA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Fei m= </a:t>
                      </a:r>
                      <a:r>
                        <a:rPr lang="fr-CA" sz="1400" dirty="0" err="1" smtClean="0"/>
                        <a:t>percentage</a:t>
                      </a:r>
                      <a:r>
                        <a:rPr lang="fr-CA" sz="1400" dirty="0" smtClean="0"/>
                        <a:t> of </a:t>
                      </a:r>
                      <a:r>
                        <a:rPr lang="fr-CA" sz="1400" dirty="0" err="1" smtClean="0"/>
                        <a:t>mild</a:t>
                      </a:r>
                      <a:r>
                        <a:rPr lang="fr-CA" sz="1400" dirty="0" smtClean="0"/>
                        <a:t> cases </a:t>
                      </a:r>
                      <a:r>
                        <a:rPr lang="fr-CA" sz="1400" dirty="0" err="1" smtClean="0"/>
                        <a:t>who</a:t>
                      </a:r>
                      <a:r>
                        <a:rPr lang="fr-CA" sz="1400" dirty="0" smtClean="0"/>
                        <a:t> go in isolation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100%; 80%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Scenario to </a:t>
                      </a:r>
                      <a:r>
                        <a:rPr lang="fr-CA" sz="1400" dirty="0" err="1" smtClean="0"/>
                        <a:t>be</a:t>
                      </a:r>
                      <a:r>
                        <a:rPr lang="fr-CA" sz="1400" dirty="0" smtClean="0"/>
                        <a:t> </a:t>
                      </a:r>
                      <a:r>
                        <a:rPr lang="fr-CA" sz="1400" dirty="0" err="1" smtClean="0"/>
                        <a:t>tested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4433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l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 smtClean="0"/>
                        <a:t>Ϥ</a:t>
                      </a:r>
                      <a:r>
                        <a:rPr lang="en-CA" sz="1400" baseline="-25000" dirty="0" err="1" smtClean="0"/>
                        <a:t>si</a:t>
                      </a:r>
                      <a:endParaRPr lang="en-CA" sz="1400" baseline="-25000" dirty="0" smtClean="0"/>
                    </a:p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dirty="0" smtClean="0"/>
                        <a:t>Fei si= </a:t>
                      </a:r>
                      <a:r>
                        <a:rPr lang="fr-CA" sz="1400" dirty="0" err="1" smtClean="0"/>
                        <a:t>percentage</a:t>
                      </a:r>
                      <a:r>
                        <a:rPr lang="fr-CA" sz="1400" dirty="0" smtClean="0"/>
                        <a:t> of </a:t>
                      </a:r>
                      <a:r>
                        <a:rPr lang="fr-CA" sz="1400" dirty="0" err="1" smtClean="0"/>
                        <a:t>severe</a:t>
                      </a:r>
                      <a:r>
                        <a:rPr lang="fr-CA" sz="1400" dirty="0" smtClean="0"/>
                        <a:t> cases </a:t>
                      </a:r>
                      <a:r>
                        <a:rPr lang="fr-CA" sz="1400" dirty="0" err="1" smtClean="0"/>
                        <a:t>who</a:t>
                      </a:r>
                      <a:r>
                        <a:rPr lang="fr-CA" sz="1400" dirty="0" smtClean="0"/>
                        <a:t> go in isolation</a:t>
                      </a:r>
                      <a:endParaRPr lang="en-CA" sz="1400" dirty="0" smtClean="0"/>
                    </a:p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0%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Scenario to </a:t>
                      </a:r>
                      <a:r>
                        <a:rPr lang="fr-CA" sz="1400" dirty="0" err="1" smtClean="0"/>
                        <a:t>be</a:t>
                      </a:r>
                      <a:r>
                        <a:rPr lang="fr-CA" sz="1400" dirty="0" smtClean="0"/>
                        <a:t> </a:t>
                      </a:r>
                      <a:r>
                        <a:rPr lang="fr-CA" sz="1400" dirty="0" err="1" smtClean="0"/>
                        <a:t>tested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5781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l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 smtClean="0"/>
                        <a:t>Ϥ</a:t>
                      </a:r>
                      <a:r>
                        <a:rPr lang="en-CA" sz="1400" baseline="-25000" dirty="0" err="1" smtClean="0"/>
                        <a:t>mr</a:t>
                      </a:r>
                      <a:endParaRPr lang="en-CA" sz="14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dirty="0" smtClean="0"/>
                        <a:t>Fei si= </a:t>
                      </a:r>
                      <a:r>
                        <a:rPr lang="fr-CA" sz="1400" dirty="0" err="1" smtClean="0"/>
                        <a:t>percentage</a:t>
                      </a:r>
                      <a:r>
                        <a:rPr lang="fr-CA" sz="1400" dirty="0" smtClean="0"/>
                        <a:t> of </a:t>
                      </a:r>
                      <a:r>
                        <a:rPr lang="fr-CA" sz="1400" dirty="0" err="1" smtClean="0"/>
                        <a:t>severe</a:t>
                      </a:r>
                      <a:r>
                        <a:rPr lang="fr-CA" sz="1400" dirty="0" smtClean="0"/>
                        <a:t> cases </a:t>
                      </a:r>
                      <a:r>
                        <a:rPr lang="fr-CA" sz="1400" dirty="0" err="1" smtClean="0"/>
                        <a:t>who</a:t>
                      </a:r>
                      <a:r>
                        <a:rPr lang="fr-CA" sz="1400" dirty="0" smtClean="0"/>
                        <a:t> go in isolation</a:t>
                      </a:r>
                      <a:endParaRPr lang="en-CA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80%; 80%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Scenario to </a:t>
                      </a:r>
                      <a:r>
                        <a:rPr lang="fr-CA" sz="1400" dirty="0" err="1" smtClean="0"/>
                        <a:t>be</a:t>
                      </a:r>
                      <a:r>
                        <a:rPr lang="fr-CA" sz="1400" dirty="0" smtClean="0"/>
                        <a:t> </a:t>
                      </a:r>
                      <a:r>
                        <a:rPr lang="fr-CA" sz="1400" dirty="0" err="1" smtClean="0"/>
                        <a:t>tested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503161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0" marR="0" lvl="0" indent="0" algn="l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 smtClean="0"/>
                        <a:t>Ϥ</a:t>
                      </a:r>
                      <a:r>
                        <a:rPr lang="en-CA" sz="1400" baseline="-25000" dirty="0" err="1" smtClean="0"/>
                        <a:t>mq</a:t>
                      </a:r>
                      <a:endParaRPr lang="en-CA" sz="1400" baseline="-25000" dirty="0" smtClean="0"/>
                    </a:p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dirty="0" smtClean="0"/>
                        <a:t>Fei </a:t>
                      </a:r>
                      <a:r>
                        <a:rPr lang="fr-CA" sz="1400" dirty="0" err="1" smtClean="0"/>
                        <a:t>mq</a:t>
                      </a:r>
                      <a:r>
                        <a:rPr lang="fr-CA" sz="1400" dirty="0" smtClean="0"/>
                        <a:t> = </a:t>
                      </a:r>
                      <a:r>
                        <a:rPr lang="fr-CA" sz="1400" dirty="0" err="1" smtClean="0"/>
                        <a:t>percentage</a:t>
                      </a:r>
                      <a:r>
                        <a:rPr lang="fr-CA" sz="1400" dirty="0" smtClean="0"/>
                        <a:t> of </a:t>
                      </a:r>
                      <a:r>
                        <a:rPr lang="fr-CA" sz="1400" dirty="0" err="1" smtClean="0"/>
                        <a:t>mild</a:t>
                      </a:r>
                      <a:r>
                        <a:rPr lang="fr-CA" sz="1400" dirty="0" smtClean="0"/>
                        <a:t> cases </a:t>
                      </a:r>
                      <a:r>
                        <a:rPr lang="fr-CA" sz="1400" b="1" dirty="0" smtClean="0"/>
                        <a:t>in </a:t>
                      </a:r>
                      <a:r>
                        <a:rPr lang="fr-CA" sz="1400" b="1" dirty="0" err="1" smtClean="0"/>
                        <a:t>quarantine</a:t>
                      </a:r>
                      <a:r>
                        <a:rPr lang="fr-CA" sz="1400" b="1" dirty="0" smtClean="0"/>
                        <a:t> </a:t>
                      </a:r>
                      <a:r>
                        <a:rPr lang="fr-CA" sz="1400" dirty="0" err="1" smtClean="0"/>
                        <a:t>who</a:t>
                      </a:r>
                      <a:r>
                        <a:rPr lang="fr-CA" sz="1400" dirty="0" smtClean="0"/>
                        <a:t> go in isolation</a:t>
                      </a:r>
                      <a:endParaRPr lang="en-CA" sz="1400" dirty="0" smtClean="0"/>
                    </a:p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100; 80%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Scenario</a:t>
                      </a:r>
                      <a:r>
                        <a:rPr lang="fr-CA" sz="1400" baseline="0" dirty="0" smtClean="0"/>
                        <a:t> to </a:t>
                      </a:r>
                      <a:r>
                        <a:rPr lang="fr-CA" sz="1400" baseline="0" dirty="0" err="1" smtClean="0"/>
                        <a:t>be</a:t>
                      </a:r>
                      <a:r>
                        <a:rPr lang="fr-CA" sz="1400" baseline="0" dirty="0" smtClean="0"/>
                        <a:t> </a:t>
                      </a:r>
                      <a:r>
                        <a:rPr lang="fr-CA" sz="1400" baseline="0" dirty="0" err="1" smtClean="0"/>
                        <a:t>tested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60610"/>
                  </a:ext>
                </a:extLst>
              </a:tr>
              <a:tr h="388763">
                <a:tc>
                  <a:txBody>
                    <a:bodyPr/>
                    <a:lstStyle/>
                    <a:p>
                      <a:pPr marL="0" marR="0" lvl="0" indent="0" algn="l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err="1" smtClean="0"/>
                        <a:t>Ϥ</a:t>
                      </a:r>
                      <a:r>
                        <a:rPr lang="en-CA" sz="1400" baseline="-25000" dirty="0" err="1" smtClean="0"/>
                        <a:t>sh</a:t>
                      </a:r>
                      <a:endParaRPr lang="en-CA" sz="1400" baseline="-25000" dirty="0" smtClean="0"/>
                    </a:p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dirty="0" smtClean="0"/>
                        <a:t>Fei sh= </a:t>
                      </a:r>
                      <a:r>
                        <a:rPr lang="fr-CA" sz="1400" dirty="0" err="1" smtClean="0"/>
                        <a:t>percentage</a:t>
                      </a:r>
                      <a:r>
                        <a:rPr lang="fr-CA" sz="1400" dirty="0" smtClean="0"/>
                        <a:t> of </a:t>
                      </a:r>
                      <a:r>
                        <a:rPr lang="fr-CA" sz="1400" dirty="0" err="1" smtClean="0"/>
                        <a:t>severe</a:t>
                      </a:r>
                      <a:r>
                        <a:rPr lang="fr-CA" sz="1400" dirty="0" smtClean="0"/>
                        <a:t> cases </a:t>
                      </a:r>
                      <a:r>
                        <a:rPr lang="fr-CA" sz="1400" dirty="0" err="1" smtClean="0"/>
                        <a:t>who</a:t>
                      </a:r>
                      <a:r>
                        <a:rPr lang="fr-CA" sz="1400" dirty="0" smtClean="0"/>
                        <a:t> go in </a:t>
                      </a:r>
                      <a:r>
                        <a:rPr lang="fr-CA" sz="1400" dirty="0" err="1" smtClean="0"/>
                        <a:t>hospital</a:t>
                      </a:r>
                      <a:endParaRPr lang="en-CA" sz="1400" dirty="0" smtClean="0"/>
                    </a:p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100%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00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400" dirty="0" smtClean="0"/>
                        <a:t>Scenario to </a:t>
                      </a:r>
                      <a:r>
                        <a:rPr lang="fr-CA" sz="1400" dirty="0" err="1" smtClean="0"/>
                        <a:t>be</a:t>
                      </a:r>
                      <a:r>
                        <a:rPr lang="fr-CA" sz="1400" dirty="0" smtClean="0"/>
                        <a:t> </a:t>
                      </a:r>
                      <a:r>
                        <a:rPr lang="fr-CA" sz="1400" dirty="0" err="1" smtClean="0"/>
                        <a:t>tested</a:t>
                      </a:r>
                      <a:r>
                        <a:rPr lang="fr-CA" sz="1400" baseline="0" dirty="0" smtClean="0"/>
                        <a:t> . Note: </a:t>
                      </a:r>
                      <a:r>
                        <a:rPr lang="en-CA" sz="1400" dirty="0" err="1" smtClean="0"/>
                        <a:t>Ϥ</a:t>
                      </a:r>
                      <a:r>
                        <a:rPr lang="en-CA" sz="1400" baseline="-25000" dirty="0" err="1" smtClean="0"/>
                        <a:t>si</a:t>
                      </a:r>
                      <a:r>
                        <a:rPr lang="en-CA" sz="1400" baseline="0" dirty="0" smtClean="0"/>
                        <a:t>+ </a:t>
                      </a:r>
                      <a:r>
                        <a:rPr lang="en-CA" sz="1400" dirty="0" err="1" smtClean="0"/>
                        <a:t>Ϥ</a:t>
                      </a:r>
                      <a:r>
                        <a:rPr lang="en-CA" sz="1400" baseline="-25000" dirty="0" err="1" smtClean="0"/>
                        <a:t>sh</a:t>
                      </a:r>
                      <a:r>
                        <a:rPr lang="en-CA" sz="1400" baseline="-25000" dirty="0" smtClean="0"/>
                        <a:t>  </a:t>
                      </a:r>
                      <a:r>
                        <a:rPr lang="en-CA" sz="1400" baseline="0" dirty="0" smtClean="0"/>
                        <a:t>&lt;=1</a:t>
                      </a:r>
                    </a:p>
                    <a:p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899894"/>
                  </a:ext>
                </a:extLst>
              </a:tr>
              <a:tr h="350208"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μ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Mu= </a:t>
                      </a:r>
                      <a:r>
                        <a:rPr lang="fr-CA" sz="1400" dirty="0" err="1" smtClean="0"/>
                        <a:t>percentage</a:t>
                      </a:r>
                      <a:r>
                        <a:rPr lang="fr-CA" sz="1400" dirty="0" smtClean="0"/>
                        <a:t> of </a:t>
                      </a:r>
                      <a:r>
                        <a:rPr lang="fr-CA" sz="1400" dirty="0" err="1" smtClean="0"/>
                        <a:t>severe</a:t>
                      </a:r>
                      <a:r>
                        <a:rPr lang="fr-CA" sz="1400" dirty="0" smtClean="0"/>
                        <a:t> case </a:t>
                      </a:r>
                      <a:r>
                        <a:rPr lang="fr-CA" sz="1400" dirty="0" err="1" smtClean="0"/>
                        <a:t>dying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12.4%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Wilson et al explored case fatality risk accounting for a  13 day lag time and report the most reasonable estimates should be considered between 0.25% - 3.0% (KS report March 16</a:t>
                      </a:r>
                      <a:r>
                        <a:rPr lang="en-CA" sz="1400" baseline="30000" dirty="0" smtClean="0"/>
                        <a:t>th</a:t>
                      </a:r>
                      <a:r>
                        <a:rPr lang="en-CA" sz="1400" dirty="0" smtClean="0"/>
                        <a:t>)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7581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τ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Tau = </a:t>
                      </a:r>
                      <a:r>
                        <a:rPr lang="fr-CA" sz="1400" dirty="0" err="1" smtClean="0"/>
                        <a:t>complience</a:t>
                      </a:r>
                      <a:r>
                        <a:rPr lang="fr-CA" sz="1400" dirty="0" smtClean="0"/>
                        <a:t> rate </a:t>
                      </a:r>
                      <a:r>
                        <a:rPr lang="fr-CA" sz="1400" dirty="0" err="1" smtClean="0"/>
                        <a:t>with</a:t>
                      </a:r>
                      <a:r>
                        <a:rPr lang="fr-CA" sz="1400" dirty="0" smtClean="0"/>
                        <a:t> social </a:t>
                      </a:r>
                      <a:r>
                        <a:rPr lang="fr-CA" sz="1400" dirty="0" err="1" smtClean="0"/>
                        <a:t>distancing</a:t>
                      </a:r>
                      <a:r>
                        <a:rPr lang="fr-CA" sz="1400" baseline="0" dirty="0" smtClean="0"/>
                        <a:t> </a:t>
                      </a:r>
                      <a:r>
                        <a:rPr lang="fr-CA" sz="1400" baseline="0" dirty="0" err="1" smtClean="0"/>
                        <a:t>measures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90%; 60%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Scenario to </a:t>
                      </a:r>
                      <a:r>
                        <a:rPr lang="fr-CA" sz="1400" dirty="0" err="1" smtClean="0"/>
                        <a:t>be</a:t>
                      </a:r>
                      <a:r>
                        <a:rPr lang="fr-CA" sz="1400" dirty="0" smtClean="0"/>
                        <a:t> </a:t>
                      </a:r>
                      <a:r>
                        <a:rPr lang="fr-CA" sz="1400" dirty="0" err="1" smtClean="0"/>
                        <a:t>tested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99593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l-GR" sz="1400" dirty="0" smtClean="0"/>
                        <a:t>ϕ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Phi = </a:t>
                      </a:r>
                      <a:r>
                        <a:rPr lang="fr-CA" sz="1400" dirty="0" err="1" smtClean="0"/>
                        <a:t>parameter</a:t>
                      </a:r>
                      <a:r>
                        <a:rPr lang="fr-CA" sz="1400" dirty="0" smtClean="0"/>
                        <a:t> to </a:t>
                      </a:r>
                      <a:r>
                        <a:rPr lang="fr-CA" sz="1400" dirty="0" err="1" smtClean="0"/>
                        <a:t>adjust</a:t>
                      </a:r>
                      <a:r>
                        <a:rPr lang="fr-CA" sz="1400" dirty="0" smtClean="0"/>
                        <a:t> le </a:t>
                      </a:r>
                      <a:r>
                        <a:rPr lang="fr-CA" sz="1400" dirty="0" err="1" smtClean="0"/>
                        <a:t>level</a:t>
                      </a:r>
                      <a:r>
                        <a:rPr lang="fr-CA" sz="1400" dirty="0" smtClean="0"/>
                        <a:t> of participation of the </a:t>
                      </a:r>
                      <a:r>
                        <a:rPr lang="fr-CA" sz="1400" dirty="0" err="1" smtClean="0"/>
                        <a:t>quarantined</a:t>
                      </a:r>
                      <a:r>
                        <a:rPr lang="fr-CA" sz="1400" dirty="0" smtClean="0"/>
                        <a:t> to the transmission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400" dirty="0" smtClean="0"/>
                        <a:t>0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15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3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2" name="Straight Arrow Connector 311"/>
          <p:cNvCxnSpPr/>
          <p:nvPr/>
        </p:nvCxnSpPr>
        <p:spPr>
          <a:xfrm>
            <a:off x="177927" y="521020"/>
            <a:ext cx="17557916" cy="0"/>
          </a:xfrm>
          <a:prstGeom prst="straightConnector1">
            <a:avLst/>
          </a:prstGeom>
          <a:ln w="295275">
            <a:solidFill>
              <a:srgbClr val="94BE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ound Single Corner Rectangle 261"/>
          <p:cNvSpPr/>
          <p:nvPr/>
        </p:nvSpPr>
        <p:spPr>
          <a:xfrm>
            <a:off x="2168059" y="5922089"/>
            <a:ext cx="252000" cy="2520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2"/>
          <p:cNvSpPr txBox="1"/>
          <p:nvPr/>
        </p:nvSpPr>
        <p:spPr>
          <a:xfrm>
            <a:off x="-270142" y="-984162"/>
            <a:ext cx="9994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 smtClean="0"/>
              <a:t>PHRS Compartmental Model - With quarantine 2.0</a:t>
            </a:r>
            <a:endParaRPr lang="en-CA" sz="3600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870331" y="259410"/>
            <a:ext cx="158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i="1" dirty="0" smtClean="0"/>
              <a:t>Exposure</a:t>
            </a:r>
            <a:endParaRPr lang="en-CA" sz="2800" i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3397052" y="259410"/>
            <a:ext cx="2904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i="1" dirty="0" smtClean="0"/>
              <a:t>Become infectious</a:t>
            </a:r>
            <a:endParaRPr lang="en-CA" sz="2800" i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6519553" y="259410"/>
            <a:ext cx="3034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i="1" dirty="0" smtClean="0"/>
              <a:t>Develop</a:t>
            </a:r>
            <a:r>
              <a:rPr lang="en-CA" sz="2800" dirty="0" smtClean="0"/>
              <a:t> symptoms</a:t>
            </a:r>
            <a:endParaRPr lang="en-CA" sz="2800" dirty="0"/>
          </a:p>
        </p:txBody>
      </p:sp>
      <p:sp>
        <p:nvSpPr>
          <p:cNvPr id="211" name="TextBox 210"/>
          <p:cNvSpPr txBox="1"/>
          <p:nvPr/>
        </p:nvSpPr>
        <p:spPr>
          <a:xfrm>
            <a:off x="10559674" y="259410"/>
            <a:ext cx="2099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i="1" dirty="0" smtClean="0"/>
              <a:t>Diagnostic</a:t>
            </a:r>
            <a:endParaRPr lang="en-CA" sz="2800" i="1" dirty="0"/>
          </a:p>
        </p:txBody>
      </p:sp>
      <p:sp>
        <p:nvSpPr>
          <p:cNvPr id="214" name="TextBox 213"/>
          <p:cNvSpPr txBox="1"/>
          <p:nvPr/>
        </p:nvSpPr>
        <p:spPr>
          <a:xfrm>
            <a:off x="13747209" y="259410"/>
            <a:ext cx="3030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i="1" dirty="0" smtClean="0"/>
              <a:t>Recovery or death</a:t>
            </a:r>
            <a:endParaRPr lang="en-CA" sz="2800" i="1" dirty="0"/>
          </a:p>
        </p:txBody>
      </p:sp>
      <p:sp>
        <p:nvSpPr>
          <p:cNvPr id="239" name="Rectangle 238"/>
          <p:cNvSpPr/>
          <p:nvPr/>
        </p:nvSpPr>
        <p:spPr>
          <a:xfrm>
            <a:off x="0" y="12418997"/>
            <a:ext cx="9724100" cy="1981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157" name="Rectangle 156"/>
          <p:cNvSpPr/>
          <p:nvPr/>
        </p:nvSpPr>
        <p:spPr>
          <a:xfrm>
            <a:off x="9180416" y="8452352"/>
            <a:ext cx="728663" cy="16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9" name="Rectangle 158"/>
          <p:cNvSpPr/>
          <p:nvPr/>
        </p:nvSpPr>
        <p:spPr>
          <a:xfrm>
            <a:off x="9183631" y="6117363"/>
            <a:ext cx="728663" cy="16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3" name="Rectangle 162"/>
          <p:cNvSpPr/>
          <p:nvPr/>
        </p:nvSpPr>
        <p:spPr>
          <a:xfrm>
            <a:off x="9189452" y="8638714"/>
            <a:ext cx="728663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6" name="Rectangle 165"/>
          <p:cNvSpPr/>
          <p:nvPr/>
        </p:nvSpPr>
        <p:spPr>
          <a:xfrm>
            <a:off x="9197918" y="5766015"/>
            <a:ext cx="728663" cy="16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7" name="Rectangle 176"/>
          <p:cNvSpPr/>
          <p:nvPr/>
        </p:nvSpPr>
        <p:spPr>
          <a:xfrm>
            <a:off x="7100762" y="5859481"/>
            <a:ext cx="728663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8" name="Rectangle 177"/>
          <p:cNvSpPr/>
          <p:nvPr/>
        </p:nvSpPr>
        <p:spPr>
          <a:xfrm>
            <a:off x="7090193" y="6140142"/>
            <a:ext cx="728663" cy="16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5"/>
          <p:cNvCxnSpPr/>
          <p:nvPr/>
        </p:nvCxnSpPr>
        <p:spPr>
          <a:xfrm flipV="1">
            <a:off x="2356266" y="6046434"/>
            <a:ext cx="1171314" cy="3310"/>
          </a:xfrm>
          <a:prstGeom prst="bent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12285598" y="8355092"/>
            <a:ext cx="1565563" cy="688428"/>
          </a:xfrm>
          <a:prstGeom prst="roundRect">
            <a:avLst>
              <a:gd name="adj" fmla="val 20972"/>
            </a:avLst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CA" sz="3600" b="1" dirty="0" err="1">
                <a:solidFill>
                  <a:prstClr val="black"/>
                </a:solidFill>
              </a:rPr>
              <a:t>I</a:t>
            </a:r>
            <a:r>
              <a:rPr lang="en-CA" sz="3600" i="1" baseline="-25000" dirty="0" err="1">
                <a:solidFill>
                  <a:prstClr val="black"/>
                </a:solidFill>
              </a:rPr>
              <a:t>ss</a:t>
            </a:r>
            <a:r>
              <a:rPr lang="en-CA" sz="3600" i="1" baseline="-25000" dirty="0">
                <a:solidFill>
                  <a:prstClr val="black"/>
                </a:solidFill>
              </a:rPr>
              <a:t> </a:t>
            </a:r>
            <a:r>
              <a:rPr lang="en-CA" sz="3600" i="1" baseline="-25000" dirty="0" err="1" smtClean="0">
                <a:solidFill>
                  <a:prstClr val="black"/>
                </a:solidFill>
              </a:rPr>
              <a:t>iso</a:t>
            </a:r>
            <a:r>
              <a:rPr lang="en-CA" sz="4000" b="1" i="1" baseline="-25000" dirty="0" smtClean="0">
                <a:solidFill>
                  <a:prstClr val="black"/>
                </a:solidFill>
              </a:rPr>
              <a:t>-</a:t>
            </a:r>
            <a:endParaRPr lang="en-CA" sz="3600" b="1" i="1" baseline="-25000" dirty="0">
              <a:solidFill>
                <a:prstClr val="black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2286558" y="7529773"/>
            <a:ext cx="1565563" cy="688428"/>
          </a:xfrm>
          <a:prstGeom prst="roundRect">
            <a:avLst>
              <a:gd name="adj" fmla="val 27293"/>
            </a:avLst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CA" sz="3600" b="1" dirty="0" err="1">
                <a:solidFill>
                  <a:prstClr val="black"/>
                </a:solidFill>
              </a:rPr>
              <a:t>I</a:t>
            </a:r>
            <a:r>
              <a:rPr lang="en-CA" sz="3600" i="1" baseline="-25000" dirty="0" err="1">
                <a:solidFill>
                  <a:prstClr val="black"/>
                </a:solidFill>
              </a:rPr>
              <a:t>ss</a:t>
            </a:r>
            <a:r>
              <a:rPr lang="en-CA" sz="3600" i="1" dirty="0">
                <a:solidFill>
                  <a:prstClr val="black"/>
                </a:solidFill>
              </a:rPr>
              <a:t> </a:t>
            </a:r>
            <a:r>
              <a:rPr lang="en-CA" sz="3600" i="1" baseline="-25000" dirty="0" err="1" smtClean="0">
                <a:solidFill>
                  <a:prstClr val="black"/>
                </a:solidFill>
              </a:rPr>
              <a:t>iso</a:t>
            </a:r>
            <a:r>
              <a:rPr lang="en-CA" sz="4000" b="1" i="1" baseline="-25000" dirty="0" smtClean="0">
                <a:solidFill>
                  <a:prstClr val="black"/>
                </a:solidFill>
              </a:rPr>
              <a:t>+</a:t>
            </a:r>
            <a:endParaRPr lang="en-CA" sz="3600" b="1" i="1" baseline="-25000" dirty="0">
              <a:solidFill>
                <a:prstClr val="black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9168741" y="8369316"/>
            <a:ext cx="1565563" cy="688428"/>
          </a:xfrm>
          <a:prstGeom prst="roundRect">
            <a:avLst>
              <a:gd name="adj" fmla="val 24636"/>
            </a:avLst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CA" sz="3600" b="1" dirty="0" err="1">
                <a:solidFill>
                  <a:prstClr val="black"/>
                </a:solidFill>
              </a:rPr>
              <a:t>I</a:t>
            </a:r>
            <a:r>
              <a:rPr lang="en-CA" sz="3600" baseline="-25000" dirty="0" err="1">
                <a:solidFill>
                  <a:prstClr val="black"/>
                </a:solidFill>
              </a:rPr>
              <a:t>ss</a:t>
            </a:r>
            <a:endParaRPr lang="en-CA" sz="3600" baseline="-25000" dirty="0">
              <a:solidFill>
                <a:prstClr val="black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12286558" y="6217120"/>
            <a:ext cx="1565563" cy="688428"/>
          </a:xfrm>
          <a:prstGeom prst="roundRect">
            <a:avLst>
              <a:gd name="adj" fmla="val 25633"/>
            </a:avLst>
          </a:prstGeom>
          <a:solidFill>
            <a:srgbClr val="FF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CA" sz="3600" b="1" dirty="0" smtClean="0">
                <a:solidFill>
                  <a:prstClr val="black"/>
                </a:solidFill>
              </a:rPr>
              <a:t>I</a:t>
            </a:r>
            <a:r>
              <a:rPr lang="en-CA" sz="3600" i="1" baseline="-25000" dirty="0" smtClean="0">
                <a:solidFill>
                  <a:prstClr val="black"/>
                </a:solidFill>
              </a:rPr>
              <a:t>sm</a:t>
            </a:r>
            <a:r>
              <a:rPr lang="en-CA" sz="3600" i="1" dirty="0" smtClean="0">
                <a:solidFill>
                  <a:prstClr val="black"/>
                </a:solidFill>
              </a:rPr>
              <a:t> </a:t>
            </a:r>
            <a:r>
              <a:rPr lang="en-CA" sz="3600" i="1" baseline="-25000" dirty="0" err="1">
                <a:solidFill>
                  <a:prstClr val="black"/>
                </a:solidFill>
              </a:rPr>
              <a:t>iso</a:t>
            </a:r>
            <a:r>
              <a:rPr lang="en-CA" sz="4000" b="1" i="1" baseline="-25000" dirty="0">
                <a:solidFill>
                  <a:prstClr val="black"/>
                </a:solidFill>
              </a:rPr>
              <a:t>-</a:t>
            </a:r>
            <a:endParaRPr lang="en-CA" sz="3600" b="1" i="1" baseline="-25000" dirty="0">
              <a:solidFill>
                <a:prstClr val="black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9168741" y="5710017"/>
            <a:ext cx="1565563" cy="688428"/>
          </a:xfrm>
          <a:prstGeom prst="roundRect">
            <a:avLst>
              <a:gd name="adj" fmla="val 29949"/>
            </a:avLst>
          </a:prstGeom>
          <a:solidFill>
            <a:srgbClr val="FF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CA" sz="3600" b="1" dirty="0" smtClean="0">
                <a:solidFill>
                  <a:prstClr val="black"/>
                </a:solidFill>
              </a:rPr>
              <a:t>I</a:t>
            </a:r>
            <a:r>
              <a:rPr lang="en-CA" sz="3600" baseline="-25000" dirty="0" smtClean="0">
                <a:solidFill>
                  <a:prstClr val="black"/>
                </a:solidFill>
              </a:rPr>
              <a:t>sm</a:t>
            </a:r>
            <a:endParaRPr lang="en-CA" sz="3600" baseline="-25000" dirty="0">
              <a:solidFill>
                <a:prstClr val="black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12313712" y="11297018"/>
            <a:ext cx="1565563" cy="688428"/>
          </a:xfrm>
          <a:prstGeom prst="roundRect">
            <a:avLst>
              <a:gd name="adj" fmla="val 31762"/>
            </a:avLst>
          </a:prstGeom>
          <a:solidFill>
            <a:srgbClr val="FF9F9F"/>
          </a:solidFill>
          <a:ln w="349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CA" sz="3600" b="1" dirty="0" smtClean="0">
                <a:solidFill>
                  <a:prstClr val="black"/>
                </a:solidFill>
              </a:rPr>
              <a:t>I</a:t>
            </a:r>
            <a:r>
              <a:rPr lang="en-CA" sz="3600" i="1" baseline="-25000" dirty="0" smtClean="0">
                <a:solidFill>
                  <a:prstClr val="black"/>
                </a:solidFill>
              </a:rPr>
              <a:t>sm</a:t>
            </a:r>
            <a:r>
              <a:rPr lang="en-CA" sz="3600" i="1" dirty="0" smtClean="0">
                <a:solidFill>
                  <a:prstClr val="black"/>
                </a:solidFill>
              </a:rPr>
              <a:t> </a:t>
            </a:r>
            <a:r>
              <a:rPr lang="en-CA" sz="3600" i="1" baseline="-25000" dirty="0" err="1" smtClean="0">
                <a:solidFill>
                  <a:prstClr val="black"/>
                </a:solidFill>
              </a:rPr>
              <a:t>iso</a:t>
            </a:r>
            <a:r>
              <a:rPr lang="en-CA" sz="3600" b="1" i="1" baseline="-25000" dirty="0" smtClean="0">
                <a:solidFill>
                  <a:prstClr val="black"/>
                </a:solidFill>
              </a:rPr>
              <a:t>+</a:t>
            </a:r>
            <a:endParaRPr lang="en-CA" sz="3600" b="1" i="1" baseline="-25000" dirty="0">
              <a:solidFill>
                <a:prstClr val="black"/>
              </a:solidFill>
            </a:endParaRPr>
          </a:p>
        </p:txBody>
      </p:sp>
      <p:cxnSp>
        <p:nvCxnSpPr>
          <p:cNvPr id="128" name="Straight Arrow Connector 15"/>
          <p:cNvCxnSpPr>
            <a:endCxn id="92" idx="1"/>
          </p:cNvCxnSpPr>
          <p:nvPr/>
        </p:nvCxnSpPr>
        <p:spPr>
          <a:xfrm rot="16200000" flipH="1">
            <a:off x="536100" y="8479633"/>
            <a:ext cx="5580435" cy="742762"/>
          </a:xfrm>
          <a:prstGeom prst="bentConnector2">
            <a:avLst/>
          </a:prstGeom>
          <a:ln w="444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5"/>
          <p:cNvCxnSpPr/>
          <p:nvPr/>
        </p:nvCxnSpPr>
        <p:spPr>
          <a:xfrm>
            <a:off x="5050611" y="6044779"/>
            <a:ext cx="1255268" cy="9452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5"/>
          <p:cNvCxnSpPr/>
          <p:nvPr/>
        </p:nvCxnSpPr>
        <p:spPr>
          <a:xfrm>
            <a:off x="5050611" y="11641232"/>
            <a:ext cx="125526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5"/>
          <p:cNvCxnSpPr/>
          <p:nvPr/>
        </p:nvCxnSpPr>
        <p:spPr>
          <a:xfrm flipV="1">
            <a:off x="5050611" y="8777698"/>
            <a:ext cx="1255268" cy="2863534"/>
          </a:xfrm>
          <a:prstGeom prst="bent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5"/>
          <p:cNvCxnSpPr/>
          <p:nvPr/>
        </p:nvCxnSpPr>
        <p:spPr>
          <a:xfrm flipV="1">
            <a:off x="7826482" y="5915550"/>
            <a:ext cx="1357677" cy="13975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5"/>
          <p:cNvCxnSpPr>
            <a:stCxn id="158" idx="3"/>
            <a:endCxn id="103" idx="1"/>
          </p:cNvCxnSpPr>
          <p:nvPr/>
        </p:nvCxnSpPr>
        <p:spPr>
          <a:xfrm flipV="1">
            <a:off x="7528772" y="6054231"/>
            <a:ext cx="1639969" cy="2522649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5"/>
          <p:cNvCxnSpPr>
            <a:stCxn id="165" idx="3"/>
            <a:endCxn id="163" idx="1"/>
          </p:cNvCxnSpPr>
          <p:nvPr/>
        </p:nvCxnSpPr>
        <p:spPr>
          <a:xfrm>
            <a:off x="7540503" y="8772482"/>
            <a:ext cx="1648949" cy="1422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5"/>
          <p:cNvCxnSpPr>
            <a:stCxn id="94" idx="3"/>
            <a:endCxn id="108" idx="1"/>
          </p:cNvCxnSpPr>
          <p:nvPr/>
        </p:nvCxnSpPr>
        <p:spPr>
          <a:xfrm>
            <a:off x="7552467" y="11641232"/>
            <a:ext cx="476124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5"/>
          <p:cNvCxnSpPr/>
          <p:nvPr/>
        </p:nvCxnSpPr>
        <p:spPr>
          <a:xfrm flipV="1">
            <a:off x="7536195" y="10823134"/>
            <a:ext cx="4765979" cy="832788"/>
          </a:xfrm>
          <a:prstGeom prst="bentConnector3">
            <a:avLst>
              <a:gd name="adj1" fmla="val 83287"/>
            </a:avLst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5"/>
          <p:cNvCxnSpPr/>
          <p:nvPr/>
        </p:nvCxnSpPr>
        <p:spPr>
          <a:xfrm>
            <a:off x="7526549" y="11655922"/>
            <a:ext cx="4765060" cy="824422"/>
          </a:xfrm>
          <a:prstGeom prst="bentConnector3">
            <a:avLst>
              <a:gd name="adj1" fmla="val 84003"/>
            </a:avLst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5"/>
          <p:cNvCxnSpPr>
            <a:stCxn id="103" idx="3"/>
          </p:cNvCxnSpPr>
          <p:nvPr/>
        </p:nvCxnSpPr>
        <p:spPr>
          <a:xfrm flipV="1">
            <a:off x="10734304" y="5547128"/>
            <a:ext cx="1552254" cy="507103"/>
          </a:xfrm>
          <a:prstGeom prst="bentConnector3">
            <a:avLst>
              <a:gd name="adj1" fmla="val 51025"/>
            </a:avLst>
          </a:prstGeom>
          <a:ln w="444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15"/>
          <p:cNvCxnSpPr>
            <a:stCxn id="103" idx="3"/>
            <a:endCxn id="100" idx="1"/>
          </p:cNvCxnSpPr>
          <p:nvPr/>
        </p:nvCxnSpPr>
        <p:spPr>
          <a:xfrm>
            <a:off x="10734304" y="6054231"/>
            <a:ext cx="1552254" cy="507103"/>
          </a:xfrm>
          <a:prstGeom prst="bentConnector3">
            <a:avLst>
              <a:gd name="adj1" fmla="val 51025"/>
            </a:avLst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15"/>
          <p:cNvCxnSpPr>
            <a:stCxn id="102" idx="3"/>
            <a:endCxn id="99" idx="1"/>
          </p:cNvCxnSpPr>
          <p:nvPr/>
        </p:nvCxnSpPr>
        <p:spPr>
          <a:xfrm flipV="1">
            <a:off x="10734304" y="7873987"/>
            <a:ext cx="1552254" cy="839543"/>
          </a:xfrm>
          <a:prstGeom prst="bentConnector3">
            <a:avLst>
              <a:gd name="adj1" fmla="val 52067"/>
            </a:avLst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15"/>
          <p:cNvCxnSpPr/>
          <p:nvPr/>
        </p:nvCxnSpPr>
        <p:spPr>
          <a:xfrm>
            <a:off x="10641791" y="8701801"/>
            <a:ext cx="1656000" cy="1872000"/>
          </a:xfrm>
          <a:prstGeom prst="bentConnector3">
            <a:avLst>
              <a:gd name="adj1" fmla="val 53875"/>
            </a:avLst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15"/>
          <p:cNvCxnSpPr>
            <a:stCxn id="102" idx="3"/>
          </p:cNvCxnSpPr>
          <p:nvPr/>
        </p:nvCxnSpPr>
        <p:spPr>
          <a:xfrm>
            <a:off x="10734304" y="8713530"/>
            <a:ext cx="1552254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Flowchart: Decision 223"/>
          <p:cNvSpPr>
            <a:spLocks noChangeAspect="1"/>
          </p:cNvSpPr>
          <p:nvPr/>
        </p:nvSpPr>
        <p:spPr>
          <a:xfrm>
            <a:off x="11258636" y="8454162"/>
            <a:ext cx="540000" cy="540000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5" name="Flowchart: Decision 224"/>
          <p:cNvSpPr>
            <a:spLocks noChangeAspect="1"/>
          </p:cNvSpPr>
          <p:nvPr/>
        </p:nvSpPr>
        <p:spPr>
          <a:xfrm>
            <a:off x="11258636" y="11356965"/>
            <a:ext cx="540000" cy="540000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6" name="Flowchart: Decision 225"/>
          <p:cNvSpPr>
            <a:spLocks noChangeAspect="1"/>
          </p:cNvSpPr>
          <p:nvPr/>
        </p:nvSpPr>
        <p:spPr>
          <a:xfrm>
            <a:off x="11258636" y="5790795"/>
            <a:ext cx="540000" cy="540000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7" name="Flowchart: Decision 226"/>
          <p:cNvSpPr>
            <a:spLocks noChangeAspect="1"/>
          </p:cNvSpPr>
          <p:nvPr/>
        </p:nvSpPr>
        <p:spPr>
          <a:xfrm>
            <a:off x="5399595" y="11356084"/>
            <a:ext cx="540000" cy="540000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32" name="Straight Arrow Connector 15"/>
          <p:cNvCxnSpPr>
            <a:stCxn id="100" idx="3"/>
            <a:endCxn id="341" idx="1"/>
          </p:cNvCxnSpPr>
          <p:nvPr/>
        </p:nvCxnSpPr>
        <p:spPr>
          <a:xfrm flipV="1">
            <a:off x="13852121" y="6375525"/>
            <a:ext cx="1253065" cy="185809"/>
          </a:xfrm>
          <a:prstGeom prst="straightConnector1">
            <a:avLst/>
          </a:prstGeom>
          <a:ln w="4445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15"/>
          <p:cNvCxnSpPr>
            <a:stCxn id="146" idx="3"/>
            <a:endCxn id="341" idx="1"/>
          </p:cNvCxnSpPr>
          <p:nvPr/>
        </p:nvCxnSpPr>
        <p:spPr>
          <a:xfrm>
            <a:off x="13851161" y="5490016"/>
            <a:ext cx="1254025" cy="885509"/>
          </a:xfrm>
          <a:prstGeom prst="straightConnector1">
            <a:avLst/>
          </a:prstGeom>
          <a:ln w="44450">
            <a:solidFill>
              <a:srgbClr val="92D05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Decision 106"/>
          <p:cNvSpPr>
            <a:spLocks noChangeAspect="1"/>
          </p:cNvSpPr>
          <p:nvPr/>
        </p:nvSpPr>
        <p:spPr>
          <a:xfrm>
            <a:off x="2036209" y="5778089"/>
            <a:ext cx="540000" cy="540000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Flowchart: Decision 108"/>
          <p:cNvSpPr>
            <a:spLocks noChangeAspect="1"/>
          </p:cNvSpPr>
          <p:nvPr/>
        </p:nvSpPr>
        <p:spPr>
          <a:xfrm>
            <a:off x="177927" y="13041941"/>
            <a:ext cx="540000" cy="540000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/>
          </a:p>
        </p:txBody>
      </p:sp>
      <p:sp>
        <p:nvSpPr>
          <p:cNvPr id="22" name="TextBox 21"/>
          <p:cNvSpPr txBox="1"/>
          <p:nvPr/>
        </p:nvSpPr>
        <p:spPr>
          <a:xfrm>
            <a:off x="833351" y="12509635"/>
            <a:ext cx="597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smtClean="0"/>
              <a:t>INTERVENTIONS / MITIGATIONS</a:t>
            </a:r>
            <a:endParaRPr lang="en-CA" sz="2000" b="1" dirty="0"/>
          </a:p>
        </p:txBody>
      </p:sp>
      <p:sp>
        <p:nvSpPr>
          <p:cNvPr id="238" name="TextBox 237"/>
          <p:cNvSpPr txBox="1"/>
          <p:nvPr/>
        </p:nvSpPr>
        <p:spPr>
          <a:xfrm>
            <a:off x="833351" y="12878887"/>
            <a:ext cx="93843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AutoNum type="arabicPlain"/>
            </a:pPr>
            <a:r>
              <a:rPr lang="fr-CA" sz="2400" dirty="0"/>
              <a:t>Contact </a:t>
            </a:r>
            <a:r>
              <a:rPr lang="fr-CA" sz="2400" dirty="0" err="1"/>
              <a:t>tracing</a:t>
            </a:r>
            <a:r>
              <a:rPr lang="fr-CA" sz="2400" dirty="0"/>
              <a:t> </a:t>
            </a:r>
            <a:r>
              <a:rPr lang="fr-CA" sz="2400" dirty="0" err="1" smtClean="0"/>
              <a:t>efficiency</a:t>
            </a:r>
            <a:endParaRPr lang="fr-CA" sz="2400" dirty="0" smtClean="0"/>
          </a:p>
          <a:p>
            <a:pPr indent="-342900">
              <a:buAutoNum type="arabicPlain"/>
            </a:pPr>
            <a:r>
              <a:rPr lang="fr-CA" sz="2400" dirty="0" smtClean="0"/>
              <a:t>Compliance to social </a:t>
            </a:r>
            <a:r>
              <a:rPr lang="fr-CA" sz="2400" dirty="0" err="1" smtClean="0"/>
              <a:t>distancing</a:t>
            </a:r>
            <a:r>
              <a:rPr lang="fr-CA" sz="2400" dirty="0" smtClean="0"/>
              <a:t> (</a:t>
            </a:r>
            <a:r>
              <a:rPr lang="fr-CA" sz="2400" dirty="0" err="1" smtClean="0"/>
              <a:t>refractary</a:t>
            </a:r>
            <a:r>
              <a:rPr lang="fr-CA" sz="2400" dirty="0" smtClean="0"/>
              <a:t>: </a:t>
            </a:r>
            <a:r>
              <a:rPr lang="fr-CA" sz="2400" b="1" dirty="0" smtClean="0"/>
              <a:t>r</a:t>
            </a:r>
            <a:r>
              <a:rPr lang="fr-CA" sz="2400" dirty="0" smtClean="0"/>
              <a:t>)</a:t>
            </a:r>
            <a:endParaRPr lang="fr-CA" sz="2400" dirty="0"/>
          </a:p>
          <a:p>
            <a:pPr indent="-342900">
              <a:buAutoNum type="arabicPlain"/>
            </a:pPr>
            <a:r>
              <a:rPr lang="fr-CA" sz="2400" dirty="0" smtClean="0"/>
              <a:t>Compliance of contacts </a:t>
            </a:r>
            <a:r>
              <a:rPr lang="fr-CA" sz="2400" dirty="0" err="1" smtClean="0"/>
              <a:t>quanrantined</a:t>
            </a:r>
            <a:r>
              <a:rPr lang="fr-CA" sz="2400" dirty="0" smtClean="0"/>
              <a:t> (compliance: </a:t>
            </a:r>
            <a:r>
              <a:rPr lang="fr-CA" sz="2400" dirty="0" err="1" smtClean="0"/>
              <a:t>subscript</a:t>
            </a:r>
            <a:r>
              <a:rPr lang="fr-CA" sz="2400" dirty="0" smtClean="0"/>
              <a:t> </a:t>
            </a:r>
            <a:r>
              <a:rPr lang="fr-CA" sz="2400" b="1" i="1" dirty="0" smtClean="0"/>
              <a:t>q+</a:t>
            </a:r>
            <a:r>
              <a:rPr lang="fr-CA" sz="2400" dirty="0" smtClean="0"/>
              <a:t>,</a:t>
            </a:r>
            <a:r>
              <a:rPr lang="fr-CA" sz="2400" b="1" i="1" dirty="0" smtClean="0"/>
              <a:t> q-</a:t>
            </a:r>
            <a:r>
              <a:rPr lang="fr-CA" sz="2400" dirty="0" smtClean="0"/>
              <a:t>)</a:t>
            </a:r>
            <a:endParaRPr lang="fr-CA" sz="2400" dirty="0"/>
          </a:p>
          <a:p>
            <a:pPr indent="-342900">
              <a:buAutoNum type="arabicPlain"/>
            </a:pPr>
            <a:r>
              <a:rPr lang="fr-CA" sz="2400" dirty="0" smtClean="0"/>
              <a:t>Case isolation compliance (</a:t>
            </a:r>
            <a:r>
              <a:rPr lang="fr-CA" sz="2400" dirty="0" err="1" smtClean="0"/>
              <a:t>subscripts</a:t>
            </a:r>
            <a:r>
              <a:rPr lang="fr-CA" sz="2400" dirty="0" smtClean="0"/>
              <a:t>:  </a:t>
            </a:r>
            <a:r>
              <a:rPr lang="fr-CA" sz="2400" b="1" i="1" dirty="0" smtClean="0"/>
              <a:t>iso+</a:t>
            </a:r>
            <a:r>
              <a:rPr lang="fr-CA" sz="2400" dirty="0" smtClean="0"/>
              <a:t>,</a:t>
            </a:r>
            <a:r>
              <a:rPr lang="fr-CA" sz="2400" b="1" i="1" dirty="0" smtClean="0"/>
              <a:t> </a:t>
            </a:r>
            <a:r>
              <a:rPr lang="fr-CA" sz="2400" dirty="0" smtClean="0"/>
              <a:t> </a:t>
            </a:r>
            <a:r>
              <a:rPr lang="fr-CA" sz="2400" b="1" i="1" dirty="0" smtClean="0"/>
              <a:t>iso-</a:t>
            </a:r>
            <a:r>
              <a:rPr lang="fr-CA" sz="2400" dirty="0" smtClean="0"/>
              <a:t>, </a:t>
            </a:r>
            <a:r>
              <a:rPr lang="fr-CA" sz="2400" b="1" i="1" dirty="0" err="1" smtClean="0"/>
              <a:t>hosp</a:t>
            </a:r>
            <a:r>
              <a:rPr lang="fr-CA" sz="2400" dirty="0" smtClean="0"/>
              <a:t>)</a:t>
            </a:r>
            <a:endParaRPr lang="en-CA" sz="2400" dirty="0"/>
          </a:p>
        </p:txBody>
      </p:sp>
      <p:sp>
        <p:nvSpPr>
          <p:cNvPr id="2" name="Oval 1"/>
          <p:cNvSpPr/>
          <p:nvPr/>
        </p:nvSpPr>
        <p:spPr>
          <a:xfrm>
            <a:off x="15872750" y="5731666"/>
            <a:ext cx="904876" cy="3176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Rectangle 90"/>
          <p:cNvSpPr/>
          <p:nvPr/>
        </p:nvSpPr>
        <p:spPr>
          <a:xfrm>
            <a:off x="9200536" y="4567281"/>
            <a:ext cx="728663" cy="16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Rounded Rectangle 111"/>
          <p:cNvSpPr/>
          <p:nvPr/>
        </p:nvSpPr>
        <p:spPr>
          <a:xfrm>
            <a:off x="12261663" y="3161147"/>
            <a:ext cx="1565563" cy="688428"/>
          </a:xfrm>
          <a:prstGeom prst="roundRect">
            <a:avLst>
              <a:gd name="adj" fmla="val 27963"/>
            </a:avLst>
          </a:prstGeom>
          <a:solidFill>
            <a:srgbClr val="FF9F9F"/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CA" sz="3600" b="1" dirty="0" err="1" smtClean="0">
                <a:solidFill>
                  <a:prstClr val="black"/>
                </a:solidFill>
              </a:rPr>
              <a:t>I</a:t>
            </a:r>
            <a:r>
              <a:rPr lang="en-CA" sz="3600" i="1" baseline="-25000" dirty="0" err="1" smtClean="0">
                <a:solidFill>
                  <a:prstClr val="black"/>
                </a:solidFill>
              </a:rPr>
              <a:t>smr</a:t>
            </a:r>
            <a:r>
              <a:rPr lang="en-CA" sz="3600" i="1" dirty="0" smtClean="0">
                <a:solidFill>
                  <a:prstClr val="black"/>
                </a:solidFill>
              </a:rPr>
              <a:t> </a:t>
            </a:r>
            <a:r>
              <a:rPr lang="en-CA" sz="3600" i="1" baseline="-25000" dirty="0" err="1">
                <a:solidFill>
                  <a:prstClr val="black"/>
                </a:solidFill>
              </a:rPr>
              <a:t>iso</a:t>
            </a:r>
            <a:r>
              <a:rPr lang="en-CA" sz="4000" b="1" i="1" baseline="-25000" dirty="0">
                <a:solidFill>
                  <a:prstClr val="black"/>
                </a:solidFill>
              </a:rPr>
              <a:t>-</a:t>
            </a:r>
            <a:endParaRPr lang="en-CA" sz="3600" b="1" i="1" baseline="-25000" dirty="0">
              <a:solidFill>
                <a:prstClr val="black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9180416" y="4145960"/>
            <a:ext cx="1565563" cy="688428"/>
          </a:xfrm>
          <a:prstGeom prst="roundRect">
            <a:avLst>
              <a:gd name="adj" fmla="val 29949"/>
            </a:avLst>
          </a:prstGeom>
          <a:solidFill>
            <a:srgbClr val="FF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CA" sz="3600" b="1" dirty="0" err="1" smtClean="0">
                <a:solidFill>
                  <a:prstClr val="black"/>
                </a:solidFill>
              </a:rPr>
              <a:t>I</a:t>
            </a:r>
            <a:r>
              <a:rPr lang="en-CA" sz="3600" baseline="-25000" dirty="0" err="1" smtClean="0">
                <a:solidFill>
                  <a:prstClr val="black"/>
                </a:solidFill>
              </a:rPr>
              <a:t>smr</a:t>
            </a:r>
            <a:endParaRPr lang="en-CA" sz="3600" baseline="-25000" dirty="0">
              <a:solidFill>
                <a:prstClr val="black"/>
              </a:solidFill>
            </a:endParaRPr>
          </a:p>
        </p:txBody>
      </p:sp>
      <p:cxnSp>
        <p:nvCxnSpPr>
          <p:cNvPr id="115" name="Straight Arrow Connector 15"/>
          <p:cNvCxnSpPr/>
          <p:nvPr/>
        </p:nvCxnSpPr>
        <p:spPr>
          <a:xfrm>
            <a:off x="5050607" y="3272405"/>
            <a:ext cx="1255268" cy="9452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5"/>
          <p:cNvCxnSpPr>
            <a:stCxn id="134" idx="3"/>
            <a:endCxn id="153" idx="1"/>
          </p:cNvCxnSpPr>
          <p:nvPr/>
        </p:nvCxnSpPr>
        <p:spPr>
          <a:xfrm flipV="1">
            <a:off x="7871438" y="1245425"/>
            <a:ext cx="1249680" cy="2036432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5"/>
          <p:cNvCxnSpPr/>
          <p:nvPr/>
        </p:nvCxnSpPr>
        <p:spPr>
          <a:xfrm>
            <a:off x="10772234" y="4507242"/>
            <a:ext cx="1539308" cy="893401"/>
          </a:xfrm>
          <a:prstGeom prst="bent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5"/>
          <p:cNvCxnSpPr>
            <a:stCxn id="114" idx="3"/>
            <a:endCxn id="112" idx="1"/>
          </p:cNvCxnSpPr>
          <p:nvPr/>
        </p:nvCxnSpPr>
        <p:spPr>
          <a:xfrm flipV="1">
            <a:off x="10745979" y="3505361"/>
            <a:ext cx="1515684" cy="984813"/>
          </a:xfrm>
          <a:prstGeom prst="bentConnector3">
            <a:avLst>
              <a:gd name="adj1" fmla="val 52117"/>
            </a:avLst>
          </a:prstGeom>
          <a:ln w="444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owchart: Decision 122"/>
          <p:cNvSpPr>
            <a:spLocks noChangeAspect="1"/>
          </p:cNvSpPr>
          <p:nvPr/>
        </p:nvSpPr>
        <p:spPr>
          <a:xfrm>
            <a:off x="11258636" y="4207298"/>
            <a:ext cx="540000" cy="540000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4" name="Straight Arrow Connector 15"/>
          <p:cNvCxnSpPr>
            <a:stCxn id="112" idx="3"/>
            <a:endCxn id="341" idx="1"/>
          </p:cNvCxnSpPr>
          <p:nvPr/>
        </p:nvCxnSpPr>
        <p:spPr>
          <a:xfrm>
            <a:off x="13827226" y="3505361"/>
            <a:ext cx="1277960" cy="2870164"/>
          </a:xfrm>
          <a:prstGeom prst="straightConnector1">
            <a:avLst/>
          </a:prstGeom>
          <a:ln w="44450">
            <a:solidFill>
              <a:srgbClr val="92D05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5"/>
          <p:cNvCxnSpPr>
            <a:stCxn id="138" idx="3"/>
            <a:endCxn id="341" idx="1"/>
          </p:cNvCxnSpPr>
          <p:nvPr/>
        </p:nvCxnSpPr>
        <p:spPr>
          <a:xfrm>
            <a:off x="13844097" y="1231831"/>
            <a:ext cx="1261089" cy="5143694"/>
          </a:xfrm>
          <a:prstGeom prst="straightConnector1">
            <a:avLst/>
          </a:prstGeom>
          <a:ln w="44450">
            <a:solidFill>
              <a:srgbClr val="92D05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25788667" y="4347639"/>
            <a:ext cx="904876" cy="3176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4" name="Rounded Rectangle 133"/>
          <p:cNvSpPr/>
          <p:nvPr/>
        </p:nvSpPr>
        <p:spPr>
          <a:xfrm>
            <a:off x="6305875" y="2937643"/>
            <a:ext cx="1565563" cy="688428"/>
          </a:xfrm>
          <a:prstGeom prst="roundRect">
            <a:avLst>
              <a:gd name="adj" fmla="val 19323"/>
            </a:avLst>
          </a:prstGeom>
          <a:solidFill>
            <a:srgbClr val="F09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CA" sz="3600" b="1" dirty="0" err="1" smtClean="0">
                <a:solidFill>
                  <a:prstClr val="black"/>
                </a:solidFill>
              </a:rPr>
              <a:t>I</a:t>
            </a:r>
            <a:r>
              <a:rPr lang="en-CA" sz="3600" i="1" baseline="-25000" dirty="0" err="1" smtClean="0">
                <a:solidFill>
                  <a:prstClr val="black"/>
                </a:solidFill>
              </a:rPr>
              <a:t>ar</a:t>
            </a:r>
            <a:endParaRPr lang="en-CA" sz="3600" i="1" baseline="-25000" dirty="0">
              <a:solidFill>
                <a:prstClr val="black"/>
              </a:solidFill>
            </a:endParaRPr>
          </a:p>
        </p:txBody>
      </p:sp>
      <p:cxnSp>
        <p:nvCxnSpPr>
          <p:cNvPr id="137" name="Straight Arrow Connector 15"/>
          <p:cNvCxnSpPr>
            <a:endCxn id="111" idx="1"/>
          </p:cNvCxnSpPr>
          <p:nvPr/>
        </p:nvCxnSpPr>
        <p:spPr>
          <a:xfrm rot="5400000" flipH="1" flipV="1">
            <a:off x="1863938" y="4363403"/>
            <a:ext cx="2924754" cy="742758"/>
          </a:xfrm>
          <a:prstGeom prst="bentConnector2">
            <a:avLst/>
          </a:prstGeom>
          <a:ln w="444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lowchart: Decision 138"/>
          <p:cNvSpPr>
            <a:spLocks noChangeAspect="1"/>
          </p:cNvSpPr>
          <p:nvPr/>
        </p:nvSpPr>
        <p:spPr>
          <a:xfrm>
            <a:off x="2710152" y="5778089"/>
            <a:ext cx="540000" cy="540000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1041897" y="12888127"/>
            <a:ext cx="66649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C</a:t>
            </a:r>
            <a:r>
              <a:rPr lang="en-CA" sz="2400" dirty="0" smtClean="0"/>
              <a:t>ompartments repeated </a:t>
            </a:r>
            <a:r>
              <a:rPr lang="en-CA" sz="2400" dirty="0"/>
              <a:t>for graphical purpose only. </a:t>
            </a:r>
            <a:br>
              <a:rPr lang="en-CA" sz="2400" dirty="0"/>
            </a:br>
            <a:r>
              <a:rPr lang="en-CA" sz="2400" dirty="0"/>
              <a:t>Check indices in name of compartment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12285598" y="5145802"/>
            <a:ext cx="1565563" cy="688428"/>
          </a:xfrm>
          <a:prstGeom prst="roundRect">
            <a:avLst>
              <a:gd name="adj" fmla="val 31762"/>
            </a:avLst>
          </a:prstGeom>
          <a:solidFill>
            <a:srgbClr val="FF9F9F"/>
          </a:solidFill>
          <a:ln w="349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CA" sz="3600" b="1" dirty="0" smtClean="0">
                <a:solidFill>
                  <a:prstClr val="black"/>
                </a:solidFill>
              </a:rPr>
              <a:t>I</a:t>
            </a:r>
            <a:r>
              <a:rPr lang="en-CA" sz="3600" i="1" baseline="-25000" dirty="0" smtClean="0">
                <a:solidFill>
                  <a:prstClr val="black"/>
                </a:solidFill>
              </a:rPr>
              <a:t>sm</a:t>
            </a:r>
            <a:r>
              <a:rPr lang="en-CA" sz="3600" i="1" dirty="0" smtClean="0">
                <a:solidFill>
                  <a:prstClr val="black"/>
                </a:solidFill>
              </a:rPr>
              <a:t> </a:t>
            </a:r>
            <a:r>
              <a:rPr lang="en-CA" sz="3600" i="1" baseline="-25000" dirty="0" err="1" smtClean="0">
                <a:solidFill>
                  <a:prstClr val="black"/>
                </a:solidFill>
              </a:rPr>
              <a:t>iso</a:t>
            </a:r>
            <a:r>
              <a:rPr lang="en-CA" sz="3600" b="1" i="1" baseline="-25000" dirty="0" smtClean="0">
                <a:solidFill>
                  <a:prstClr val="black"/>
                </a:solidFill>
              </a:rPr>
              <a:t>+</a:t>
            </a:r>
            <a:endParaRPr lang="en-CA" sz="3600" b="1" i="1" baseline="-25000" dirty="0">
              <a:solidFill>
                <a:prstClr val="black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2294606" y="1823927"/>
            <a:ext cx="728663" cy="16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Arrow Connector 8"/>
          <p:cNvCxnSpPr>
            <a:stCxn id="153" idx="3"/>
            <a:endCxn id="138" idx="1"/>
          </p:cNvCxnSpPr>
          <p:nvPr/>
        </p:nvCxnSpPr>
        <p:spPr>
          <a:xfrm flipV="1">
            <a:off x="10749190" y="1231831"/>
            <a:ext cx="1529344" cy="13741"/>
          </a:xfrm>
          <a:prstGeom prst="straightConnector1">
            <a:avLst/>
          </a:prstGeom>
          <a:ln w="444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9878475" y="1823927"/>
            <a:ext cx="728663" cy="16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6" name="Straight Arrow Connector 15"/>
          <p:cNvCxnSpPr>
            <a:stCxn id="134" idx="3"/>
            <a:endCxn id="114" idx="1"/>
          </p:cNvCxnSpPr>
          <p:nvPr/>
        </p:nvCxnSpPr>
        <p:spPr>
          <a:xfrm>
            <a:off x="7871438" y="3281857"/>
            <a:ext cx="1308978" cy="1208317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ounded Rectangle 152"/>
          <p:cNvSpPr/>
          <p:nvPr/>
        </p:nvSpPr>
        <p:spPr>
          <a:xfrm>
            <a:off x="9121118" y="901211"/>
            <a:ext cx="1565563" cy="688428"/>
          </a:xfrm>
          <a:prstGeom prst="roundRect">
            <a:avLst>
              <a:gd name="adj" fmla="val 24636"/>
            </a:avLst>
          </a:prstGeom>
          <a:solidFill>
            <a:srgbClr val="FF43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CA" sz="3600" b="1" dirty="0" err="1" smtClean="0">
                <a:solidFill>
                  <a:prstClr val="black"/>
                </a:solidFill>
              </a:rPr>
              <a:t>I</a:t>
            </a:r>
            <a:r>
              <a:rPr lang="en-CA" sz="3600" baseline="-25000" dirty="0" err="1" smtClean="0">
                <a:solidFill>
                  <a:prstClr val="black"/>
                </a:solidFill>
              </a:rPr>
              <a:t>ssr</a:t>
            </a:r>
            <a:endParaRPr lang="en-CA" sz="3600" baseline="-25000" dirty="0">
              <a:solidFill>
                <a:prstClr val="black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119084" y="8493060"/>
            <a:ext cx="728663" cy="167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5" name="Rectangle 164"/>
          <p:cNvSpPr/>
          <p:nvPr/>
        </p:nvSpPr>
        <p:spPr>
          <a:xfrm>
            <a:off x="7130815" y="8688662"/>
            <a:ext cx="728663" cy="1676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Rounded Rectangle 94"/>
          <p:cNvSpPr/>
          <p:nvPr/>
        </p:nvSpPr>
        <p:spPr>
          <a:xfrm>
            <a:off x="6305879" y="8433484"/>
            <a:ext cx="1565563" cy="688428"/>
          </a:xfrm>
          <a:prstGeom prst="roundRect">
            <a:avLst>
              <a:gd name="adj" fmla="val 18642"/>
            </a:avLst>
          </a:prstGeom>
          <a:solidFill>
            <a:srgbClr val="F09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CA" sz="3600" b="1" dirty="0" err="1" smtClean="0">
                <a:solidFill>
                  <a:prstClr val="black"/>
                </a:solidFill>
              </a:rPr>
              <a:t>I</a:t>
            </a:r>
            <a:r>
              <a:rPr lang="en-CA" sz="3600" i="1" baseline="-25000" dirty="0" err="1" smtClean="0">
                <a:solidFill>
                  <a:prstClr val="black"/>
                </a:solidFill>
              </a:rPr>
              <a:t>aq</a:t>
            </a:r>
            <a:r>
              <a:rPr lang="en-CA" sz="4000" b="1" i="1" baseline="-25000" dirty="0" smtClean="0">
                <a:solidFill>
                  <a:prstClr val="black"/>
                </a:solidFill>
              </a:rPr>
              <a:t>-</a:t>
            </a:r>
            <a:endParaRPr lang="en-CA" sz="3600" b="1" i="1" baseline="-25000" dirty="0">
              <a:solidFill>
                <a:prstClr val="black"/>
              </a:solidFill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12278534" y="2375983"/>
            <a:ext cx="1565563" cy="688428"/>
          </a:xfrm>
          <a:prstGeom prst="roundRect">
            <a:avLst>
              <a:gd name="adj" fmla="val 31762"/>
            </a:avLst>
          </a:prstGeom>
          <a:pattFill prst="pct5">
            <a:fgClr>
              <a:schemeClr val="bg1"/>
            </a:fgClr>
            <a:bgClr>
              <a:srgbClr val="FF0000"/>
            </a:bgClr>
          </a:pattFill>
          <a:ln w="34925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CA" sz="3600" b="1" dirty="0" err="1">
                <a:solidFill>
                  <a:srgbClr val="FFFF00"/>
                </a:solidFill>
              </a:rPr>
              <a:t>I</a:t>
            </a:r>
            <a:r>
              <a:rPr lang="en-CA" sz="3600" b="1" i="1" baseline="-25000" dirty="0" err="1">
                <a:solidFill>
                  <a:srgbClr val="FFFF00"/>
                </a:solidFill>
              </a:rPr>
              <a:t>ss</a:t>
            </a:r>
            <a:r>
              <a:rPr lang="en-CA" sz="3600" b="1" i="1" dirty="0">
                <a:solidFill>
                  <a:srgbClr val="FFFF00"/>
                </a:solidFill>
              </a:rPr>
              <a:t> </a:t>
            </a:r>
            <a:r>
              <a:rPr lang="en-CA" sz="3600" b="1" i="1" baseline="-25000" dirty="0" err="1">
                <a:solidFill>
                  <a:srgbClr val="FFFF00"/>
                </a:solidFill>
              </a:rPr>
              <a:t>h</a:t>
            </a:r>
            <a:r>
              <a:rPr lang="en-CA" sz="3600" b="1" i="1" baseline="-25000" dirty="0" err="1" smtClean="0">
                <a:solidFill>
                  <a:srgbClr val="FFFF00"/>
                </a:solidFill>
              </a:rPr>
              <a:t>osp</a:t>
            </a:r>
            <a:endParaRPr lang="en-CA" sz="3600" b="1" i="1" baseline="-25000" dirty="0">
              <a:solidFill>
                <a:srgbClr val="FFFF00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12326690" y="10464229"/>
            <a:ext cx="1565563" cy="688428"/>
          </a:xfrm>
          <a:prstGeom prst="roundRect">
            <a:avLst>
              <a:gd name="adj" fmla="val 31762"/>
            </a:avLst>
          </a:prstGeom>
          <a:pattFill prst="pct5">
            <a:fgClr>
              <a:schemeClr val="bg1"/>
            </a:fgClr>
            <a:bgClr>
              <a:srgbClr val="FF0000"/>
            </a:bgClr>
          </a:pattFill>
          <a:ln w="349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CA" sz="3600" b="1" dirty="0" err="1">
                <a:solidFill>
                  <a:srgbClr val="FFFF00"/>
                </a:solidFill>
              </a:rPr>
              <a:t>I</a:t>
            </a:r>
            <a:r>
              <a:rPr lang="en-CA" sz="3600" b="1" i="1" baseline="-25000" dirty="0" err="1">
                <a:solidFill>
                  <a:srgbClr val="FFFF00"/>
                </a:solidFill>
              </a:rPr>
              <a:t>ss</a:t>
            </a:r>
            <a:r>
              <a:rPr lang="en-CA" sz="3600" b="1" i="1" dirty="0">
                <a:solidFill>
                  <a:srgbClr val="FFFF00"/>
                </a:solidFill>
              </a:rPr>
              <a:t> </a:t>
            </a:r>
            <a:r>
              <a:rPr lang="en-CA" sz="3600" b="1" i="1" baseline="-25000" dirty="0" err="1">
                <a:solidFill>
                  <a:srgbClr val="FFFF00"/>
                </a:solidFill>
              </a:rPr>
              <a:t>h</a:t>
            </a:r>
            <a:r>
              <a:rPr lang="en-CA" sz="3600" b="1" i="1" baseline="-25000" dirty="0" err="1" smtClean="0">
                <a:solidFill>
                  <a:srgbClr val="FFFF00"/>
                </a:solidFill>
              </a:rPr>
              <a:t>osp</a:t>
            </a:r>
            <a:endParaRPr lang="en-CA" sz="3600" b="1" i="1" baseline="-25000" dirty="0">
              <a:solidFill>
                <a:srgbClr val="FFFF00"/>
              </a:solidFill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16325188" y="6909202"/>
            <a:ext cx="1565563" cy="7560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49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CA" sz="3600" b="1" dirty="0">
                <a:solidFill>
                  <a:prstClr val="black"/>
                </a:solidFill>
              </a:rPr>
              <a:t>D</a:t>
            </a:r>
            <a:endParaRPr lang="en-CA" sz="3600" b="1" baseline="-25000" dirty="0">
              <a:solidFill>
                <a:prstClr val="black"/>
              </a:solidFill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15686683" y="8207349"/>
            <a:ext cx="303941" cy="30394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2" name="Straight Arrow Connector 15"/>
          <p:cNvCxnSpPr>
            <a:stCxn id="129" idx="3"/>
            <a:endCxn id="341" idx="1"/>
          </p:cNvCxnSpPr>
          <p:nvPr/>
        </p:nvCxnSpPr>
        <p:spPr>
          <a:xfrm>
            <a:off x="13860169" y="1961877"/>
            <a:ext cx="1245017" cy="4413648"/>
          </a:xfrm>
          <a:prstGeom prst="straightConnector1">
            <a:avLst/>
          </a:prstGeom>
          <a:ln w="44450">
            <a:solidFill>
              <a:srgbClr val="92D05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5"/>
          <p:cNvCxnSpPr>
            <a:endCxn id="341" idx="1"/>
          </p:cNvCxnSpPr>
          <p:nvPr/>
        </p:nvCxnSpPr>
        <p:spPr>
          <a:xfrm flipV="1">
            <a:off x="13860169" y="6375525"/>
            <a:ext cx="1245017" cy="2201355"/>
          </a:xfrm>
          <a:prstGeom prst="straightConnector1">
            <a:avLst/>
          </a:prstGeom>
          <a:ln w="44450">
            <a:solidFill>
              <a:srgbClr val="92D05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5"/>
          <p:cNvCxnSpPr>
            <a:stCxn id="99" idx="3"/>
            <a:endCxn id="341" idx="1"/>
          </p:cNvCxnSpPr>
          <p:nvPr/>
        </p:nvCxnSpPr>
        <p:spPr>
          <a:xfrm flipV="1">
            <a:off x="13852121" y="6375525"/>
            <a:ext cx="1253065" cy="1498462"/>
          </a:xfrm>
          <a:prstGeom prst="straightConnector1">
            <a:avLst/>
          </a:prstGeom>
          <a:ln w="4445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5"/>
          <p:cNvCxnSpPr>
            <a:stCxn id="98" idx="3"/>
            <a:endCxn id="175" idx="2"/>
          </p:cNvCxnSpPr>
          <p:nvPr/>
        </p:nvCxnSpPr>
        <p:spPr>
          <a:xfrm flipV="1">
            <a:off x="13851161" y="7665202"/>
            <a:ext cx="3256809" cy="1034104"/>
          </a:xfrm>
          <a:prstGeom prst="curvedConnector2">
            <a:avLst/>
          </a:prstGeom>
          <a:ln w="444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5"/>
          <p:cNvCxnSpPr>
            <a:stCxn id="170" idx="3"/>
            <a:endCxn id="175" idx="0"/>
          </p:cNvCxnSpPr>
          <p:nvPr/>
        </p:nvCxnSpPr>
        <p:spPr>
          <a:xfrm>
            <a:off x="13844097" y="2720197"/>
            <a:ext cx="3263873" cy="4189005"/>
          </a:xfrm>
          <a:prstGeom prst="curvedConnector2">
            <a:avLst/>
          </a:prstGeom>
          <a:ln w="44450">
            <a:solidFill>
              <a:srgbClr val="FF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5"/>
          <p:cNvCxnSpPr>
            <a:stCxn id="99" idx="3"/>
            <a:endCxn id="175" idx="2"/>
          </p:cNvCxnSpPr>
          <p:nvPr/>
        </p:nvCxnSpPr>
        <p:spPr>
          <a:xfrm flipV="1">
            <a:off x="13852121" y="7665202"/>
            <a:ext cx="3255849" cy="208785"/>
          </a:xfrm>
          <a:prstGeom prst="curvedConnector2">
            <a:avLst/>
          </a:prstGeom>
          <a:ln w="444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15"/>
          <p:cNvCxnSpPr>
            <a:stCxn id="94" idx="0"/>
            <a:endCxn id="140" idx="2"/>
          </p:cNvCxnSpPr>
          <p:nvPr/>
        </p:nvCxnSpPr>
        <p:spPr>
          <a:xfrm flipV="1">
            <a:off x="7088661" y="10522536"/>
            <a:ext cx="5244" cy="774482"/>
          </a:xfrm>
          <a:prstGeom prst="straightConnector1">
            <a:avLst/>
          </a:prstGeom>
          <a:ln w="44450">
            <a:solidFill>
              <a:srgbClr val="92D05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15"/>
          <p:cNvCxnSpPr>
            <a:stCxn id="171" idx="3"/>
            <a:endCxn id="341" idx="1"/>
          </p:cNvCxnSpPr>
          <p:nvPr/>
        </p:nvCxnSpPr>
        <p:spPr>
          <a:xfrm flipV="1">
            <a:off x="13892253" y="6375525"/>
            <a:ext cx="1212933" cy="4432918"/>
          </a:xfrm>
          <a:prstGeom prst="straightConnector1">
            <a:avLst/>
          </a:prstGeom>
          <a:ln w="44450">
            <a:solidFill>
              <a:srgbClr val="92D05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15"/>
          <p:cNvCxnSpPr>
            <a:stCxn id="229" idx="3"/>
            <a:endCxn id="341" idx="1"/>
          </p:cNvCxnSpPr>
          <p:nvPr/>
        </p:nvCxnSpPr>
        <p:spPr>
          <a:xfrm flipV="1">
            <a:off x="13883090" y="6375525"/>
            <a:ext cx="1222096" cy="6106171"/>
          </a:xfrm>
          <a:prstGeom prst="straightConnector1">
            <a:avLst/>
          </a:prstGeom>
          <a:ln w="4445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15"/>
          <p:cNvCxnSpPr>
            <a:stCxn id="108" idx="3"/>
            <a:endCxn id="341" idx="1"/>
          </p:cNvCxnSpPr>
          <p:nvPr/>
        </p:nvCxnSpPr>
        <p:spPr>
          <a:xfrm flipV="1">
            <a:off x="13879275" y="6375525"/>
            <a:ext cx="1225911" cy="5265707"/>
          </a:xfrm>
          <a:prstGeom prst="straightConnector1">
            <a:avLst/>
          </a:prstGeom>
          <a:ln w="44450">
            <a:solidFill>
              <a:srgbClr val="92D05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15"/>
          <p:cNvCxnSpPr>
            <a:stCxn id="171" idx="3"/>
            <a:endCxn id="175" idx="2"/>
          </p:cNvCxnSpPr>
          <p:nvPr/>
        </p:nvCxnSpPr>
        <p:spPr>
          <a:xfrm flipV="1">
            <a:off x="13892253" y="7665202"/>
            <a:ext cx="3215717" cy="3143241"/>
          </a:xfrm>
          <a:prstGeom prst="curvedConnector2">
            <a:avLst/>
          </a:prstGeom>
          <a:ln w="44450">
            <a:solidFill>
              <a:srgbClr val="FF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5"/>
          <p:cNvCxnSpPr>
            <a:stCxn id="96" idx="2"/>
            <a:endCxn id="296" idx="0"/>
          </p:cNvCxnSpPr>
          <p:nvPr/>
        </p:nvCxnSpPr>
        <p:spPr>
          <a:xfrm flipH="1">
            <a:off x="7085464" y="6398445"/>
            <a:ext cx="3197" cy="668316"/>
          </a:xfrm>
          <a:prstGeom prst="straightConnector1">
            <a:avLst/>
          </a:prstGeom>
          <a:ln w="44450">
            <a:solidFill>
              <a:srgbClr val="92D05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5"/>
          <p:cNvCxnSpPr>
            <a:stCxn id="178" idx="3"/>
            <a:endCxn id="157" idx="1"/>
          </p:cNvCxnSpPr>
          <p:nvPr/>
        </p:nvCxnSpPr>
        <p:spPr>
          <a:xfrm>
            <a:off x="7818856" y="6223962"/>
            <a:ext cx="1361560" cy="231221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ounded Rectangle 228"/>
          <p:cNvSpPr/>
          <p:nvPr/>
        </p:nvSpPr>
        <p:spPr>
          <a:xfrm>
            <a:off x="12317527" y="12137482"/>
            <a:ext cx="1565563" cy="688428"/>
          </a:xfrm>
          <a:prstGeom prst="roundRect">
            <a:avLst>
              <a:gd name="adj" fmla="val 26477"/>
            </a:avLst>
          </a:prstGeom>
          <a:solidFill>
            <a:srgbClr val="FF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CA" sz="3600" b="1" dirty="0" err="1">
                <a:solidFill>
                  <a:prstClr val="black"/>
                </a:solidFill>
              </a:rPr>
              <a:t>I</a:t>
            </a:r>
            <a:r>
              <a:rPr lang="en-CA" sz="3600" i="1" baseline="-25000" dirty="0" err="1">
                <a:solidFill>
                  <a:prstClr val="black"/>
                </a:solidFill>
              </a:rPr>
              <a:t>smq</a:t>
            </a:r>
            <a:r>
              <a:rPr lang="en-CA" sz="3600" i="1" dirty="0">
                <a:solidFill>
                  <a:prstClr val="black"/>
                </a:solidFill>
              </a:rPr>
              <a:t> </a:t>
            </a:r>
            <a:r>
              <a:rPr lang="en-CA" sz="3600" i="1" baseline="-25000" dirty="0" err="1" smtClean="0">
                <a:solidFill>
                  <a:prstClr val="black"/>
                </a:solidFill>
              </a:rPr>
              <a:t>iso</a:t>
            </a:r>
            <a:r>
              <a:rPr lang="en-CA" sz="4000" b="1" i="1" baseline="-25000" dirty="0" smtClean="0">
                <a:solidFill>
                  <a:prstClr val="black"/>
                </a:solidFill>
              </a:rPr>
              <a:t>-</a:t>
            </a:r>
            <a:endParaRPr lang="en-CA" sz="3600" b="1" i="1" baseline="-25000" dirty="0">
              <a:solidFill>
                <a:prstClr val="black"/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15917550" y="9451766"/>
            <a:ext cx="904876" cy="3176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7" name="Oval 186"/>
          <p:cNvSpPr/>
          <p:nvPr/>
        </p:nvSpPr>
        <p:spPr>
          <a:xfrm>
            <a:off x="6913980" y="5691524"/>
            <a:ext cx="904876" cy="3176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9" name="Oval 218"/>
          <p:cNvSpPr/>
          <p:nvPr/>
        </p:nvSpPr>
        <p:spPr>
          <a:xfrm>
            <a:off x="6978530" y="8851275"/>
            <a:ext cx="904876" cy="3176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0" name="5-Point Star 219"/>
          <p:cNvSpPr>
            <a:spLocks noChangeAspect="1"/>
          </p:cNvSpPr>
          <p:nvPr/>
        </p:nvSpPr>
        <p:spPr>
          <a:xfrm>
            <a:off x="10590061" y="12915205"/>
            <a:ext cx="432000" cy="432000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221" name="5-Point Star 220"/>
          <p:cNvSpPr>
            <a:spLocks noChangeAspect="1"/>
          </p:cNvSpPr>
          <p:nvPr/>
        </p:nvSpPr>
        <p:spPr>
          <a:xfrm>
            <a:off x="13425426" y="5265974"/>
            <a:ext cx="432000" cy="432000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222" name="5-Point Star 221"/>
          <p:cNvSpPr>
            <a:spLocks noChangeAspect="1"/>
          </p:cNvSpPr>
          <p:nvPr/>
        </p:nvSpPr>
        <p:spPr>
          <a:xfrm>
            <a:off x="13419161" y="11304899"/>
            <a:ext cx="432000" cy="432000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281" name="5-Point Star 280"/>
          <p:cNvSpPr>
            <a:spLocks noChangeAspect="1"/>
          </p:cNvSpPr>
          <p:nvPr/>
        </p:nvSpPr>
        <p:spPr>
          <a:xfrm>
            <a:off x="13399659" y="10470037"/>
            <a:ext cx="432000" cy="432000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282" name="5-Point Star 281"/>
          <p:cNvSpPr>
            <a:spLocks noChangeAspect="1"/>
          </p:cNvSpPr>
          <p:nvPr/>
        </p:nvSpPr>
        <p:spPr>
          <a:xfrm>
            <a:off x="13342259" y="2395111"/>
            <a:ext cx="432000" cy="432000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294" name="Straight Arrow Connector 15"/>
          <p:cNvCxnSpPr/>
          <p:nvPr/>
        </p:nvCxnSpPr>
        <p:spPr>
          <a:xfrm flipV="1">
            <a:off x="10227265" y="13781198"/>
            <a:ext cx="843245" cy="25897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/>
          <p:cNvSpPr/>
          <p:nvPr/>
        </p:nvSpPr>
        <p:spPr>
          <a:xfrm>
            <a:off x="11070894" y="13561150"/>
            <a:ext cx="66649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 smtClean="0"/>
              <a:t>flow repeated </a:t>
            </a:r>
            <a:r>
              <a:rPr lang="en-CA" sz="2400" dirty="0"/>
              <a:t>for graphical purpose only. </a:t>
            </a:r>
            <a:br>
              <a:rPr lang="en-CA" sz="2400" dirty="0"/>
            </a:br>
            <a:r>
              <a:rPr lang="en-CA" sz="2400" dirty="0"/>
              <a:t>Check indices in name of compartment</a:t>
            </a:r>
          </a:p>
        </p:txBody>
      </p:sp>
      <p:sp>
        <p:nvSpPr>
          <p:cNvPr id="296" name="Rounded Rectangle 295"/>
          <p:cNvSpPr/>
          <p:nvPr/>
        </p:nvSpPr>
        <p:spPr>
          <a:xfrm>
            <a:off x="6302682" y="7066761"/>
            <a:ext cx="1565563" cy="687600"/>
          </a:xfrm>
          <a:prstGeom prst="roundRect">
            <a:avLst/>
          </a:prstGeom>
          <a:solidFill>
            <a:srgbClr val="92D050"/>
          </a:solidFill>
          <a:ln w="349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CA" sz="3600" b="1" dirty="0">
                <a:solidFill>
                  <a:prstClr val="black"/>
                </a:solidFill>
              </a:rPr>
              <a:t>R</a:t>
            </a:r>
            <a:endParaRPr lang="en-CA" sz="3600" b="1" baseline="-25000" dirty="0">
              <a:solidFill>
                <a:prstClr val="black"/>
              </a:solidFill>
            </a:endParaRPr>
          </a:p>
        </p:txBody>
      </p:sp>
      <p:cxnSp>
        <p:nvCxnSpPr>
          <p:cNvPr id="297" name="Straight Arrow Connector 15"/>
          <p:cNvCxnSpPr>
            <a:stCxn id="95" idx="0"/>
            <a:endCxn id="296" idx="2"/>
          </p:cNvCxnSpPr>
          <p:nvPr/>
        </p:nvCxnSpPr>
        <p:spPr>
          <a:xfrm flipH="1" flipV="1">
            <a:off x="7085464" y="7754361"/>
            <a:ext cx="3197" cy="679123"/>
          </a:xfrm>
          <a:prstGeom prst="straightConnector1">
            <a:avLst/>
          </a:prstGeom>
          <a:ln w="44450">
            <a:solidFill>
              <a:srgbClr val="92D05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ounded Rectangle 297"/>
          <p:cNvSpPr/>
          <p:nvPr/>
        </p:nvSpPr>
        <p:spPr>
          <a:xfrm>
            <a:off x="6296180" y="4172352"/>
            <a:ext cx="1565563" cy="687600"/>
          </a:xfrm>
          <a:prstGeom prst="roundRect">
            <a:avLst/>
          </a:prstGeom>
          <a:solidFill>
            <a:srgbClr val="92D050"/>
          </a:solidFill>
          <a:ln w="349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CA" sz="3600" b="1" dirty="0">
                <a:solidFill>
                  <a:prstClr val="black"/>
                </a:solidFill>
              </a:rPr>
              <a:t>R</a:t>
            </a:r>
            <a:endParaRPr lang="en-CA" sz="3600" b="1" baseline="-25000" dirty="0">
              <a:solidFill>
                <a:prstClr val="black"/>
              </a:solidFill>
            </a:endParaRPr>
          </a:p>
        </p:txBody>
      </p:sp>
      <p:sp>
        <p:nvSpPr>
          <p:cNvPr id="293" name="5-Point Star 292"/>
          <p:cNvSpPr>
            <a:spLocks noChangeAspect="1"/>
          </p:cNvSpPr>
          <p:nvPr/>
        </p:nvSpPr>
        <p:spPr>
          <a:xfrm>
            <a:off x="7267415" y="4303152"/>
            <a:ext cx="432000" cy="432000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299" name="5-Point Star 298"/>
          <p:cNvSpPr>
            <a:spLocks noChangeAspect="1"/>
          </p:cNvSpPr>
          <p:nvPr/>
        </p:nvSpPr>
        <p:spPr>
          <a:xfrm>
            <a:off x="7386856" y="7183039"/>
            <a:ext cx="432000" cy="432000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332" name="Straight Arrow Connector 15"/>
          <p:cNvCxnSpPr>
            <a:stCxn id="134" idx="2"/>
            <a:endCxn id="298" idx="0"/>
          </p:cNvCxnSpPr>
          <p:nvPr/>
        </p:nvCxnSpPr>
        <p:spPr>
          <a:xfrm flipH="1">
            <a:off x="7078962" y="3626071"/>
            <a:ext cx="9695" cy="546281"/>
          </a:xfrm>
          <a:prstGeom prst="straightConnector1">
            <a:avLst/>
          </a:prstGeom>
          <a:ln w="44450">
            <a:solidFill>
              <a:srgbClr val="92D05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ounded Rectangle 340"/>
          <p:cNvSpPr/>
          <p:nvPr/>
        </p:nvSpPr>
        <p:spPr>
          <a:xfrm>
            <a:off x="15105186" y="5997525"/>
            <a:ext cx="1565563" cy="756000"/>
          </a:xfrm>
          <a:prstGeom prst="roundRect">
            <a:avLst/>
          </a:prstGeom>
          <a:solidFill>
            <a:srgbClr val="92D050"/>
          </a:solidFill>
          <a:ln w="34925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CA" sz="3600" b="1" dirty="0">
                <a:solidFill>
                  <a:prstClr val="black"/>
                </a:solidFill>
              </a:rPr>
              <a:t>R</a:t>
            </a:r>
            <a:endParaRPr lang="en-CA" sz="3600" b="1" baseline="-25000" dirty="0">
              <a:solidFill>
                <a:prstClr val="black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12294606" y="1617663"/>
            <a:ext cx="1565563" cy="688428"/>
          </a:xfrm>
          <a:prstGeom prst="roundRect">
            <a:avLst>
              <a:gd name="adj" fmla="val 27293"/>
            </a:avLst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CA" sz="3600" b="1" dirty="0" err="1">
                <a:solidFill>
                  <a:prstClr val="black"/>
                </a:solidFill>
              </a:rPr>
              <a:t>I</a:t>
            </a:r>
            <a:r>
              <a:rPr lang="en-CA" sz="3600" i="1" baseline="-25000" dirty="0" err="1">
                <a:solidFill>
                  <a:prstClr val="black"/>
                </a:solidFill>
              </a:rPr>
              <a:t>ss</a:t>
            </a:r>
            <a:r>
              <a:rPr lang="en-CA" sz="3600" i="1" dirty="0">
                <a:solidFill>
                  <a:prstClr val="black"/>
                </a:solidFill>
              </a:rPr>
              <a:t> </a:t>
            </a:r>
            <a:r>
              <a:rPr lang="en-CA" sz="3600" i="1" baseline="-25000" dirty="0" err="1" smtClean="0">
                <a:solidFill>
                  <a:prstClr val="black"/>
                </a:solidFill>
              </a:rPr>
              <a:t>iso</a:t>
            </a:r>
            <a:r>
              <a:rPr lang="en-CA" sz="4000" b="1" i="1" baseline="-25000" dirty="0" smtClean="0">
                <a:solidFill>
                  <a:prstClr val="black"/>
                </a:solidFill>
              </a:rPr>
              <a:t>+</a:t>
            </a:r>
            <a:endParaRPr lang="en-CA" sz="3600" b="1" i="1" baseline="-25000" dirty="0">
              <a:solidFill>
                <a:prstClr val="black"/>
              </a:solidFill>
            </a:endParaRPr>
          </a:p>
        </p:txBody>
      </p:sp>
      <p:sp>
        <p:nvSpPr>
          <p:cNvPr id="283" name="5-Point Star 282"/>
          <p:cNvSpPr>
            <a:spLocks noChangeAspect="1"/>
          </p:cNvSpPr>
          <p:nvPr/>
        </p:nvSpPr>
        <p:spPr>
          <a:xfrm>
            <a:off x="13360524" y="1104014"/>
            <a:ext cx="432000" cy="432000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12278534" y="887617"/>
            <a:ext cx="1565563" cy="688428"/>
          </a:xfrm>
          <a:prstGeom prst="roundRect">
            <a:avLst>
              <a:gd name="adj" fmla="val 20972"/>
            </a:avLst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CA" sz="3600" b="1" dirty="0" err="1" smtClean="0">
                <a:solidFill>
                  <a:prstClr val="black"/>
                </a:solidFill>
              </a:rPr>
              <a:t>I</a:t>
            </a:r>
            <a:r>
              <a:rPr lang="en-CA" sz="3600" i="1" baseline="-25000" dirty="0" err="1" smtClean="0">
                <a:solidFill>
                  <a:prstClr val="black"/>
                </a:solidFill>
              </a:rPr>
              <a:t>ssr</a:t>
            </a:r>
            <a:r>
              <a:rPr lang="en-CA" sz="3600" i="1" baseline="-25000" dirty="0" smtClean="0">
                <a:solidFill>
                  <a:prstClr val="black"/>
                </a:solidFill>
              </a:rPr>
              <a:t> </a:t>
            </a:r>
            <a:r>
              <a:rPr lang="en-CA" sz="3600" i="1" baseline="-25000" dirty="0" err="1" smtClean="0">
                <a:solidFill>
                  <a:prstClr val="black"/>
                </a:solidFill>
              </a:rPr>
              <a:t>iso</a:t>
            </a:r>
            <a:r>
              <a:rPr lang="en-CA" sz="4000" b="1" i="1" baseline="-25000" dirty="0" smtClean="0">
                <a:solidFill>
                  <a:prstClr val="black"/>
                </a:solidFill>
              </a:rPr>
              <a:t>-</a:t>
            </a:r>
            <a:endParaRPr lang="en-CA" sz="3600" b="1" i="1" baseline="-25000" dirty="0">
              <a:solidFill>
                <a:prstClr val="black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6311123" y="9834936"/>
            <a:ext cx="1565563" cy="687600"/>
          </a:xfrm>
          <a:prstGeom prst="roundRect">
            <a:avLst/>
          </a:prstGeom>
          <a:solidFill>
            <a:srgbClr val="92D050"/>
          </a:solidFill>
          <a:ln w="349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CA" sz="3600" b="1" dirty="0">
                <a:solidFill>
                  <a:prstClr val="black"/>
                </a:solidFill>
              </a:rPr>
              <a:t>R</a:t>
            </a:r>
            <a:endParaRPr lang="en-CA" sz="3600" b="1" baseline="-25000" dirty="0">
              <a:solidFill>
                <a:prstClr val="black"/>
              </a:solidFill>
            </a:endParaRPr>
          </a:p>
        </p:txBody>
      </p:sp>
      <p:sp>
        <p:nvSpPr>
          <p:cNvPr id="143" name="5-Point Star 142"/>
          <p:cNvSpPr>
            <a:spLocks noChangeAspect="1"/>
          </p:cNvSpPr>
          <p:nvPr/>
        </p:nvSpPr>
        <p:spPr>
          <a:xfrm>
            <a:off x="7426133" y="9822472"/>
            <a:ext cx="432000" cy="432000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45" name="Flowchart: Decision 144"/>
          <p:cNvSpPr>
            <a:spLocks noChangeAspect="1"/>
          </p:cNvSpPr>
          <p:nvPr/>
        </p:nvSpPr>
        <p:spPr>
          <a:xfrm>
            <a:off x="11237371" y="953484"/>
            <a:ext cx="540000" cy="540000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8" name="Straight Arrow Connector 15"/>
          <p:cNvCxnSpPr>
            <a:stCxn id="153" idx="3"/>
            <a:endCxn id="129" idx="1"/>
          </p:cNvCxnSpPr>
          <p:nvPr/>
        </p:nvCxnSpPr>
        <p:spPr>
          <a:xfrm>
            <a:off x="10749190" y="1245572"/>
            <a:ext cx="1545416" cy="716305"/>
          </a:xfrm>
          <a:prstGeom prst="bentConnector3">
            <a:avLst>
              <a:gd name="adj1" fmla="val 50000"/>
            </a:avLst>
          </a:prstGeom>
          <a:ln w="444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5"/>
          <p:cNvCxnSpPr>
            <a:stCxn id="153" idx="3"/>
            <a:endCxn id="170" idx="1"/>
          </p:cNvCxnSpPr>
          <p:nvPr/>
        </p:nvCxnSpPr>
        <p:spPr>
          <a:xfrm>
            <a:off x="10686681" y="1245425"/>
            <a:ext cx="1591853" cy="1474772"/>
          </a:xfrm>
          <a:prstGeom prst="bentConnector3">
            <a:avLst>
              <a:gd name="adj1" fmla="val 51499"/>
            </a:avLst>
          </a:prstGeom>
          <a:ln w="444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"/>
          <p:cNvCxnSpPr>
            <a:stCxn id="138" idx="3"/>
            <a:endCxn id="175" idx="0"/>
          </p:cNvCxnSpPr>
          <p:nvPr/>
        </p:nvCxnSpPr>
        <p:spPr>
          <a:xfrm>
            <a:off x="13844097" y="1231831"/>
            <a:ext cx="3263873" cy="5677371"/>
          </a:xfrm>
          <a:prstGeom prst="curvedConnector2">
            <a:avLst/>
          </a:prstGeom>
          <a:ln w="4445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5"/>
          <p:cNvCxnSpPr>
            <a:stCxn id="129" idx="3"/>
            <a:endCxn id="175" idx="0"/>
          </p:cNvCxnSpPr>
          <p:nvPr/>
        </p:nvCxnSpPr>
        <p:spPr>
          <a:xfrm>
            <a:off x="13860169" y="1961877"/>
            <a:ext cx="3247801" cy="4947325"/>
          </a:xfrm>
          <a:prstGeom prst="curvedConnector2">
            <a:avLst/>
          </a:prstGeom>
          <a:ln w="44450">
            <a:solidFill>
              <a:srgbClr val="FF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5"/>
          <p:cNvCxnSpPr>
            <a:stCxn id="170" idx="3"/>
            <a:endCxn id="341" idx="1"/>
          </p:cNvCxnSpPr>
          <p:nvPr/>
        </p:nvCxnSpPr>
        <p:spPr>
          <a:xfrm>
            <a:off x="13844097" y="2720197"/>
            <a:ext cx="1261089" cy="3655328"/>
          </a:xfrm>
          <a:prstGeom prst="straightConnector1">
            <a:avLst/>
          </a:prstGeom>
          <a:ln w="44450">
            <a:solidFill>
              <a:srgbClr val="92D05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5-Point Star 166"/>
          <p:cNvSpPr>
            <a:spLocks noChangeAspect="1"/>
          </p:cNvSpPr>
          <p:nvPr/>
        </p:nvSpPr>
        <p:spPr>
          <a:xfrm>
            <a:off x="13368566" y="1648157"/>
            <a:ext cx="432000" cy="432000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198" name="Straight Arrow Connector 15"/>
          <p:cNvCxnSpPr/>
          <p:nvPr/>
        </p:nvCxnSpPr>
        <p:spPr>
          <a:xfrm>
            <a:off x="1376405" y="6048089"/>
            <a:ext cx="664064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2285287" y="5299755"/>
            <a:ext cx="728663" cy="16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7" name="TextBox 126"/>
          <p:cNvSpPr txBox="1"/>
          <p:nvPr/>
        </p:nvSpPr>
        <p:spPr>
          <a:xfrm>
            <a:off x="11141611" y="890252"/>
            <a:ext cx="73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b="1" dirty="0" smtClean="0">
                <a:solidFill>
                  <a:schemeClr val="bg1"/>
                </a:solidFill>
              </a:rPr>
              <a:t>4</a:t>
            </a:r>
            <a:endParaRPr lang="en-CA" sz="3600" b="1" dirty="0">
              <a:solidFill>
                <a:schemeClr val="bg1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1934385" y="5746189"/>
            <a:ext cx="73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b="1" dirty="0" smtClean="0">
                <a:solidFill>
                  <a:schemeClr val="bg1"/>
                </a:solidFill>
              </a:rPr>
              <a:t>1</a:t>
            </a:r>
            <a:endParaRPr lang="en-CA" sz="3600" b="1" dirty="0">
              <a:solidFill>
                <a:schemeClr val="bg1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2613336" y="5724924"/>
            <a:ext cx="73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b="1" dirty="0">
                <a:solidFill>
                  <a:schemeClr val="bg1"/>
                </a:solidFill>
              </a:rPr>
              <a:t>2</a:t>
            </a:r>
            <a:endParaRPr lang="en-CA" sz="3600" b="1" dirty="0">
              <a:solidFill>
                <a:schemeClr val="bg1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5316681" y="11304899"/>
            <a:ext cx="73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b="1" dirty="0" smtClean="0">
                <a:solidFill>
                  <a:schemeClr val="bg1"/>
                </a:solidFill>
              </a:rPr>
              <a:t>3</a:t>
            </a:r>
            <a:endParaRPr lang="en-CA" sz="3600" b="1" dirty="0">
              <a:solidFill>
                <a:schemeClr val="bg1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11141836" y="11292525"/>
            <a:ext cx="73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b="1" dirty="0" smtClean="0">
                <a:solidFill>
                  <a:schemeClr val="bg1"/>
                </a:solidFill>
              </a:rPr>
              <a:t>4</a:t>
            </a:r>
            <a:endParaRPr lang="en-CA" sz="3600" b="1" dirty="0">
              <a:solidFill>
                <a:schemeClr val="bg1"/>
              </a:solidFill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11149881" y="8393525"/>
            <a:ext cx="73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b="1" dirty="0" smtClean="0">
                <a:solidFill>
                  <a:schemeClr val="bg1"/>
                </a:solidFill>
              </a:rPr>
              <a:t>4</a:t>
            </a:r>
            <a:endParaRPr lang="en-CA" sz="3600" b="1" dirty="0">
              <a:solidFill>
                <a:schemeClr val="bg1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11159115" y="5739586"/>
            <a:ext cx="73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b="1" dirty="0" smtClean="0">
                <a:solidFill>
                  <a:schemeClr val="bg1"/>
                </a:solidFill>
              </a:rPr>
              <a:t>4</a:t>
            </a:r>
            <a:endParaRPr lang="en-CA" sz="3600" b="1" dirty="0">
              <a:solidFill>
                <a:schemeClr val="bg1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1152446" y="4160185"/>
            <a:ext cx="73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3600" b="1" dirty="0" smtClean="0">
                <a:solidFill>
                  <a:schemeClr val="bg1"/>
                </a:solidFill>
              </a:rPr>
              <a:t>4</a:t>
            </a:r>
            <a:endParaRPr lang="en-CA" sz="3600" b="1" dirty="0">
              <a:solidFill>
                <a:schemeClr val="bg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305879" y="5710017"/>
            <a:ext cx="1565563" cy="688428"/>
          </a:xfrm>
          <a:prstGeom prst="roundRect">
            <a:avLst>
              <a:gd name="adj" fmla="val 19323"/>
            </a:avLst>
          </a:prstGeom>
          <a:solidFill>
            <a:srgbClr val="F09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CA" sz="3600" b="1" dirty="0" err="1">
                <a:solidFill>
                  <a:prstClr val="black"/>
                </a:solidFill>
              </a:rPr>
              <a:t>I</a:t>
            </a:r>
            <a:r>
              <a:rPr lang="en-CA" sz="3600" i="1" baseline="-25000" dirty="0" err="1">
                <a:solidFill>
                  <a:prstClr val="black"/>
                </a:solidFill>
              </a:rPr>
              <a:t>a</a:t>
            </a:r>
            <a:endParaRPr lang="en-CA" sz="3600" i="1" baseline="-25000" dirty="0">
              <a:solidFill>
                <a:prstClr val="black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51082" y="5703875"/>
            <a:ext cx="1565563" cy="688428"/>
          </a:xfrm>
          <a:prstGeom prst="roundRect">
            <a:avLst>
              <a:gd name="adj" fmla="val 29949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CA" sz="3600" b="1" dirty="0" smtClean="0">
                <a:solidFill>
                  <a:prstClr val="black"/>
                </a:solidFill>
              </a:rPr>
              <a:t>S</a:t>
            </a:r>
            <a:endParaRPr lang="en-CA" sz="3600" b="1" baseline="-25000" dirty="0">
              <a:solidFill>
                <a:prstClr val="black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697698" y="5703875"/>
            <a:ext cx="1565563" cy="688428"/>
          </a:xfrm>
          <a:prstGeom prst="roundRect">
            <a:avLst>
              <a:gd name="adj" fmla="val 3260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CA" sz="3600" b="1" dirty="0">
                <a:solidFill>
                  <a:prstClr val="black"/>
                </a:solidFill>
              </a:rPr>
              <a:t>L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3697698" y="11297018"/>
            <a:ext cx="1565563" cy="688428"/>
          </a:xfrm>
          <a:prstGeom prst="roundRect">
            <a:avLst>
              <a:gd name="adj" fmla="val 2729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CA" sz="3600" b="1" dirty="0" err="1">
                <a:solidFill>
                  <a:prstClr val="black"/>
                </a:solidFill>
              </a:rPr>
              <a:t>L</a:t>
            </a:r>
            <a:r>
              <a:rPr lang="en-CA" sz="3600" i="1" baseline="-25000" dirty="0" err="1">
                <a:solidFill>
                  <a:prstClr val="black"/>
                </a:solidFill>
              </a:rPr>
              <a:t>q</a:t>
            </a:r>
            <a:endParaRPr lang="en-CA" sz="3600" i="1" baseline="-25000" dirty="0">
              <a:solidFill>
                <a:prstClr val="black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6305879" y="11297018"/>
            <a:ext cx="1565563" cy="688428"/>
          </a:xfrm>
          <a:prstGeom prst="roundRect">
            <a:avLst>
              <a:gd name="adj" fmla="val 24636"/>
            </a:avLst>
          </a:prstGeom>
          <a:solidFill>
            <a:srgbClr val="F09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CA" sz="3600" b="1" dirty="0" err="1" smtClean="0">
                <a:solidFill>
                  <a:prstClr val="black"/>
                </a:solidFill>
              </a:rPr>
              <a:t>I</a:t>
            </a:r>
            <a:r>
              <a:rPr lang="en-CA" sz="3600" i="1" baseline="-25000" dirty="0" err="1" smtClean="0">
                <a:solidFill>
                  <a:prstClr val="black"/>
                </a:solidFill>
              </a:rPr>
              <a:t>aq</a:t>
            </a:r>
            <a:r>
              <a:rPr lang="en-CA" sz="4000" b="1" i="1" baseline="-25000" dirty="0" smtClean="0">
                <a:solidFill>
                  <a:prstClr val="black"/>
                </a:solidFill>
              </a:rPr>
              <a:t>+</a:t>
            </a:r>
            <a:endParaRPr lang="en-CA" sz="3600" b="1" i="1" baseline="-25000" dirty="0">
              <a:solidFill>
                <a:prstClr val="black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3697694" y="2928191"/>
            <a:ext cx="1565563" cy="688428"/>
          </a:xfrm>
          <a:prstGeom prst="roundRect">
            <a:avLst>
              <a:gd name="adj" fmla="val 3260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CA" sz="3600" b="1" dirty="0" err="1" smtClean="0">
                <a:solidFill>
                  <a:prstClr val="black"/>
                </a:solidFill>
              </a:rPr>
              <a:t>L</a:t>
            </a:r>
            <a:r>
              <a:rPr lang="en-CA" sz="3600" i="1" baseline="-25000" dirty="0" err="1" smtClean="0">
                <a:solidFill>
                  <a:prstClr val="black"/>
                </a:solidFill>
              </a:rPr>
              <a:t>r</a:t>
            </a:r>
            <a:endParaRPr lang="en-CA" sz="3600" i="1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22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/>
          <p:nvPr/>
        </p:nvSpPr>
        <p:spPr>
          <a:xfrm>
            <a:off x="752150" y="192436"/>
            <a:ext cx="617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7030A0"/>
                </a:solidFill>
              </a:rPr>
              <a:t>PHRS SEIR Model - With quarantine 3.0 – with parameters</a:t>
            </a:r>
            <a:endParaRPr lang="en-CA" b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96763" y="2329154"/>
            <a:ext cx="558760" cy="646331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 smtClean="0"/>
              <a:t>I</a:t>
            </a:r>
            <a:r>
              <a:rPr lang="en-CA" sz="3600" baseline="-25000" dirty="0" err="1" smtClean="0"/>
              <a:t>a</a:t>
            </a:r>
            <a:endParaRPr lang="en-CA" sz="36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9190706" y="4083876"/>
            <a:ext cx="748147" cy="646331"/>
          </a:xfrm>
          <a:prstGeom prst="rect">
            <a:avLst/>
          </a:prstGeom>
          <a:pattFill prst="ltUpDiag">
            <a:fgClr>
              <a:srgbClr val="FFC000"/>
            </a:fgClr>
            <a:bgClr>
              <a:schemeClr val="bg1"/>
            </a:bgClr>
          </a:patt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I</a:t>
            </a:r>
            <a:r>
              <a:rPr lang="en-CA" sz="3600" baseline="-25000" dirty="0" smtClean="0"/>
              <a:t>sm</a:t>
            </a:r>
            <a:endParaRPr lang="en-CA" sz="36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9318162" y="9120200"/>
            <a:ext cx="1444362" cy="646331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3600" dirty="0" smtClean="0"/>
              <a:t>H</a:t>
            </a:r>
            <a:endParaRPr lang="en-CA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6891210" y="7029069"/>
            <a:ext cx="498764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R</a:t>
            </a:r>
            <a:endParaRPr lang="en-CA" sz="3600" dirty="0"/>
          </a:p>
        </p:txBody>
      </p:sp>
      <p:sp>
        <p:nvSpPr>
          <p:cNvPr id="10" name="TextBox 13"/>
          <p:cNvSpPr txBox="1"/>
          <p:nvPr/>
        </p:nvSpPr>
        <p:spPr>
          <a:xfrm>
            <a:off x="3241821" y="4410772"/>
            <a:ext cx="698357" cy="646331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 smtClean="0"/>
              <a:t>Lg</a:t>
            </a:r>
            <a:endParaRPr lang="en-CA" sz="3600" dirty="0"/>
          </a:p>
        </p:txBody>
      </p:sp>
      <p:cxnSp>
        <p:nvCxnSpPr>
          <p:cNvPr id="11" name="Straight Arrow Connector 15"/>
          <p:cNvCxnSpPr>
            <a:stCxn id="120" idx="3"/>
            <a:endCxn id="10" idx="1"/>
          </p:cNvCxnSpPr>
          <p:nvPr/>
        </p:nvCxnSpPr>
        <p:spPr>
          <a:xfrm flipV="1">
            <a:off x="1507960" y="4733938"/>
            <a:ext cx="1733861" cy="1406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7"/>
          <p:cNvCxnSpPr>
            <a:stCxn id="10" idx="3"/>
            <a:endCxn id="5" idx="1"/>
          </p:cNvCxnSpPr>
          <p:nvPr/>
        </p:nvCxnSpPr>
        <p:spPr>
          <a:xfrm flipV="1">
            <a:off x="3940178" y="2652320"/>
            <a:ext cx="1656585" cy="208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2"/>
          <p:cNvCxnSpPr>
            <a:stCxn id="6" idx="3"/>
            <a:endCxn id="29" idx="1"/>
          </p:cNvCxnSpPr>
          <p:nvPr/>
        </p:nvCxnSpPr>
        <p:spPr>
          <a:xfrm>
            <a:off x="9938853" y="4407042"/>
            <a:ext cx="2001319" cy="88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4"/>
          <p:cNvCxnSpPr>
            <a:stCxn id="7" idx="3"/>
            <a:endCxn id="8" idx="1"/>
          </p:cNvCxnSpPr>
          <p:nvPr/>
        </p:nvCxnSpPr>
        <p:spPr>
          <a:xfrm flipV="1">
            <a:off x="10762524" y="7352235"/>
            <a:ext cx="6128686" cy="209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46"/>
          <p:cNvCxnSpPr>
            <a:stCxn id="27" idx="3"/>
            <a:endCxn id="8" idx="1"/>
          </p:cNvCxnSpPr>
          <p:nvPr/>
        </p:nvCxnSpPr>
        <p:spPr>
          <a:xfrm>
            <a:off x="13435748" y="4170582"/>
            <a:ext cx="3455462" cy="318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63"/>
          <p:cNvCxnSpPr>
            <a:stCxn id="5" idx="3"/>
            <a:endCxn id="6" idx="1"/>
          </p:cNvCxnSpPr>
          <p:nvPr/>
        </p:nvCxnSpPr>
        <p:spPr>
          <a:xfrm>
            <a:off x="6155523" y="2652320"/>
            <a:ext cx="3035183" cy="175472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94"/>
          <p:cNvSpPr txBox="1"/>
          <p:nvPr/>
        </p:nvSpPr>
        <p:spPr>
          <a:xfrm>
            <a:off x="16891210" y="10678608"/>
            <a:ext cx="498764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D</a:t>
            </a:r>
            <a:endParaRPr lang="en-CA" sz="3600" dirty="0"/>
          </a:p>
        </p:txBody>
      </p:sp>
      <p:sp>
        <p:nvSpPr>
          <p:cNvPr id="20" name="TextBox 13"/>
          <p:cNvSpPr txBox="1"/>
          <p:nvPr/>
        </p:nvSpPr>
        <p:spPr>
          <a:xfrm>
            <a:off x="3298914" y="8883571"/>
            <a:ext cx="664303" cy="646331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 smtClean="0"/>
              <a:t>Lq</a:t>
            </a:r>
            <a:endParaRPr lang="en-CA" sz="3600" dirty="0"/>
          </a:p>
        </p:txBody>
      </p:sp>
      <p:cxnSp>
        <p:nvCxnSpPr>
          <p:cNvPr id="22" name="Straight Arrow Connector 15"/>
          <p:cNvCxnSpPr>
            <a:stCxn id="26" idx="3"/>
            <a:endCxn id="7" idx="1"/>
          </p:cNvCxnSpPr>
          <p:nvPr/>
        </p:nvCxnSpPr>
        <p:spPr>
          <a:xfrm>
            <a:off x="8476611" y="6990730"/>
            <a:ext cx="841551" cy="245263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18363" y="9447769"/>
            <a:ext cx="963437" cy="646331"/>
          </a:xfrm>
          <a:prstGeom prst="rect">
            <a:avLst/>
          </a:prstGeom>
          <a:solidFill>
            <a:srgbClr val="FFC00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 smtClean="0"/>
              <a:t>I</a:t>
            </a:r>
            <a:r>
              <a:rPr lang="en-CA" sz="3600" baseline="-25000" dirty="0" err="1" smtClean="0"/>
              <a:t>aq</a:t>
            </a:r>
            <a:endParaRPr lang="en-CA" sz="3600" baseline="-25000" dirty="0"/>
          </a:p>
        </p:txBody>
      </p:sp>
      <p:cxnSp>
        <p:nvCxnSpPr>
          <p:cNvPr id="25" name="Straight Arrow Connector 15"/>
          <p:cNvCxnSpPr>
            <a:stCxn id="20" idx="3"/>
            <a:endCxn id="24" idx="1"/>
          </p:cNvCxnSpPr>
          <p:nvPr/>
        </p:nvCxnSpPr>
        <p:spPr>
          <a:xfrm>
            <a:off x="3963217" y="9206737"/>
            <a:ext cx="2055146" cy="56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728464" y="6667564"/>
            <a:ext cx="748147" cy="646331"/>
          </a:xfrm>
          <a:prstGeom prst="rect">
            <a:avLst/>
          </a:prstGeom>
          <a:pattFill prst="ltUpDiag">
            <a:fgClr>
              <a:srgbClr val="FFC000"/>
            </a:fgClr>
            <a:bgClr>
              <a:schemeClr val="bg1"/>
            </a:bgClr>
          </a:patt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 smtClean="0"/>
              <a:t>I</a:t>
            </a:r>
            <a:r>
              <a:rPr lang="en-CA" sz="3600" baseline="-25000" dirty="0" err="1" smtClean="0"/>
              <a:t>ss</a:t>
            </a:r>
            <a:endParaRPr lang="en-CA" sz="36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11940172" y="3847416"/>
            <a:ext cx="149557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I</a:t>
            </a:r>
            <a:r>
              <a:rPr lang="en-CA" sz="3600" baseline="-25000" dirty="0" smtClean="0"/>
              <a:t>sm</a:t>
            </a:r>
            <a:r>
              <a:rPr lang="en-CA" sz="3600" dirty="0" smtClean="0"/>
              <a:t> </a:t>
            </a:r>
            <a:r>
              <a:rPr lang="en-CA" sz="3600" baseline="-25000" dirty="0" err="1" smtClean="0"/>
              <a:t>iso</a:t>
            </a:r>
            <a:r>
              <a:rPr lang="en-CA" sz="3600" baseline="-25000" dirty="0" smtClean="0"/>
              <a:t>+</a:t>
            </a:r>
            <a:endParaRPr lang="en-CA" sz="3600" baseline="-25000" dirty="0"/>
          </a:p>
        </p:txBody>
      </p:sp>
      <p:cxnSp>
        <p:nvCxnSpPr>
          <p:cNvPr id="28" name="Straight Arrow Connector 63"/>
          <p:cNvCxnSpPr>
            <a:stCxn id="6" idx="3"/>
            <a:endCxn id="27" idx="1"/>
          </p:cNvCxnSpPr>
          <p:nvPr/>
        </p:nvCxnSpPr>
        <p:spPr>
          <a:xfrm flipV="1">
            <a:off x="9938853" y="4170582"/>
            <a:ext cx="2001319" cy="23646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940172" y="4969406"/>
            <a:ext cx="1495576" cy="646331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I</a:t>
            </a:r>
            <a:r>
              <a:rPr lang="en-CA" sz="3600" baseline="-25000" dirty="0" smtClean="0"/>
              <a:t>sm</a:t>
            </a:r>
            <a:r>
              <a:rPr lang="en-CA" sz="3600" dirty="0" smtClean="0"/>
              <a:t> </a:t>
            </a:r>
            <a:r>
              <a:rPr lang="en-CA" sz="3600" baseline="-25000" dirty="0" err="1" smtClean="0"/>
              <a:t>iso</a:t>
            </a:r>
            <a:r>
              <a:rPr lang="en-CA" sz="3600" baseline="-25000" dirty="0" smtClean="0"/>
              <a:t>-</a:t>
            </a:r>
            <a:endParaRPr lang="en-CA" sz="36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10387364" y="7593381"/>
            <a:ext cx="149557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err="1" smtClean="0"/>
              <a:t>I</a:t>
            </a:r>
            <a:r>
              <a:rPr lang="en-CA" sz="3600" baseline="-25000" dirty="0" err="1" smtClean="0"/>
              <a:t>ss</a:t>
            </a:r>
            <a:r>
              <a:rPr lang="en-CA" sz="3600" dirty="0" smtClean="0"/>
              <a:t> </a:t>
            </a:r>
            <a:r>
              <a:rPr lang="en-CA" sz="3600" baseline="-25000" dirty="0" err="1" smtClean="0"/>
              <a:t>iso</a:t>
            </a:r>
            <a:r>
              <a:rPr lang="en-CA" sz="3600" baseline="-25000" dirty="0" smtClean="0"/>
              <a:t>+</a:t>
            </a:r>
            <a:endParaRPr lang="en-CA" sz="3600" baseline="-25000" dirty="0"/>
          </a:p>
        </p:txBody>
      </p:sp>
      <p:cxnSp>
        <p:nvCxnSpPr>
          <p:cNvPr id="32" name="Straight Arrow Connector 46"/>
          <p:cNvCxnSpPr>
            <a:stCxn id="29" idx="3"/>
            <a:endCxn id="8" idx="1"/>
          </p:cNvCxnSpPr>
          <p:nvPr/>
        </p:nvCxnSpPr>
        <p:spPr>
          <a:xfrm>
            <a:off x="13435748" y="5292572"/>
            <a:ext cx="3455462" cy="205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63"/>
          <p:cNvCxnSpPr>
            <a:stCxn id="5" idx="3"/>
            <a:endCxn id="26" idx="1"/>
          </p:cNvCxnSpPr>
          <p:nvPr/>
        </p:nvCxnSpPr>
        <p:spPr>
          <a:xfrm>
            <a:off x="6155523" y="2652320"/>
            <a:ext cx="1572941" cy="433841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4"/>
          <p:cNvCxnSpPr>
            <a:stCxn id="31" idx="3"/>
            <a:endCxn id="19" idx="1"/>
          </p:cNvCxnSpPr>
          <p:nvPr/>
        </p:nvCxnSpPr>
        <p:spPr>
          <a:xfrm>
            <a:off x="11882940" y="7916547"/>
            <a:ext cx="5008270" cy="308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5"/>
          <p:cNvCxnSpPr>
            <a:stCxn id="26" idx="3"/>
            <a:endCxn id="31" idx="1"/>
          </p:cNvCxnSpPr>
          <p:nvPr/>
        </p:nvCxnSpPr>
        <p:spPr>
          <a:xfrm>
            <a:off x="8476611" y="6990730"/>
            <a:ext cx="1910753" cy="92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24"/>
          <p:cNvCxnSpPr>
            <a:stCxn id="31" idx="3"/>
            <a:endCxn id="8" idx="1"/>
          </p:cNvCxnSpPr>
          <p:nvPr/>
        </p:nvCxnSpPr>
        <p:spPr>
          <a:xfrm flipV="1">
            <a:off x="11882940" y="7352235"/>
            <a:ext cx="5008270" cy="56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7"/>
          <p:cNvCxnSpPr>
            <a:stCxn id="20" idx="3"/>
            <a:endCxn id="5" idx="2"/>
          </p:cNvCxnSpPr>
          <p:nvPr/>
        </p:nvCxnSpPr>
        <p:spPr>
          <a:xfrm flipV="1">
            <a:off x="3963217" y="2975485"/>
            <a:ext cx="1912926" cy="623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7"/>
          <p:cNvCxnSpPr>
            <a:stCxn id="24" idx="3"/>
            <a:endCxn id="7" idx="1"/>
          </p:cNvCxnSpPr>
          <p:nvPr/>
        </p:nvCxnSpPr>
        <p:spPr>
          <a:xfrm flipV="1">
            <a:off x="6981800" y="9443366"/>
            <a:ext cx="2336362" cy="32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7"/>
          <p:cNvCxnSpPr>
            <a:stCxn id="24" idx="3"/>
            <a:endCxn id="27" idx="1"/>
          </p:cNvCxnSpPr>
          <p:nvPr/>
        </p:nvCxnSpPr>
        <p:spPr>
          <a:xfrm flipV="1">
            <a:off x="6981800" y="4170582"/>
            <a:ext cx="4958372" cy="5600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48"/>
          <p:cNvCxnSpPr>
            <a:stCxn id="24" idx="2"/>
            <a:endCxn id="8" idx="3"/>
          </p:cNvCxnSpPr>
          <p:nvPr/>
        </p:nvCxnSpPr>
        <p:spPr>
          <a:xfrm rot="5400000" flipH="1" flipV="1">
            <a:off x="10574095" y="3278222"/>
            <a:ext cx="2741865" cy="10889892"/>
          </a:xfrm>
          <a:prstGeom prst="curvedConnector4">
            <a:avLst>
              <a:gd name="adj1" fmla="val -8337"/>
              <a:gd name="adj2" fmla="val 102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5" idx="0"/>
            <a:endCxn id="8" idx="0"/>
          </p:cNvCxnSpPr>
          <p:nvPr/>
        </p:nvCxnSpPr>
        <p:spPr>
          <a:xfrm rot="16200000" flipH="1">
            <a:off x="9158409" y="-953113"/>
            <a:ext cx="4699915" cy="11264449"/>
          </a:xfrm>
          <a:prstGeom prst="curvedConnector3">
            <a:avLst>
              <a:gd name="adj1" fmla="val -4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041641" y="5104151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𝛽*c</a:t>
            </a:r>
            <a:endParaRPr lang="en-CA" sz="1400" dirty="0"/>
          </a:p>
        </p:txBody>
      </p:sp>
      <p:sp>
        <p:nvSpPr>
          <p:cNvPr id="70" name="Rectangle 69"/>
          <p:cNvSpPr/>
          <p:nvPr/>
        </p:nvSpPr>
        <p:spPr>
          <a:xfrm>
            <a:off x="2155792" y="7868727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dirty="0" smtClean="0"/>
              <a:t>𝛽*</a:t>
            </a:r>
            <a:r>
              <a:rPr lang="en-CA" sz="1400" dirty="0" err="1" smtClean="0"/>
              <a:t>c</a:t>
            </a:r>
            <a:r>
              <a:rPr lang="en-CA" sz="1400" baseline="-25000" dirty="0" err="1" smtClean="0"/>
              <a:t>q</a:t>
            </a:r>
            <a:endParaRPr lang="en-CA" sz="1400" dirty="0"/>
          </a:p>
        </p:txBody>
      </p:sp>
      <p:sp>
        <p:nvSpPr>
          <p:cNvPr id="72" name="Rectangle 71"/>
          <p:cNvSpPr/>
          <p:nvPr/>
        </p:nvSpPr>
        <p:spPr>
          <a:xfrm>
            <a:off x="4427727" y="7202226"/>
            <a:ext cx="93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800088">
              <a:defRPr/>
            </a:pPr>
            <a:r>
              <a:rPr lang="en-CA" dirty="0" smtClean="0"/>
              <a:t>𝜎*</a:t>
            </a:r>
            <a:r>
              <a:rPr lang="en-CA" dirty="0"/>
              <a:t> </a:t>
            </a:r>
            <a:r>
              <a:rPr lang="en-CA" dirty="0" smtClean="0"/>
              <a:t>(1-𝜚)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839215" y="9378520"/>
            <a:ext cx="558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800088">
              <a:defRPr/>
            </a:pPr>
            <a:r>
              <a:rPr lang="en-CA" dirty="0" smtClean="0"/>
              <a:t>𝜎*𝜚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7871735" y="4412224"/>
            <a:ext cx="820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δ</a:t>
            </a:r>
            <a:r>
              <a:rPr lang="fr-CA" dirty="0"/>
              <a:t>* </a:t>
            </a:r>
            <a:r>
              <a:rPr lang="en-CA" dirty="0" smtClean="0"/>
              <a:t>α</a:t>
            </a:r>
            <a:r>
              <a:rPr lang="fr-CA" dirty="0" smtClean="0"/>
              <a:t>*</a:t>
            </a:r>
            <a:r>
              <a:rPr lang="el-GR" dirty="0" smtClean="0"/>
              <a:t>ε</a:t>
            </a:r>
            <a:endParaRPr lang="en-CA" dirty="0"/>
          </a:p>
        </p:txBody>
      </p:sp>
      <p:sp>
        <p:nvSpPr>
          <p:cNvPr id="90" name="Rectangle 89"/>
          <p:cNvSpPr/>
          <p:nvPr/>
        </p:nvSpPr>
        <p:spPr>
          <a:xfrm>
            <a:off x="6806795" y="5388650"/>
            <a:ext cx="1447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δ</a:t>
            </a:r>
            <a:r>
              <a:rPr lang="fr-CA" dirty="0"/>
              <a:t>*</a:t>
            </a:r>
            <a:r>
              <a:rPr lang="en-CA" dirty="0" smtClean="0"/>
              <a:t>(1-α)</a:t>
            </a:r>
            <a:r>
              <a:rPr lang="fr-CA" dirty="0" smtClean="0"/>
              <a:t>*</a:t>
            </a:r>
            <a:r>
              <a:rPr lang="el-GR" dirty="0" smtClean="0"/>
              <a:t>ε</a:t>
            </a:r>
            <a:endParaRPr lang="en-CA" dirty="0"/>
          </a:p>
        </p:txBody>
      </p:sp>
      <p:sp>
        <p:nvSpPr>
          <p:cNvPr id="92" name="TextBox 91"/>
          <p:cNvSpPr txBox="1"/>
          <p:nvPr/>
        </p:nvSpPr>
        <p:spPr>
          <a:xfrm>
            <a:off x="7530409" y="3499842"/>
            <a:ext cx="1027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(1-</a:t>
            </a:r>
            <a:r>
              <a:rPr lang="el-GR" dirty="0" smtClean="0"/>
              <a:t>δ</a:t>
            </a:r>
            <a:r>
              <a:rPr lang="fr-CA" dirty="0" smtClean="0"/>
              <a:t>)*  </a:t>
            </a:r>
            <a:r>
              <a:rPr lang="el-GR" dirty="0" smtClean="0"/>
              <a:t>ϒ</a:t>
            </a:r>
            <a:endParaRPr lang="en-CA" dirty="0"/>
          </a:p>
          <a:p>
            <a:endParaRPr lang="en-CA" dirty="0"/>
          </a:p>
        </p:txBody>
      </p:sp>
      <p:sp>
        <p:nvSpPr>
          <p:cNvPr id="50" name="Rectangle 49"/>
          <p:cNvSpPr/>
          <p:nvPr/>
        </p:nvSpPr>
        <p:spPr>
          <a:xfrm>
            <a:off x="14493425" y="4888708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/>
              <a:t>ν</a:t>
            </a:r>
            <a:r>
              <a:rPr lang="fr-CA" baseline="-25000"/>
              <a:t>m</a:t>
            </a:r>
            <a:endParaRPr lang="en-CA" baseline="-25000" dirty="0"/>
          </a:p>
        </p:txBody>
      </p:sp>
      <p:sp>
        <p:nvSpPr>
          <p:cNvPr id="99" name="Rectangle 98"/>
          <p:cNvSpPr/>
          <p:nvPr/>
        </p:nvSpPr>
        <p:spPr>
          <a:xfrm>
            <a:off x="15125423" y="6201389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ν</a:t>
            </a:r>
            <a:r>
              <a:rPr lang="fr-CA" baseline="-25000" dirty="0"/>
              <a:t>m</a:t>
            </a:r>
            <a:endParaRPr lang="en-CA" baseline="-25000" dirty="0"/>
          </a:p>
        </p:txBody>
      </p:sp>
      <p:sp>
        <p:nvSpPr>
          <p:cNvPr id="54" name="Rectangle 53"/>
          <p:cNvSpPr/>
          <p:nvPr/>
        </p:nvSpPr>
        <p:spPr>
          <a:xfrm>
            <a:off x="10729262" y="4042752"/>
            <a:ext cx="734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err="1" smtClean="0"/>
              <a:t>Ϥ</a:t>
            </a:r>
            <a:r>
              <a:rPr lang="en-CA" baseline="-25000" dirty="0" err="1" smtClean="0"/>
              <a:t>m</a:t>
            </a:r>
            <a:r>
              <a:rPr lang="fr-CA" dirty="0" smtClean="0"/>
              <a:t>*</a:t>
            </a:r>
            <a:r>
              <a:rPr lang="el-GR" dirty="0" smtClean="0"/>
              <a:t>κ</a:t>
            </a:r>
            <a:endParaRPr lang="en-CA" dirty="0"/>
          </a:p>
        </p:txBody>
      </p:sp>
      <p:sp>
        <p:nvSpPr>
          <p:cNvPr id="109" name="Rectangle 108"/>
          <p:cNvSpPr/>
          <p:nvPr/>
        </p:nvSpPr>
        <p:spPr>
          <a:xfrm>
            <a:off x="10852099" y="4652101"/>
            <a:ext cx="1110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 smtClean="0"/>
              <a:t>(1-</a:t>
            </a:r>
            <a:r>
              <a:rPr lang="en-CA" dirty="0" err="1" smtClean="0"/>
              <a:t>Ϥ</a:t>
            </a:r>
            <a:r>
              <a:rPr lang="en-CA" baseline="-25000" dirty="0" err="1" smtClean="0"/>
              <a:t>m</a:t>
            </a:r>
            <a:r>
              <a:rPr lang="fr-CA" dirty="0" smtClean="0"/>
              <a:t>)*</a:t>
            </a:r>
            <a:r>
              <a:rPr lang="el-GR" dirty="0" smtClean="0"/>
              <a:t>κ</a:t>
            </a:r>
            <a:endParaRPr lang="en-CA" dirty="0"/>
          </a:p>
        </p:txBody>
      </p:sp>
      <p:sp>
        <p:nvSpPr>
          <p:cNvPr id="130" name="Rectangle 129"/>
          <p:cNvSpPr/>
          <p:nvPr/>
        </p:nvSpPr>
        <p:spPr>
          <a:xfrm>
            <a:off x="4740523" y="4329716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1800088">
              <a:defRPr/>
            </a:pPr>
            <a:r>
              <a:rPr lang="en-CA" dirty="0"/>
              <a:t>𝜎</a:t>
            </a:r>
            <a:endParaRPr lang="en-US" dirty="0"/>
          </a:p>
        </p:txBody>
      </p:sp>
      <p:sp>
        <p:nvSpPr>
          <p:cNvPr id="120" name="TextBox 12"/>
          <p:cNvSpPr txBox="1"/>
          <p:nvPr/>
        </p:nvSpPr>
        <p:spPr>
          <a:xfrm>
            <a:off x="870609" y="5817205"/>
            <a:ext cx="637351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/>
              <a:t>S</a:t>
            </a:r>
            <a:endParaRPr lang="en-CA" sz="3600" dirty="0"/>
          </a:p>
        </p:txBody>
      </p:sp>
      <p:cxnSp>
        <p:nvCxnSpPr>
          <p:cNvPr id="142" name="Straight Arrow Connector 15"/>
          <p:cNvCxnSpPr/>
          <p:nvPr/>
        </p:nvCxnSpPr>
        <p:spPr>
          <a:xfrm>
            <a:off x="1545996" y="6252345"/>
            <a:ext cx="1740891" cy="285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24" idx="3"/>
            <a:endCxn id="29" idx="1"/>
          </p:cNvCxnSpPr>
          <p:nvPr/>
        </p:nvCxnSpPr>
        <p:spPr>
          <a:xfrm flipV="1">
            <a:off x="6981800" y="5292572"/>
            <a:ext cx="4958372" cy="4478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24" idx="3"/>
            <a:endCxn id="31" idx="1"/>
          </p:cNvCxnSpPr>
          <p:nvPr/>
        </p:nvCxnSpPr>
        <p:spPr>
          <a:xfrm flipV="1">
            <a:off x="6981800" y="7916547"/>
            <a:ext cx="3405564" cy="185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9932971" y="11777025"/>
            <a:ext cx="1298274" cy="461665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2400" dirty="0" err="1" smtClean="0"/>
              <a:t>H</a:t>
            </a:r>
            <a:r>
              <a:rPr lang="fr-CA" sz="2400" baseline="-25000" dirty="0" err="1" smtClean="0"/>
              <a:t>preICU</a:t>
            </a:r>
            <a:endParaRPr lang="en-CA" sz="2400" baseline="-25000" dirty="0"/>
          </a:p>
        </p:txBody>
      </p:sp>
      <p:sp>
        <p:nvSpPr>
          <p:cNvPr id="202" name="TextBox 201"/>
          <p:cNvSpPr txBox="1"/>
          <p:nvPr/>
        </p:nvSpPr>
        <p:spPr>
          <a:xfrm>
            <a:off x="11913082" y="10772782"/>
            <a:ext cx="1248962" cy="461665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2400" dirty="0" smtClean="0"/>
              <a:t>H</a:t>
            </a:r>
            <a:r>
              <a:rPr lang="fr-CA" sz="2400" baseline="-25000" dirty="0" smtClean="0"/>
              <a:t>ICU</a:t>
            </a:r>
            <a:endParaRPr lang="en-CA" sz="2400" baseline="-25000" dirty="0"/>
          </a:p>
        </p:txBody>
      </p:sp>
      <p:sp>
        <p:nvSpPr>
          <p:cNvPr id="203" name="TextBox 202"/>
          <p:cNvSpPr txBox="1"/>
          <p:nvPr/>
        </p:nvSpPr>
        <p:spPr>
          <a:xfrm>
            <a:off x="13999115" y="10601496"/>
            <a:ext cx="1400911" cy="473343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2400" dirty="0" err="1" smtClean="0"/>
              <a:t>H</a:t>
            </a:r>
            <a:r>
              <a:rPr lang="fr-CA" sz="2400" baseline="-25000" dirty="0" err="1" smtClean="0"/>
              <a:t>postICU</a:t>
            </a:r>
            <a:endParaRPr lang="en-CA" sz="2400" baseline="-25000" dirty="0"/>
          </a:p>
        </p:txBody>
      </p:sp>
      <p:cxnSp>
        <p:nvCxnSpPr>
          <p:cNvPr id="209" name="Straight Arrow Connector 15"/>
          <p:cNvCxnSpPr>
            <a:stCxn id="7" idx="2"/>
            <a:endCxn id="193" idx="0"/>
          </p:cNvCxnSpPr>
          <p:nvPr/>
        </p:nvCxnSpPr>
        <p:spPr>
          <a:xfrm>
            <a:off x="10040343" y="9766531"/>
            <a:ext cx="541765" cy="201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15"/>
          <p:cNvCxnSpPr>
            <a:stCxn id="202" idx="3"/>
            <a:endCxn id="203" idx="1"/>
          </p:cNvCxnSpPr>
          <p:nvPr/>
        </p:nvCxnSpPr>
        <p:spPr>
          <a:xfrm flipV="1">
            <a:off x="13162044" y="10838168"/>
            <a:ext cx="837071" cy="165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15"/>
          <p:cNvCxnSpPr>
            <a:stCxn id="203" idx="3"/>
            <a:endCxn id="8" idx="2"/>
          </p:cNvCxnSpPr>
          <p:nvPr/>
        </p:nvCxnSpPr>
        <p:spPr>
          <a:xfrm flipV="1">
            <a:off x="15400026" y="7675400"/>
            <a:ext cx="1740566" cy="316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urved Connector 239"/>
          <p:cNvCxnSpPr>
            <a:stCxn id="193" idx="2"/>
            <a:endCxn id="19" idx="3"/>
          </p:cNvCxnSpPr>
          <p:nvPr/>
        </p:nvCxnSpPr>
        <p:spPr>
          <a:xfrm rot="5400000" flipH="1" flipV="1">
            <a:off x="13367583" y="8216299"/>
            <a:ext cx="1236916" cy="6807866"/>
          </a:xfrm>
          <a:prstGeom prst="curvedConnector4">
            <a:avLst>
              <a:gd name="adj1" fmla="val -158231"/>
              <a:gd name="adj2" fmla="val 1033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urved Connector 246"/>
          <p:cNvCxnSpPr>
            <a:stCxn id="253" idx="3"/>
            <a:endCxn id="19" idx="2"/>
          </p:cNvCxnSpPr>
          <p:nvPr/>
        </p:nvCxnSpPr>
        <p:spPr>
          <a:xfrm flipV="1">
            <a:off x="13895665" y="11324939"/>
            <a:ext cx="3244927" cy="19891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2646703" y="13083273"/>
            <a:ext cx="1248962" cy="461665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2400" dirty="0" err="1" smtClean="0"/>
              <a:t>H</a:t>
            </a:r>
            <a:r>
              <a:rPr lang="fr-CA" sz="2400" baseline="-25000" dirty="0" err="1" smtClean="0"/>
              <a:t>Vent</a:t>
            </a:r>
            <a:endParaRPr lang="en-CA" sz="2400" baseline="-25000" dirty="0"/>
          </a:p>
        </p:txBody>
      </p:sp>
      <p:cxnSp>
        <p:nvCxnSpPr>
          <p:cNvPr id="264" name="Straight Arrow Connector 15"/>
          <p:cNvCxnSpPr>
            <a:stCxn id="193" idx="0"/>
            <a:endCxn id="202" idx="1"/>
          </p:cNvCxnSpPr>
          <p:nvPr/>
        </p:nvCxnSpPr>
        <p:spPr>
          <a:xfrm flipV="1">
            <a:off x="10582108" y="11003615"/>
            <a:ext cx="1330974" cy="7734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202" idx="2"/>
            <a:endCxn id="19" idx="2"/>
          </p:cNvCxnSpPr>
          <p:nvPr/>
        </p:nvCxnSpPr>
        <p:spPr>
          <a:xfrm rot="16200000" flipH="1">
            <a:off x="14793831" y="8978178"/>
            <a:ext cx="90492" cy="4603029"/>
          </a:xfrm>
          <a:prstGeom prst="curvedConnector3">
            <a:avLst>
              <a:gd name="adj1" fmla="val 352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urved Connector 95"/>
          <p:cNvCxnSpPr>
            <a:stCxn id="253" idx="0"/>
            <a:endCxn id="202" idx="2"/>
          </p:cNvCxnSpPr>
          <p:nvPr/>
        </p:nvCxnSpPr>
        <p:spPr>
          <a:xfrm rot="16200000" flipV="1">
            <a:off x="11979961" y="11792049"/>
            <a:ext cx="1848826" cy="7336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>
            <a:stCxn id="202" idx="2"/>
            <a:endCxn id="253" idx="1"/>
          </p:cNvCxnSpPr>
          <p:nvPr/>
        </p:nvCxnSpPr>
        <p:spPr>
          <a:xfrm rot="16200000" flipH="1">
            <a:off x="11552304" y="12219706"/>
            <a:ext cx="2079659" cy="109140"/>
          </a:xfrm>
          <a:prstGeom prst="curved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68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2591</TotalTime>
  <Words>1100</Words>
  <Application>Microsoft Office PowerPoint</Application>
  <PresentationFormat>Custom</PresentationFormat>
  <Paragraphs>225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Health Canada - Santé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Antoinette Ludwig</dc:creator>
  <cp:lastModifiedBy>Philippe Berthiaume</cp:lastModifiedBy>
  <cp:revision>165</cp:revision>
  <cp:lastPrinted>2020-03-11T20:37:15Z</cp:lastPrinted>
  <dcterms:created xsi:type="dcterms:W3CDTF">2020-03-11T15:59:47Z</dcterms:created>
  <dcterms:modified xsi:type="dcterms:W3CDTF">2020-04-07T19:10:24Z</dcterms:modified>
</cp:coreProperties>
</file>