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9" r:id="rId6"/>
    <p:sldId id="262" r:id="rId7"/>
    <p:sldId id="260" r:id="rId8"/>
    <p:sldId id="257" r:id="rId9"/>
    <p:sldId id="265" r:id="rId10"/>
    <p:sldId id="261" r:id="rId11"/>
    <p:sldId id="263" r:id="rId12"/>
    <p:sldId id="266" r:id="rId13"/>
    <p:sldId id="267" r:id="rId14"/>
    <p:sldId id="268" r:id="rId15"/>
    <p:sldId id="269" r:id="rId16"/>
    <p:sldId id="276" r:id="rId17"/>
    <p:sldId id="270" r:id="rId18"/>
    <p:sldId id="271" r:id="rId19"/>
    <p:sldId id="272" r:id="rId20"/>
    <p:sldId id="275" r:id="rId21"/>
    <p:sldId id="274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6" r:id="rId32"/>
    <p:sldId id="28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UNG, Baron" initials="CB" lastIdx="2" clrIdx="0">
    <p:extLst>
      <p:ext uri="{19B8F6BF-5375-455C-9EA6-DF929625EA0E}">
        <p15:presenceInfo xmlns:p15="http://schemas.microsoft.com/office/powerpoint/2012/main" userId="S::1155127455@link.cuhk.edu.hk::9f55b0d1-4987-4373-89f7-c048f096216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0F9A43-60C8-48B6-9C09-419A32F01A6D}" v="3071" dt="2021-09-14T16:11:56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Distance vs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HK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工作表1!$B$2:$B$4</c:f>
              <c:numCache>
                <c:formatCode>General</c:formatCode>
                <c:ptCount val="3"/>
                <c:pt idx="0">
                  <c:v>1.9</c:v>
                </c:pt>
                <c:pt idx="1">
                  <c:v>3.1</c:v>
                </c:pt>
                <c:pt idx="2">
                  <c:v>4.05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C61-4E35-B050-3C961C0787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8163040"/>
        <c:axId val="1888163872"/>
      </c:scatterChart>
      <c:valAx>
        <c:axId val="1888163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HK"/>
          </a:p>
        </c:txPr>
        <c:crossAx val="1888163872"/>
        <c:crosses val="autoZero"/>
        <c:crossBetween val="midCat"/>
      </c:valAx>
      <c:valAx>
        <c:axId val="1888163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HK"/>
          </a:p>
        </c:txPr>
        <c:crossAx val="18881630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0.57502</cdr:x>
      <cdr:y>0.35123</cdr:y>
    </cdr:from>
    <cdr:to>
      <cdr:x>0.57502</cdr:x>
      <cdr:y>0.40156</cdr:y>
    </cdr:to>
    <cdr:cxnSp macro="">
      <cdr:nvCxnSpPr>
        <cdr:cNvPr id="3" name="直線接點 2">
          <a:extLst xmlns:a="http://schemas.openxmlformats.org/drawingml/2006/main">
            <a:ext uri="{FF2B5EF4-FFF2-40B4-BE49-F238E27FC236}">
              <a16:creationId xmlns:a16="http://schemas.microsoft.com/office/drawing/2014/main" id="{9E4DFE21-1A94-4FC4-B206-D788F5E36977}"/>
            </a:ext>
          </a:extLst>
        </cdr:cNvPr>
        <cdr:cNvCxnSpPr/>
      </cdr:nvCxnSpPr>
      <cdr:spPr>
        <a:xfrm xmlns:a="http://schemas.openxmlformats.org/drawingml/2006/main">
          <a:off x="3426828" y="1959058"/>
          <a:ext cx="0" cy="280737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0.54017</cdr:x>
      <cdr:y>0.34972</cdr:y>
    </cdr:from>
    <cdr:to>
      <cdr:x>0.55618</cdr:x>
      <cdr:y>0.39868</cdr:y>
    </cdr:to>
    <cdr:sp macro="" textlink="">
      <cdr:nvSpPr>
        <cdr:cNvPr id="4" name="左大括弧 3">
          <a:extLst xmlns:a="http://schemas.openxmlformats.org/drawingml/2006/main">
            <a:ext uri="{FF2B5EF4-FFF2-40B4-BE49-F238E27FC236}">
              <a16:creationId xmlns:a16="http://schemas.microsoft.com/office/drawing/2014/main" id="{36A409EC-ECD2-4F06-9BA0-242011F822B5}"/>
            </a:ext>
          </a:extLst>
        </cdr:cNvPr>
        <cdr:cNvSpPr/>
      </cdr:nvSpPr>
      <cdr:spPr>
        <a:xfrm xmlns:a="http://schemas.openxmlformats.org/drawingml/2006/main">
          <a:off x="3219116" y="1950674"/>
          <a:ext cx="95417" cy="273080"/>
        </a:xfrm>
        <a:prstGeom xmlns:a="http://schemas.openxmlformats.org/drawingml/2006/main" prst="leftBrace">
          <a:avLst/>
        </a:prstGeom>
        <a:ln xmlns:a="http://schemas.openxmlformats.org/drawingml/2006/main" w="9525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HK" altLang="en-US"/>
        </a:p>
      </cdr:txBody>
    </cdr:sp>
  </cdr:relSizeAnchor>
  <cdr:relSizeAnchor xmlns:cdr="http://schemas.openxmlformats.org/drawingml/2006/chartDrawing">
    <cdr:from>
      <cdr:x>0.85183</cdr:x>
      <cdr:y>0.13983</cdr:y>
    </cdr:from>
    <cdr:to>
      <cdr:x>0.8595</cdr:x>
      <cdr:y>0.16572</cdr:y>
    </cdr:to>
    <cdr:sp macro="" textlink="">
      <cdr:nvSpPr>
        <cdr:cNvPr id="5" name="左大括弧 4">
          <a:extLst xmlns:a="http://schemas.openxmlformats.org/drawingml/2006/main">
            <a:ext uri="{FF2B5EF4-FFF2-40B4-BE49-F238E27FC236}">
              <a16:creationId xmlns:a16="http://schemas.microsoft.com/office/drawing/2014/main" id="{C800C852-1229-46B0-8CD7-564D8E481704}"/>
            </a:ext>
          </a:extLst>
        </cdr:cNvPr>
        <cdr:cNvSpPr/>
      </cdr:nvSpPr>
      <cdr:spPr>
        <a:xfrm xmlns:a="http://schemas.openxmlformats.org/drawingml/2006/main" flipH="1">
          <a:off x="5076467" y="779962"/>
          <a:ext cx="45719" cy="144379"/>
        </a:xfrm>
        <a:prstGeom xmlns:a="http://schemas.openxmlformats.org/drawingml/2006/main" prst="leftBrace">
          <a:avLst/>
        </a:prstGeom>
        <a:ln xmlns:a="http://schemas.openxmlformats.org/drawingml/2006/main" w="9525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HK" altLang="en-US"/>
        </a:p>
      </cdr:txBody>
    </cdr:sp>
  </cdr:relSizeAnchor>
  <cdr:relSizeAnchor xmlns:cdr="http://schemas.openxmlformats.org/drawingml/2006/chartDrawing">
    <cdr:from>
      <cdr:x>0.18547</cdr:x>
      <cdr:y>0.59846</cdr:y>
    </cdr:from>
    <cdr:to>
      <cdr:x>0.3389</cdr:x>
      <cdr:y>0.67899</cdr:y>
    </cdr:to>
    <cdr:sp macro="" textlink="">
      <cdr:nvSpPr>
        <cdr:cNvPr id="6" name="文字方塊 5">
          <a:extLst xmlns:a="http://schemas.openxmlformats.org/drawingml/2006/main">
            <a:ext uri="{FF2B5EF4-FFF2-40B4-BE49-F238E27FC236}">
              <a16:creationId xmlns:a16="http://schemas.microsoft.com/office/drawing/2014/main" id="{99DF03D1-8174-41D2-9F21-1F51BC7A51BB}"/>
            </a:ext>
          </a:extLst>
        </cdr:cNvPr>
        <cdr:cNvSpPr txBox="1"/>
      </cdr:nvSpPr>
      <cdr:spPr>
        <a:xfrm xmlns:a="http://schemas.openxmlformats.org/drawingml/2006/main">
          <a:off x="1105297" y="3338070"/>
          <a:ext cx="914396" cy="4491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zh-HK" sz="1100" b="0" i="0">
              <a:solidFill>
                <a:srgbClr val="FF0000"/>
              </a:solidFill>
              <a:latin typeface="Cambria Math" panose="02040503050406030204" pitchFamily="18" charset="0"/>
            </a:rPr>
            <a:t>𝑑1</a:t>
          </a:r>
          <a:endParaRPr lang="zh-HK" altLang="en-US" sz="11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0.43807</cdr:x>
      <cdr:y>0.34972</cdr:y>
    </cdr:from>
    <cdr:to>
      <cdr:x>0.59151</cdr:x>
      <cdr:y>0.43025</cdr:y>
    </cdr:to>
    <cdr:sp macro="" textlink="">
      <cdr:nvSpPr>
        <cdr:cNvPr id="7" name="文字方塊 1">
          <a:extLst xmlns:a="http://schemas.openxmlformats.org/drawingml/2006/main">
            <a:ext uri="{FF2B5EF4-FFF2-40B4-BE49-F238E27FC236}">
              <a16:creationId xmlns:a16="http://schemas.microsoft.com/office/drawing/2014/main" id="{777AA540-224D-4E7E-B466-2F15CAC7A0C6}"/>
            </a:ext>
          </a:extLst>
        </cdr:cNvPr>
        <cdr:cNvSpPr txBox="1"/>
      </cdr:nvSpPr>
      <cdr:spPr>
        <a:xfrm xmlns:a="http://schemas.openxmlformats.org/drawingml/2006/main">
          <a:off x="2610690" y="1950673"/>
          <a:ext cx="914396" cy="4491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HK" sz="1100" b="0" i="0">
              <a:solidFill>
                <a:srgbClr val="FF0000"/>
              </a:solidFill>
              <a:latin typeface="Cambria Math" panose="02040503050406030204" pitchFamily="18" charset="0"/>
            </a:rPr>
            <a:t>𝑑2</a:t>
          </a:r>
          <a:endParaRPr lang="zh-HK" altLang="en-US" sz="11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0.8146</cdr:x>
      <cdr:y>0.12959</cdr:y>
    </cdr:from>
    <cdr:to>
      <cdr:x>0.96803</cdr:x>
      <cdr:y>0.21012</cdr:y>
    </cdr:to>
    <cdr:sp macro="" textlink="">
      <cdr:nvSpPr>
        <cdr:cNvPr id="8" name="文字方塊 1">
          <a:extLst xmlns:a="http://schemas.openxmlformats.org/drawingml/2006/main">
            <a:ext uri="{FF2B5EF4-FFF2-40B4-BE49-F238E27FC236}">
              <a16:creationId xmlns:a16="http://schemas.microsoft.com/office/drawing/2014/main" id="{777AA540-224D-4E7E-B466-2F15CAC7A0C6}"/>
            </a:ext>
          </a:extLst>
        </cdr:cNvPr>
        <cdr:cNvSpPr txBox="1"/>
      </cdr:nvSpPr>
      <cdr:spPr>
        <a:xfrm xmlns:a="http://schemas.openxmlformats.org/drawingml/2006/main">
          <a:off x="4854577" y="722841"/>
          <a:ext cx="914396" cy="4491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HK" sz="1100" b="0" i="0">
              <a:solidFill>
                <a:srgbClr val="FF0000"/>
              </a:solidFill>
              <a:latin typeface="Cambria Math" panose="02040503050406030204" pitchFamily="18" charset="0"/>
            </a:rPr>
            <a:t>𝑑3</a:t>
          </a:r>
          <a:endParaRPr lang="zh-HK" altLang="en-US" sz="1100" dirty="0">
            <a:solidFill>
              <a:srgbClr val="FF0000"/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F6462CA-BBCB-4B64-97B2-8ED057D0BD55}" type="datetimeFigureOut">
              <a:rPr lang="zh-HK" altLang="en-US" smtClean="0"/>
              <a:t>19/11/2021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8C73BB-0A4D-4C16-97F9-D2ED4253DBC3}" type="slidenum">
              <a:rPr lang="zh-HK" altLang="en-US" smtClean="0"/>
              <a:t>‹#›</a:t>
            </a:fld>
            <a:endParaRPr lang="zh-HK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092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62CA-BBCB-4B64-97B2-8ED057D0BD55}" type="datetimeFigureOut">
              <a:rPr lang="zh-HK" altLang="en-US" smtClean="0"/>
              <a:t>19/11/2021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73BB-0A4D-4C16-97F9-D2ED4253DBC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9926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62CA-BBCB-4B64-97B2-8ED057D0BD55}" type="datetimeFigureOut">
              <a:rPr lang="zh-HK" altLang="en-US" smtClean="0"/>
              <a:t>19/11/2021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73BB-0A4D-4C16-97F9-D2ED4253DBC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1724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62CA-BBCB-4B64-97B2-8ED057D0BD55}" type="datetimeFigureOut">
              <a:rPr lang="zh-HK" altLang="en-US" smtClean="0"/>
              <a:t>19/11/2021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73BB-0A4D-4C16-97F9-D2ED4253DBC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8590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6462CA-BBCB-4B64-97B2-8ED057D0BD55}" type="datetimeFigureOut">
              <a:rPr lang="zh-HK" altLang="en-US" smtClean="0"/>
              <a:t>19/11/2021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8C73BB-0A4D-4C16-97F9-D2ED4253DBC3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63587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62CA-BBCB-4B64-97B2-8ED057D0BD55}" type="datetimeFigureOut">
              <a:rPr lang="zh-HK" altLang="en-US" smtClean="0"/>
              <a:t>19/11/2021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73BB-0A4D-4C16-97F9-D2ED4253DBC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2044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62CA-BBCB-4B64-97B2-8ED057D0BD55}" type="datetimeFigureOut">
              <a:rPr lang="zh-HK" altLang="en-US" smtClean="0"/>
              <a:t>19/11/2021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73BB-0A4D-4C16-97F9-D2ED4253DBC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7659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62CA-BBCB-4B64-97B2-8ED057D0BD55}" type="datetimeFigureOut">
              <a:rPr lang="zh-HK" altLang="en-US" smtClean="0"/>
              <a:t>19/11/2021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73BB-0A4D-4C16-97F9-D2ED4253DBC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5640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62CA-BBCB-4B64-97B2-8ED057D0BD55}" type="datetimeFigureOut">
              <a:rPr lang="zh-HK" altLang="en-US" smtClean="0"/>
              <a:t>19/11/2021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C73BB-0A4D-4C16-97F9-D2ED4253DBC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553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6462CA-BBCB-4B64-97B2-8ED057D0BD55}" type="datetimeFigureOut">
              <a:rPr lang="zh-HK" altLang="en-US" smtClean="0"/>
              <a:t>19/11/2021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8C73BB-0A4D-4C16-97F9-D2ED4253DBC3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221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6462CA-BBCB-4B64-97B2-8ED057D0BD55}" type="datetimeFigureOut">
              <a:rPr lang="zh-HK" altLang="en-US" smtClean="0"/>
              <a:t>19/11/2021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8C73BB-0A4D-4C16-97F9-D2ED4253DBC3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488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F6462CA-BBCB-4B64-97B2-8ED057D0BD55}" type="datetimeFigureOut">
              <a:rPr lang="zh-HK" altLang="en-US" smtClean="0"/>
              <a:t>19/11/2021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A8C73BB-0A4D-4C16-97F9-D2ED4253DBC3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327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utational_complexity_of_mathematical_operation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63D73-2F93-4AD1-B36A-5AE9C88CF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sz="4000" dirty="0">
                <a:latin typeface="+mn-lt"/>
              </a:rPr>
              <a:t>Descent methods</a:t>
            </a:r>
            <a:endParaRPr lang="zh-HK" altLang="en-US" sz="4000" dirty="0">
              <a:latin typeface="+mn-lt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87B0BA-1124-44D8-B46A-1231ED6385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K" dirty="0"/>
              <a:t>CHUNG Baron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71576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A59380-C30B-46DD-A846-0D435BE7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Apply Gradient Descent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61AC099-5D96-464F-9BC7-764E5F169E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HK" dirty="0"/>
                  <a:t>Initial guess: </a:t>
                </a:r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HK" dirty="0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𝑅𝑆𝑆</m:t>
                                </m:r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zh-HK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altLang="zh-HK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lang="en-US" altLang="zh-HK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1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d>
                          <m:dPr>
                            <m:ctrlPr>
                              <a:rPr lang="en-US" altLang="zh-HK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HK" sz="1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HK" sz="1400" b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HK" sz="1400" b="0" i="1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altLang="zh-HK" sz="1400" b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HK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HK" sz="1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HK" sz="1400" b="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HK" sz="14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HK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e>
                      <m:sup/>
                    </m:sSup>
                    <m:r>
                      <a:rPr lang="en-US" altLang="zh-HK" sz="1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HK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1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altLang="zh-HK" sz="1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HK" sz="1400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HK" sz="1400" b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HK" sz="1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HK" sz="1400" b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HK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HK" sz="1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HK" sz="1400" b="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HK" sz="1400" b="0" i="1" smtClean="0"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  <m:r>
                                  <a:rPr lang="en-US" altLang="zh-HK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US" altLang="zh-HK" sz="1400" b="0" i="1" smtClean="0">
                            <a:latin typeface="Cambria Math" panose="02040503050406030204" pitchFamily="18" charset="0"/>
                          </a:rPr>
                          <m:t>∗2</m:t>
                        </m:r>
                      </m:e>
                      <m:sup/>
                    </m:sSup>
                    <m:r>
                      <a:rPr lang="en-US" altLang="zh-HK" sz="1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HK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1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altLang="zh-HK" sz="1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HK" sz="1400" b="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HK" sz="1400" b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HK" sz="1400" b="0" i="1">
                                <a:latin typeface="Cambria Math" panose="02040503050406030204" pitchFamily="18" charset="0"/>
                              </a:rPr>
                              <m:t>05</m:t>
                            </m:r>
                            <m:r>
                              <a:rPr lang="en-US" altLang="zh-HK" sz="1400" b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HK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HK" sz="1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HK" sz="1400" b="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HK" sz="1400" b="0" i="1" smtClean="0">
                                    <a:latin typeface="Cambria Math" panose="02040503050406030204" pitchFamily="18" charset="0"/>
                                  </a:rPr>
                                  <m:t>3+</m:t>
                                </m:r>
                                <m:r>
                                  <a:rPr lang="en-US" altLang="zh-HK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US" altLang="zh-HK" sz="1400" b="0" i="1" smtClean="0">
                            <a:latin typeface="Cambria Math" panose="02040503050406030204" pitchFamily="18" charset="0"/>
                          </a:rPr>
                          <m:t>∗3</m:t>
                        </m:r>
                      </m:e>
                      <m:sup/>
                    </m:sSup>
                  </m:oMath>
                </a14:m>
                <a:endParaRPr lang="en-US" altLang="zh-HK" sz="1400" dirty="0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𝑅𝑆𝑆</m:t>
                                </m:r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HK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zh-HK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altLang="zh-HK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lang="en-US" altLang="zh-HK" dirty="0"/>
                  <a:t>= </a:t>
                </a:r>
                <a14:m>
                  <m:oMath xmlns:m="http://schemas.openxmlformats.org/officeDocument/2006/math">
                    <m:r>
                      <a:rPr lang="en-US" altLang="zh-HK" sz="1400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HK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altLang="zh-HK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HK" sz="1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HK" sz="1400" b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HK" sz="1400" b="0" i="1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altLang="zh-HK" sz="1400" b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HK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HK" sz="1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HK" sz="1400" b="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HK" sz="14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HK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e>
                      <m:sup/>
                    </m:sSup>
                    <m:r>
                      <a:rPr lang="en-US" altLang="zh-HK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HK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1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altLang="zh-HK" sz="1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HK" sz="1400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HK" sz="1400" b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HK" sz="1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HK" sz="1400" b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HK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HK" sz="1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HK" sz="1400" b="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HK" sz="1400" b="0" i="1" smtClean="0"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  <m:r>
                                  <a:rPr lang="en-US" altLang="zh-HK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e>
                      <m:sup/>
                    </m:sSup>
                    <m:r>
                      <a:rPr lang="en-US" altLang="zh-HK" sz="1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HK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1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altLang="zh-HK" sz="1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HK" sz="1400" b="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HK" sz="1400" b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HK" sz="1400" b="0" i="1">
                                <a:latin typeface="Cambria Math" panose="02040503050406030204" pitchFamily="18" charset="0"/>
                              </a:rPr>
                              <m:t>05</m:t>
                            </m:r>
                            <m:r>
                              <a:rPr lang="en-US" altLang="zh-HK" sz="1400" b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HK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HK" sz="1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HK" sz="1400" b="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HK" sz="1400" b="0" i="1" smtClean="0">
                                    <a:latin typeface="Cambria Math" panose="02040503050406030204" pitchFamily="18" charset="0"/>
                                  </a:rPr>
                                  <m:t>3+</m:t>
                                </m:r>
                                <m:r>
                                  <a:rPr lang="en-US" altLang="zh-HK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e>
                      <m:sup/>
                    </m:sSup>
                  </m:oMath>
                </a14:m>
                <a:endParaRPr lang="en-US" altLang="zh-HK" sz="1400" dirty="0"/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zh-HK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61AC099-5D96-464F-9BC7-764E5F169E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967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A59380-C30B-46DD-A846-0D435BE7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Apply Gradient Descent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61AC099-5D96-464F-9BC7-764E5F169E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HK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H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HK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HK" b="0" i="0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altLang="zh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altLang="zh-HK" dirty="0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𝑅𝑆𝑆</m:t>
                                </m:r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altLang="zh-HK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−12.5</m:t>
                    </m:r>
                  </m:oMath>
                </a14:m>
                <a:endParaRPr lang="en-US" altLang="zh-HK" sz="1400" dirty="0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𝑅𝑆𝑆</m:t>
                                </m:r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HK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altLang="zh-HK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HK" b="0" i="1" dirty="0" smtClean="0">
                        <a:latin typeface="Cambria Math" panose="02040503050406030204" pitchFamily="18" charset="0"/>
                      </a:rPr>
                      <m:t>6.1</m:t>
                    </m:r>
                  </m:oMath>
                </a14:m>
                <a:endParaRPr lang="en-US" altLang="zh-HK" sz="1400" dirty="0"/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zh-HK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61AC099-5D96-464F-9BC7-764E5F169E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408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A59380-C30B-46DD-A846-0D435BE7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Apply Gradient Descent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61AC099-5D96-464F-9BC7-764E5F169E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HK" dirty="0"/>
                  <a:t>Choose step size </a:t>
                </a:r>
                <a14:m>
                  <m:oMath xmlns:m="http://schemas.openxmlformats.org/officeDocument/2006/math">
                    <m:r>
                      <a:rPr lang="zh-HK" alt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altLang="zh-HK" dirty="0"/>
              </a:p>
              <a:p>
                <a:r>
                  <a:rPr lang="en-US" altLang="zh-HK" dirty="0"/>
                  <a:t>Update: </a:t>
                </a:r>
                <a:endParaRPr lang="en-US" altLang="zh-HK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altLang="zh-HK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12.5∗0.01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=1.125</m:t>
                    </m:r>
                  </m:oMath>
                </a14:m>
                <a:endParaRPr lang="en-US" altLang="zh-HK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altLang="zh-HK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6.1∗0.01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=0.061</m:t>
                    </m:r>
                  </m:oMath>
                </a14:m>
                <a:endParaRPr lang="en-US" altLang="zh-HK" dirty="0"/>
              </a:p>
              <a:p>
                <a:r>
                  <a:rPr lang="en-US" altLang="zh-HK" dirty="0"/>
                  <a:t>Repeat until </a:t>
                </a:r>
                <a14:m>
                  <m:oMath xmlns:m="http://schemas.openxmlformats.org/officeDocument/2006/math">
                    <m:r>
                      <a:rPr lang="zh-HK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m:rPr>
                        <m:nor/>
                      </m:rPr>
                      <a:rPr lang="zh-HK" altLang="en-US">
                        <a:solidFill>
                          <a:srgbClr val="FF0000"/>
                        </a:solidFill>
                      </a:rPr>
                      <m:t>∇</m:t>
                    </m:r>
                    <m:r>
                      <a:rPr lang="en-US" altLang="zh-HK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HK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HK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HK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HK" dirty="0"/>
                  <a:t> is small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zh-HK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61AC099-5D96-464F-9BC7-764E5F169E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393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E8A3474-A3A2-4200-9E98-3433E3D19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AF7353-AA7B-44CA-A158-F6CD00E62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6321" y="321731"/>
            <a:ext cx="5336537" cy="61316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239D45-CB10-45B8-A280-57992205D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3727" y="321731"/>
            <a:ext cx="5336537" cy="61316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E4EBDB-5608-4F9F-A99A-745C2E0B6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787" y="1868956"/>
            <a:ext cx="4049604" cy="303720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F58EF2F-F843-4270-9BCA-02E6BD8B76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9" t="496"/>
          <a:stretch/>
        </p:blipFill>
        <p:spPr>
          <a:xfrm>
            <a:off x="7202081" y="1902806"/>
            <a:ext cx="3999828" cy="30523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6788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CEB14-DEFE-4241-AD8A-FAC87C8E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Convergence Analysis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042A91-F4C5-4752-B4DE-0921D90AE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Are we sure that the method converges?</a:t>
            </a:r>
          </a:p>
          <a:p>
            <a:r>
              <a:rPr lang="en-US" altLang="zh-HK" dirty="0"/>
              <a:t>What is the convergence rate?</a:t>
            </a:r>
          </a:p>
        </p:txBody>
      </p:sp>
    </p:spTree>
    <p:extLst>
      <p:ext uri="{BB962C8B-B14F-4D97-AF65-F5344CB8AC3E}">
        <p14:creationId xmlns:p14="http://schemas.microsoft.com/office/powerpoint/2010/main" val="2838259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C7AAE9-E399-4A5F-9514-5F8FAF1A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>
            <a:normAutofit/>
          </a:bodyPr>
          <a:lstStyle/>
          <a:p>
            <a:r>
              <a:rPr lang="en-US" altLang="zh-HK"/>
              <a:t>Things to know before proceeding</a:t>
            </a:r>
            <a:endParaRPr lang="zh-HK" altLang="en-US" dirty="0"/>
          </a:p>
        </p:txBody>
      </p:sp>
      <p:sp>
        <p:nvSpPr>
          <p:cNvPr id="1028" name="Rectangle 70">
            <a:extLst>
              <a:ext uri="{FF2B5EF4-FFF2-40B4-BE49-F238E27FC236}">
                <a16:creationId xmlns:a16="http://schemas.microsoft.com/office/drawing/2014/main" id="{1F4C3E1F-F848-429E-A6D6-86E45FBD3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07416C-AE73-4181-9D4A-EC9C36036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3562" y="2032861"/>
            <a:ext cx="5071256" cy="247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9B74819-3BFC-449C-B406-AB03D47204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89914" y="2286000"/>
                <a:ext cx="5127172" cy="35814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HK" sz="1700" b="1" i="0" smtClean="0">
                        <a:latin typeface="Cambria Math" panose="02040503050406030204" pitchFamily="18" charset="0"/>
                      </a:rPr>
                      <m:t>𝐃𝐞𝐟𝐢𝐧𝐢𝐭𝐢𝐨𝐧</m:t>
                    </m:r>
                    <m:r>
                      <a:rPr lang="en-US" altLang="zh-HK" sz="17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HK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1700" b="0" i="1" smtClean="0">
                            <a:latin typeface="Cambria Math" panose="02040503050406030204" pitchFamily="18" charset="0"/>
                          </a:rPr>
                          <m:t>𝐶𝑜𝑛𝑣𝑒𝑥</m:t>
                        </m:r>
                      </m:e>
                    </m:d>
                  </m:oMath>
                </a14:m>
                <a:r>
                  <a:rPr lang="en-US" altLang="zh-HK" sz="1700"/>
                  <a:t>:</a:t>
                </a:r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sz="17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HK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17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HK" sz="17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HK" sz="17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HK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17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HK" sz="17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HK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en-US" altLang="zh-HK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zh-HK" altLang="en-US" sz="1700" i="0"/>
                                <m:t>∇</m:t>
                              </m:r>
                              <m:r>
                                <a:rPr lang="en-US" altLang="zh-HK" sz="17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HK" sz="1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sz="17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HK" sz="17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17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HK" sz="17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HK" sz="17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HK" sz="1700" b="1" i="0">
                  <a:latin typeface="Cambria Math" panose="02040503050406030204" pitchFamily="18" charset="0"/>
                </a:endParaRPr>
              </a:p>
              <a:p>
                <a:pPr marL="530352" lvl="1" indent="0">
                  <a:buNone/>
                </a:pPr>
                <a:endParaRPr lang="en-US" altLang="zh-HK" sz="1700" b="1" i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HK" sz="1700" b="1" i="0" smtClean="0">
                        <a:latin typeface="Cambria Math" panose="02040503050406030204" pitchFamily="18" charset="0"/>
                      </a:rPr>
                      <m:t>𝐃𝐞𝐟𝐢𝐧𝐢𝐭𝐢𝐨𝐧</m:t>
                    </m:r>
                    <m:r>
                      <a:rPr lang="en-US" altLang="zh-HK" sz="17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HK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HK" altLang="en-US" sz="17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HK" sz="17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HK" sz="1700" b="0" i="1" smtClean="0">
                            <a:latin typeface="Cambria Math" panose="02040503050406030204" pitchFamily="18" charset="0"/>
                          </a:rPr>
                          <m:t>𝑠𝑚𝑜𝑜𝑡h𝑛𝑒𝑠𝑠</m:t>
                        </m:r>
                      </m:e>
                    </m:d>
                  </m:oMath>
                </a14:m>
                <a:r>
                  <a:rPr lang="en-US" altLang="zh-HK" sz="1700"/>
                  <a:t>:</a:t>
                </a:r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‖"/>
                          <m:ctrlPr>
                            <a:rPr lang="en-US" altLang="zh-HK" sz="17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altLang="zh-HK" sz="1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zh-HK" altLang="en-US" sz="1700" i="0"/>
                                <m:t>∇</m:t>
                              </m:r>
                              <m:r>
                                <a:rPr lang="en-US" altLang="zh-HK" sz="17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HK" sz="1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sz="17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HK" sz="17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zh-HK" altLang="en-US" sz="1700" dirty="0"/>
                            <m:t> </m:t>
                          </m:r>
                          <m:r>
                            <m:rPr>
                              <m:nor/>
                            </m:rPr>
                            <a:rPr lang="zh-HK" altLang="en-US" sz="1700" i="0"/>
                            <m:t>∇</m:t>
                          </m:r>
                          <m:r>
                            <a:rPr lang="en-US" altLang="zh-HK" sz="170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HK" sz="1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17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HK" sz="17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HK" altLang="en-US" sz="1700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begChr m:val=""/>
                          <m:endChr m:val="‖"/>
                          <m:ctrlPr>
                            <a:rPr lang="zh-HK" altLang="en-US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altLang="zh-HK" sz="1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17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HK" sz="17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HK" sz="17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HK" sz="1700"/>
              </a:p>
              <a:p>
                <a:pPr marL="530352" lvl="1" indent="0">
                  <a:buNone/>
                </a:pPr>
                <a:endParaRPr lang="en-US" altLang="zh-HK" sz="1700"/>
              </a:p>
              <a:p>
                <a14:m>
                  <m:oMath xmlns:m="http://schemas.openxmlformats.org/officeDocument/2006/math">
                    <m:r>
                      <a:rPr lang="en-US" altLang="zh-HK" sz="1700" b="1" i="0" smtClean="0">
                        <a:latin typeface="Cambria Math" panose="02040503050406030204" pitchFamily="18" charset="0"/>
                      </a:rPr>
                      <m:t>𝐓𝐡𝐞𝐨𝐫𝐞𝐦</m:t>
                    </m:r>
                    <m:r>
                      <a:rPr lang="en-US" altLang="zh-HK" sz="1700" b="1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HK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1700" b="0" i="1" smtClean="0">
                            <a:latin typeface="Cambria Math" panose="02040503050406030204" pitchFamily="18" charset="0"/>
                          </a:rPr>
                          <m:t>𝑄𝑢𝑎𝑑𝑟𝑎𝑡𝑖𝑐</m:t>
                        </m:r>
                        <m:r>
                          <a:rPr lang="en-US" altLang="zh-HK" sz="17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HK" sz="1700" b="0" i="1" smtClean="0">
                            <a:latin typeface="Cambria Math" panose="02040503050406030204" pitchFamily="18" charset="0"/>
                          </a:rPr>
                          <m:t>𝑈𝑝𝑝𝑒𝑟</m:t>
                        </m:r>
                        <m:r>
                          <a:rPr lang="en-US" altLang="zh-HK" sz="17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HK" sz="1700" b="0" i="1" smtClean="0">
                            <a:latin typeface="Cambria Math" panose="02040503050406030204" pitchFamily="18" charset="0"/>
                          </a:rPr>
                          <m:t>𝐵𝑜𝑢𝑛𝑑</m:t>
                        </m:r>
                      </m:e>
                    </m:d>
                    <m:r>
                      <a:rPr lang="en-US" altLang="zh-HK" sz="17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HK" sz="1700"/>
                  <a:t> </a:t>
                </a:r>
                <a14:m>
                  <m:oMath xmlns:m="http://schemas.openxmlformats.org/officeDocument/2006/math">
                    <m:r>
                      <a:rPr lang="en-US" altLang="zh-HK" sz="1700" b="0" i="1" dirty="0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altLang="zh-HK" sz="17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HK" sz="17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HK" sz="17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HK" sz="1700" b="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HK" sz="17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HK" sz="1700" b="0" i="1" dirty="0" smtClean="0">
                        <a:latin typeface="Cambria Math" panose="02040503050406030204" pitchFamily="18" charset="0"/>
                      </a:rPr>
                      <m:t>𝑐𝑜𝑛𝑣𝑒𝑥</m:t>
                    </m:r>
                    <m:r>
                      <a:rPr lang="en-US" altLang="zh-HK" sz="17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HK" sz="1700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HK" sz="17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HK" altLang="en-US" sz="17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HK" sz="17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HK" sz="1700" b="0" i="1" dirty="0" smtClean="0">
                        <a:latin typeface="Cambria Math" panose="02040503050406030204" pitchFamily="18" charset="0"/>
                      </a:rPr>
                      <m:t>𝑠𝑚𝑜𝑜𝑡h</m:t>
                    </m:r>
                    <m:r>
                      <a:rPr lang="en-US" altLang="zh-HK" sz="17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HK" sz="1700" b="0" i="1" dirty="0" smtClean="0">
                        <a:latin typeface="Cambria Math" panose="02040503050406030204" pitchFamily="18" charset="0"/>
                      </a:rPr>
                      <m:t>𝑡h𝑒𝑛</m:t>
                    </m:r>
                  </m:oMath>
                </a14:m>
                <a:endParaRPr lang="en-US" altLang="zh-HK" sz="1700"/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sz="17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HK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17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HK" sz="17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HK" sz="17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HK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17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HK" sz="17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HK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en-US" altLang="zh-HK" sz="1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zh-HK" altLang="en-US" sz="1700" i="0"/>
                                <m:t>∇</m:t>
                              </m:r>
                              <m:r>
                                <a:rPr lang="en-US" altLang="zh-HK" sz="17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HK" sz="1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sz="17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HK" sz="17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HK" sz="17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HK" sz="17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d>
                          <m:r>
                            <a:rPr lang="en-US" altLang="zh-HK" sz="17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HK" sz="17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HK" sz="1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HK" altLang="en-US" sz="17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altLang="zh-HK" sz="17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HK" sz="17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HK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altLang="zh-HK" sz="1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‖"/>
                                      <m:endChr m:val=""/>
                                      <m:ctrlPr>
                                        <a:rPr lang="en-US" altLang="zh-HK" sz="1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HK" sz="17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HK" sz="17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HK" sz="17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HK" sz="17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HK" sz="17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HK" sz="170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9B74819-3BFC-449C-B406-AB03D47204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89914" y="2286000"/>
                <a:ext cx="5127172" cy="3581400"/>
              </a:xfrm>
              <a:blipFill>
                <a:blip r:embed="rId3"/>
                <a:stretch>
                  <a:fillRect l="-595" t="-3912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08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4A7129-8E04-49CC-AED9-26E3E2F8B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826418"/>
            <a:ext cx="9601200" cy="60258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HK" dirty="0"/>
              <a:t>Convergence Analysis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636248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4DE7E8E-A501-48B9-84CB-2FB138B9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/>
              <a:t>From Gradient Descent to Newton’s Method</a:t>
            </a:r>
            <a:endParaRPr lang="zh-HK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B998544-7496-480A-8F28-64DD933A2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803625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5C1714-6822-4A25-A6BA-2AFAA92F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Quadratic Problem</a:t>
            </a:r>
            <a:endParaRPr lang="zh-HK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C54FD28-317B-4F3F-8E31-EFA8ECA50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190" y="2171700"/>
            <a:ext cx="5220429" cy="2553056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52A8A05-8604-408A-9959-84139CA2E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087" y="1428750"/>
            <a:ext cx="4531181" cy="4567382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BBF069F1-9038-4D50-9B56-FD274F5CC85F}"/>
              </a:ext>
            </a:extLst>
          </p:cNvPr>
          <p:cNvSpPr/>
          <p:nvPr/>
        </p:nvSpPr>
        <p:spPr>
          <a:xfrm flipH="1" flipV="1">
            <a:off x="7862858" y="2317099"/>
            <a:ext cx="55881" cy="5588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7F3525A-F531-4FBF-BFC8-7EE0978E26E2}"/>
              </a:ext>
            </a:extLst>
          </p:cNvPr>
          <p:cNvSpPr/>
          <p:nvPr/>
        </p:nvSpPr>
        <p:spPr>
          <a:xfrm flipH="1" flipV="1">
            <a:off x="8250208" y="4533249"/>
            <a:ext cx="55881" cy="5588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5BC72FC3-E2A2-4B5A-8E9C-6336950EAD74}"/>
              </a:ext>
            </a:extLst>
          </p:cNvPr>
          <p:cNvSpPr/>
          <p:nvPr/>
        </p:nvSpPr>
        <p:spPr>
          <a:xfrm flipH="1" flipV="1">
            <a:off x="9698008" y="2211998"/>
            <a:ext cx="55881" cy="5588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6C34524-077A-49CF-BB77-B0484D57D4C9}"/>
              </a:ext>
            </a:extLst>
          </p:cNvPr>
          <p:cNvCxnSpPr/>
          <p:nvPr/>
        </p:nvCxnSpPr>
        <p:spPr>
          <a:xfrm>
            <a:off x="7890798" y="2345039"/>
            <a:ext cx="468011" cy="4680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67B2C93-0C50-4AF9-B9F5-34CC65789BC7}"/>
              </a:ext>
            </a:extLst>
          </p:cNvPr>
          <p:cNvCxnSpPr>
            <a:cxnSpLocks/>
            <a:stCxn id="10" idx="6"/>
          </p:cNvCxnSpPr>
          <p:nvPr/>
        </p:nvCxnSpPr>
        <p:spPr>
          <a:xfrm flipH="1">
            <a:off x="9493250" y="2239938"/>
            <a:ext cx="204758" cy="7708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18C2D56-8B7B-43FB-BBF8-4477EB8E5F07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297905" y="4241800"/>
            <a:ext cx="369845" cy="2996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80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F1295B53-4BB6-4BFC-9F19-113619BD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Questions</a:t>
            </a:r>
            <a:endParaRPr lang="zh-HK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E725194-D85B-4F1D-AFE2-09D279207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Can we transform the bad elliptic curve to a perfect circle to maximize efficiency?</a:t>
            </a:r>
          </a:p>
          <a:p>
            <a:r>
              <a:rPr lang="en-US" altLang="zh-HK" dirty="0"/>
              <a:t>Is such (affine) transformation invariant under Gradient Descent?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03570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16CC0-91F0-413E-92DE-3FC58C95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Optimize what?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D9848F7-018D-426D-9C94-F7E5BEECDF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HK" dirty="0"/>
                  <a:t>Assumption:</a:t>
                </a:r>
              </a:p>
              <a:p>
                <a:pPr lvl="1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HK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TW" altLang="en-US">
                        <a:latin typeface="Cambria Math" panose="02040503050406030204" pitchFamily="18" charset="0"/>
                      </a:rPr>
                      <m:t>：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convex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twice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differentiable</m:t>
                    </m:r>
                  </m:oMath>
                </a14:m>
                <a:endParaRPr lang="en-US" altLang="zh-TW" b="0" i="0" dirty="0">
                  <a:ea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l"/>
                </a:pPr>
                <a:r>
                  <a:rPr lang="en-US" altLang="zh-HK" i="0" dirty="0"/>
                  <a:t>Optimal value can be attained finitely</a:t>
                </a:r>
                <a:endParaRPr lang="en-US" altLang="zh-HK" dirty="0"/>
              </a:p>
              <a:p>
                <a:r>
                  <a:rPr lang="en-US" altLang="zh-HK" dirty="0"/>
                  <a:t>Find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HK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HK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HK" alt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sSup>
                          <m:sSupPr>
                            <m:ctrlP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lim>
                    </m:limLow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HK" dirty="0"/>
              </a:p>
              <a:p>
                <a:endParaRPr lang="en-US" altLang="zh-HK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D9848F7-018D-426D-9C94-F7E5BEECDF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404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F2C8C2-8009-4C98-A92A-51614337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Example (Transformation)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A1A26D6-6FC2-4A26-AADD-98A59447BE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minimize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𝑄𝑥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H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H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HK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e>
                            <m:e>
                              <m:r>
                                <a:rPr lang="en-US" altLang="zh-HK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HK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H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HK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Let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HK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HK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H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be</m:t>
                    </m:r>
                    <m:r>
                      <a:rPr lang="en-US" altLang="zh-H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zh-H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transformation</m:t>
                    </m:r>
                    <m:r>
                      <a:rPr lang="en-US" altLang="zh-H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matrix</m:t>
                    </m:r>
                  </m:oMath>
                </a14:m>
                <a:endParaRPr lang="en-US" altLang="zh-HK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Let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𝐴𝑦</m:t>
                        </m:r>
                      </m:e>
                    </m:d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𝑄𝐴𝑦</m:t>
                    </m:r>
                  </m:oMath>
                </a14:m>
                <a:endParaRPr lang="en-US" altLang="zh-HK" dirty="0"/>
              </a:p>
              <a:p>
                <a:pPr marL="0" indent="0">
                  <a:buNone/>
                </a:pPr>
                <a:r>
                  <a:rPr lang="en-US" altLang="zh-HK" b="0" dirty="0"/>
                  <a:t>		</a:t>
                </a:r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=…= </m:t>
                    </m:r>
                    <m:f>
                      <m:f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HK" b="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A1A26D6-6FC2-4A26-AADD-98A59447BE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542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CD1D5D-09D7-4386-8D00-0DC12DF1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Example (Transformation)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62A429E-98B4-49F2-8D6E-9ADC8D3EF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zh-H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now</m:t>
                    </m:r>
                    <m:r>
                      <a:rPr lang="en-US" altLang="zh-H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𝑠𝑚𝑜𝑜𝑡h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, 1−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𝑠𝑡𝑟𝑜𝑛𝑔𝑙𝑦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𝑐𝑜𝑛𝑣𝑒𝑥</m:t>
                    </m:r>
                  </m:oMath>
                </a14:m>
                <a:endParaRPr lang="en-US" altLang="zh-HK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ie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zh-HK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HK" alt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HK" dirty="0"/>
              </a:p>
              <a:p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𝐹𝑜𝑟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𝑎𝑛𝑦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h𝑎𝑣𝑒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−1∗</m:t>
                    </m:r>
                    <m:r>
                      <m:rPr>
                        <m:nor/>
                      </m:rPr>
                      <a:rPr lang="zh-HK" altLang="en-US" smtClean="0">
                        <a:solidFill>
                          <a:schemeClr val="tx2"/>
                        </a:solidFill>
                      </a:rPr>
                      <m:t>∇</m:t>
                    </m:r>
                    <m:r>
                      <m:rPr>
                        <m:nor/>
                      </m:rPr>
                      <a:rPr lang="en-US" altLang="zh-HK" b="0" i="0" smtClean="0">
                        <a:solidFill>
                          <a:schemeClr val="tx1"/>
                        </a:solidFill>
                      </a:rPr>
                      <m:t>(</m:t>
                    </m:r>
                    <m:f>
                      <m:fPr>
                        <m:ctrlPr>
                          <a:rPr lang="en-US" altLang="zh-HK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HK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HK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HK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HK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zh-HK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HK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HK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zh-HK" b="0" i="0" smtClean="0">
                        <a:solidFill>
                          <a:schemeClr val="tx2"/>
                        </a:solidFill>
                      </a:rPr>
                      <m:t>)</m:t>
                    </m:r>
                  </m:oMath>
                </a14:m>
                <a:endParaRPr lang="en-US" altLang="zh-HK" b="0" dirty="0">
                  <a:solidFill>
                    <a:schemeClr val="tx2"/>
                  </a:solidFill>
                </a:endParaRPr>
              </a:p>
              <a:p>
                <a:pPr marL="987552" lvl="2" indent="0">
                  <a:buNone/>
                </a:pPr>
                <a:r>
                  <a:rPr lang="en-US" altLang="zh-HK" dirty="0"/>
                  <a:t>		</a:t>
                </a:r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HK" dirty="0"/>
              </a:p>
              <a:p>
                <a:endParaRPr lang="en-US" altLang="zh-HK" dirty="0"/>
              </a:p>
              <a:p>
                <a:r>
                  <a:rPr lang="en-US" altLang="zh-HK" dirty="0"/>
                  <a:t>Converging in one step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62A429E-98B4-49F2-8D6E-9ADC8D3EF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02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84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D72315-0D35-46CC-A362-B923E514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Example (G.D. directly on f)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B27B916-12DC-4706-8476-28BDC6F3EC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HK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US" altLang="zh-HK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HK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HK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HK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HK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HK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HK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HK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HK" b="0" dirty="0">
                  <a:solidFill>
                    <a:schemeClr val="tx2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HK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HK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HK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HK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HK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HK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HK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m:rPr>
                        <m:nor/>
                      </m:rPr>
                      <a:rPr lang="zh-HK" altLang="en-US">
                        <a:solidFill>
                          <a:schemeClr val="tx2"/>
                        </a:solidFill>
                      </a:rPr>
                      <m:t>∇</m:t>
                    </m:r>
                    <m:r>
                      <m:rPr>
                        <m:nor/>
                      </m:rPr>
                      <a:rPr lang="en-US" altLang="zh-HK" b="0" i="0" smtClean="0">
                        <a:solidFill>
                          <a:schemeClr val="tx2"/>
                        </a:solidFill>
                      </a:rPr>
                      <m:t>(</m:t>
                    </m:r>
                    <m:f>
                      <m:fPr>
                        <m:ctrlPr>
                          <a:rPr lang="en-US" altLang="zh-HK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HK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HK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HK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HK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zh-HK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HK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sSub>
                      <m:sSubPr>
                        <m:ctrlPr>
                          <a:rPr lang="en-US" altLang="zh-HK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HK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HK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HK" b="0" dirty="0">
                  <a:solidFill>
                    <a:schemeClr val="tx2"/>
                  </a:solidFill>
                </a:endParaRPr>
              </a:p>
              <a:p>
                <a:pPr marL="530352" lvl="1" indent="0">
                  <a:buNone/>
                </a:pPr>
                <a:r>
                  <a:rPr lang="en-US" altLang="zh-HK" dirty="0">
                    <a:solidFill>
                      <a:schemeClr val="tx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HK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HK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HK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HK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HK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HK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d>
                      <m:dPr>
                        <m:ctrlPr>
                          <a:rPr lang="en-US" altLang="zh-HK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sSub>
                          <m:sSubPr>
                            <m:ctrlPr>
                              <a:rPr lang="en-US" altLang="zh-HK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HK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HK" b="0" dirty="0">
                  <a:solidFill>
                    <a:schemeClr val="tx2"/>
                  </a:solidFill>
                </a:endParaRPr>
              </a:p>
              <a:p>
                <a:pPr marL="530352" lvl="1" indent="0">
                  <a:buNone/>
                </a:pPr>
                <a:r>
                  <a:rPr lang="en-US" altLang="zh-HK" dirty="0">
                    <a:solidFill>
                      <a:schemeClr val="tx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HK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HK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HK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HK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HK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HK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HK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HK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HK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HK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HK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HK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HK" b="0" dirty="0">
                  <a:solidFill>
                    <a:schemeClr val="tx2"/>
                  </a:solidFill>
                </a:endParaRPr>
              </a:p>
              <a:p>
                <a:pPr marL="530352" lvl="1" indent="0">
                  <a:buNone/>
                </a:pPr>
                <a:r>
                  <a:rPr lang="en-US" altLang="zh-HK" dirty="0">
                    <a:solidFill>
                      <a:schemeClr val="tx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HK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HK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HK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HK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HK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0.99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HK" dirty="0"/>
              </a:p>
              <a:p>
                <a:r>
                  <a:rPr lang="en-US" altLang="zh-HK" b="0" dirty="0">
                    <a:solidFill>
                      <a:schemeClr val="tx2"/>
                    </a:solidFill>
                  </a:rPr>
                  <a:t>Not converging </a:t>
                </a:r>
                <a:r>
                  <a:rPr lang="en-US" altLang="zh-HK" dirty="0"/>
                  <a:t>in one step</a:t>
                </a:r>
                <a:endParaRPr lang="en-US" altLang="zh-HK" b="0" dirty="0">
                  <a:solidFill>
                    <a:schemeClr val="tx2"/>
                  </a:solidFill>
                </a:endParaRPr>
              </a:p>
              <a:p>
                <a:pPr marL="530352" lvl="1" indent="0">
                  <a:buNone/>
                </a:pPr>
                <a:endParaRPr lang="en-US" altLang="zh-HK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B27B916-12DC-4706-8476-28BDC6F3E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231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826A99-B98D-4709-B3E6-A2401A5E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Not invariant under transformation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016B4880-5B47-4761-99B8-71A5F56B707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9011810"/>
                  </p:ext>
                </p:extLst>
              </p:nvPr>
            </p:nvGraphicFramePr>
            <p:xfrm>
              <a:off x="1371600" y="2286000"/>
              <a:ext cx="96012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0600">
                      <a:extLst>
                        <a:ext uri="{9D8B030D-6E8A-4147-A177-3AD203B41FA5}">
                          <a16:colId xmlns:a16="http://schemas.microsoft.com/office/drawing/2014/main" val="1187809266"/>
                        </a:ext>
                      </a:extLst>
                    </a:gridCol>
                    <a:gridCol w="4800600">
                      <a:extLst>
                        <a:ext uri="{9D8B030D-6E8A-4147-A177-3AD203B41FA5}">
                          <a16:colId xmlns:a16="http://schemas.microsoft.com/office/drawing/2014/main" val="21546080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HK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altLang="zh-HK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HK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HK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HK" alt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HK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altLang="zh-HK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HK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  <m:r>
                                  <a:rPr lang="en-US" altLang="zh-HK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HK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altLang="zh-HK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HK" b="1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𝐀</m:t>
                                </m:r>
                                <m:r>
                                  <a:rPr lang="en-US" altLang="zh-HK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zh-HK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HK" alt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02955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HK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HK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HK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HK" alt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HK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HK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HK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HK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HK" b="0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sSub>
                                  <m:sSubPr>
                                    <m:ctrlPr>
                                      <a:rPr lang="en-US" altLang="zh-HK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HK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HK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HK" alt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800421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HK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HK" alt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HK" alt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40964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HK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HK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HK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HK" alt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HK" alt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677408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HK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HK" alt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HK" alt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635308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HK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HK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HK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HK" alt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HK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HK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HK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HK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HK" b="0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sSup>
                                  <m:sSupPr>
                                    <m:ctrlPr>
                                      <a:rPr lang="en-US" altLang="zh-HK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HK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HK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HK" alt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64901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016B4880-5B47-4761-99B8-71A5F56B707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9011810"/>
                  </p:ext>
                </p:extLst>
              </p:nvPr>
            </p:nvGraphicFramePr>
            <p:xfrm>
              <a:off x="1371600" y="2286000"/>
              <a:ext cx="96012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0600">
                      <a:extLst>
                        <a:ext uri="{9D8B030D-6E8A-4147-A177-3AD203B41FA5}">
                          <a16:colId xmlns:a16="http://schemas.microsoft.com/office/drawing/2014/main" val="1187809266"/>
                        </a:ext>
                      </a:extLst>
                    </a:gridCol>
                    <a:gridCol w="4800600">
                      <a:extLst>
                        <a:ext uri="{9D8B030D-6E8A-4147-A177-3AD203B41FA5}">
                          <a16:colId xmlns:a16="http://schemas.microsoft.com/office/drawing/2014/main" val="21546080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HK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99873" b="-5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HK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27" b="-5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02955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HK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0000" r="-99873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HK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27" t="-100000" b="-4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00421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HK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0000" r="-99873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HK" alt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40964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HK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5000" r="-99873" b="-2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HK" alt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677408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HK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98361" r="-99873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HK" alt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635308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HK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98361" r="-99873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HK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27" t="-498361" b="-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649016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760CC9C-11E9-4088-B5DB-D6D557D30A40}"/>
              </a:ext>
            </a:extLst>
          </p:cNvPr>
          <p:cNvCxnSpPr>
            <a:cxnSpLocks/>
          </p:cNvCxnSpPr>
          <p:nvPr/>
        </p:nvCxnSpPr>
        <p:spPr>
          <a:xfrm>
            <a:off x="8590548" y="3088105"/>
            <a:ext cx="0" cy="112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36ADDF6-68E4-4AE0-B96C-EBF7AED99401}"/>
                  </a:ext>
                </a:extLst>
              </p:cNvPr>
              <p:cNvSpPr txBox="1"/>
              <p:nvPr/>
            </p:nvSpPr>
            <p:spPr>
              <a:xfrm>
                <a:off x="8590548" y="3398520"/>
                <a:ext cx="13179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HK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altLang="zh-HK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HK" b="0" i="0" smtClean="0">
                          <a:latin typeface="Cambria Math" panose="02040503050406030204" pitchFamily="18" charset="0"/>
                        </a:rPr>
                        <m:t>one</m:t>
                      </m:r>
                      <m:r>
                        <a:rPr lang="en-US" altLang="zh-HK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HK" b="0" i="0" smtClean="0">
                          <a:latin typeface="Cambria Math" panose="02040503050406030204" pitchFamily="18" charset="0"/>
                        </a:rPr>
                        <m:t>step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36ADDF6-68E4-4AE0-B96C-EBF7AED99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548" y="3398520"/>
                <a:ext cx="1317989" cy="369332"/>
              </a:xfrm>
              <a:prstGeom prst="rect">
                <a:avLst/>
              </a:prstGeom>
              <a:blipFill>
                <a:blip r:embed="rId3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381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A5EFD6-6410-494B-A1ED-686CDF571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“Best” transformation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EF5FE40-C905-49E4-9491-C1527146CD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Want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𝐴𝑦</m:t>
                        </m:r>
                      </m:e>
                    </m:d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so</m:t>
                    </m:r>
                    <m:r>
                      <a:rPr lang="en-US" altLang="zh-H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altLang="zh-H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locally</m:t>
                    </m:r>
                    <m:r>
                      <a:rPr lang="en-US" altLang="zh-H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we</m:t>
                    </m:r>
                    <m:r>
                      <a:rPr lang="en-US" altLang="zh-H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have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HK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H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HK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HK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zh-HK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H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zh-HK" altLang="en-US"/>
                                <m:t>∇</m:t>
                              </m:r>
                            </m:e>
                            <m:sup>
                              <m:r>
                                <a:rPr lang="en-US" altLang="zh-H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H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HK" i="1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H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HK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HK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altLang="zh-HK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H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zh-HK" altLang="en-US"/>
                                <m:t>∇</m:t>
                              </m:r>
                            </m:e>
                            <m:sup>
                              <m:r>
                                <a:rPr lang="en-US" altLang="zh-H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H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HK" i="1">
                              <a:latin typeface="Cambria Math" panose="02040503050406030204" pitchFamily="18" charset="0"/>
                            </a:rPr>
                            <m:t>))</m:t>
                          </m:r>
                        </m:den>
                      </m:f>
                      <m:r>
                        <a:rPr lang="en-US" altLang="zh-HK" b="0" i="1" smtClean="0">
                          <a:latin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US" altLang="zh-HK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zh-H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particular</m:t>
                    </m:r>
                    <m:r>
                      <a:rPr lang="en-US" altLang="zh-HK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we</m:t>
                    </m:r>
                    <m:r>
                      <a:rPr lang="en-US" altLang="zh-H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want</m:t>
                    </m:r>
                    <m:r>
                      <a:rPr lang="en-US" altLang="zh-H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matrix</m:t>
                    </m:r>
                    <m:r>
                      <a:rPr lang="en-US" altLang="zh-H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H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HK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HK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HK" b="0" i="0" dirty="0">
                  <a:latin typeface="Cambria Math" panose="02040503050406030204" pitchFamily="18" charset="0"/>
                </a:endParaRPr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H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HK" altLang="en-US" i="0"/>
                            <m:t>∇</m:t>
                          </m:r>
                        </m:e>
                        <m:sup>
                          <m:r>
                            <a:rPr lang="en-US" altLang="zh-HK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H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HK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HK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altLang="zh-HK" b="0" i="0" smtClean="0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EF5FE40-C905-49E4-9491-C1527146CD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85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想法泡泡: 雲朵 3">
                <a:extLst>
                  <a:ext uri="{FF2B5EF4-FFF2-40B4-BE49-F238E27FC236}">
                    <a16:creationId xmlns:a16="http://schemas.microsoft.com/office/drawing/2014/main" id="{51A4CEF3-1627-4816-82E0-B62C645FE23C}"/>
                  </a:ext>
                </a:extLst>
              </p:cNvPr>
              <p:cNvSpPr/>
              <p:nvPr/>
            </p:nvSpPr>
            <p:spPr>
              <a:xfrm>
                <a:off x="7483642" y="1499937"/>
                <a:ext cx="3336758" cy="1308433"/>
              </a:xfrm>
              <a:prstGeom prst="cloudCallout">
                <a:avLst>
                  <a:gd name="adj1" fmla="val -60940"/>
                  <a:gd name="adj2" fmla="val 4868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HK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HK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HK" b="0" i="0" smtClean="0">
                          <a:latin typeface="Cambria Math" panose="02040503050406030204" pitchFamily="18" charset="0"/>
                        </a:rPr>
                        <m:t>determine</m:t>
                      </m:r>
                      <m:r>
                        <a:rPr lang="en-US" altLang="zh-HK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HK" b="0" i="0" smtClean="0">
                          <a:latin typeface="Cambria Math" panose="02040503050406030204" pitchFamily="18" charset="0"/>
                        </a:rPr>
                        <m:t>stretch</m:t>
                      </m:r>
                      <m:r>
                        <m:rPr>
                          <m:nor/>
                        </m:rPr>
                        <a:rPr lang="en-US" altLang="zh-HK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HK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altLang="zh-HK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HK" b="0" i="0" smtClean="0">
                          <a:latin typeface="Cambria Math" panose="02040503050406030204" pitchFamily="18" charset="0"/>
                        </a:rPr>
                        <m:t>ellipse</m:t>
                      </m:r>
                      <m:r>
                        <m:rPr>
                          <m:nor/>
                        </m:rPr>
                        <a:rPr lang="en-US" altLang="zh-HK" b="0" i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m:rPr>
                          <m:nor/>
                        </m:rPr>
                        <a:rPr lang="en-US" altLang="zh-HK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HK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HK" b="0" i="0" smtClean="0">
                          <a:latin typeface="Cambria Math" panose="02040503050406030204" pitchFamily="18" charset="0"/>
                        </a:rPr>
                        <m:t>axis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4" name="想法泡泡: 雲朵 3">
                <a:extLst>
                  <a:ext uri="{FF2B5EF4-FFF2-40B4-BE49-F238E27FC236}">
                    <a16:creationId xmlns:a16="http://schemas.microsoft.com/office/drawing/2014/main" id="{51A4CEF3-1627-4816-82E0-B62C645FE2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642" y="1499937"/>
                <a:ext cx="3336758" cy="1308433"/>
              </a:xfrm>
              <a:prstGeom prst="cloudCallout">
                <a:avLst>
                  <a:gd name="adj1" fmla="val -60940"/>
                  <a:gd name="adj2" fmla="val 4868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821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11C114-E5DA-42DD-A502-E035C393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“Best” transformation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33F53DD-85CC-4ABA-AE66-8C4DD0CD6A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Let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HK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HK" b="0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HK" altLang="en-US"/>
                      <m:t>∇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HK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nor/>
                      </m:rPr>
                      <a:rPr lang="zh-HK" altLang="en-US"/>
                      <m:t>∇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HK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zh-HK" altLang="en-US"/>
                          <m:t>∇</m:t>
                        </m:r>
                      </m:e>
                      <m:sup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HK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zh-HK" altLang="en-US"/>
                          <m:t>∇</m:t>
                        </m:r>
                      </m:e>
                      <m:sup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HK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HK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altLang="zh-HK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Take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H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zh-HK" altLang="en-US"/>
                              <m:t>∇</m:t>
                            </m:r>
                          </m:e>
                          <m:sup>
                            <m:r>
                              <a:rPr lang="en-US" altLang="zh-HK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HK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zh-HK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zh-HK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altLang="zh-HK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zh-HK" altLang="en-US"/>
                          <m:t>∇</m:t>
                        </m:r>
                      </m:e>
                      <m:sup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HK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HK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H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HK" i="1">
                                <a:latin typeface="Cambria Math" panose="02040503050406030204" pitchFamily="18" charset="0"/>
                              </a:rPr>
                              <m:t>((</m:t>
                            </m:r>
                            <m:sSup>
                              <m:sSupPr>
                                <m:ctrlP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zh-HK" altLang="en-US"/>
                                  <m:t>∇</m:t>
                                </m:r>
                              </m:e>
                              <m:sup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HK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HK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HK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HK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zh-HK" altLang="en-US"/>
                          <m:t>∇</m:t>
                        </m:r>
                      </m:e>
                      <m:sup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HK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HK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HK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H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zh-HK" altLang="en-US"/>
                              <m:t>∇</m:t>
                            </m:r>
                          </m:e>
                          <m:sup>
                            <m:r>
                              <a:rPr lang="en-US" altLang="zh-HK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HK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zh-HK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H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H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HK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zh-HK" dirty="0"/>
              </a:p>
              <a:p>
                <a:pPr marL="987552" lvl="2" indent="0">
                  <a:buNone/>
                </a:pPr>
                <a:r>
                  <a:rPr lang="en-US" altLang="zh-HK" dirty="0"/>
                  <a:t>	</a:t>
                </a:r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endParaRPr lang="en-US" altLang="zh-HK" dirty="0"/>
              </a:p>
              <a:p>
                <a:endParaRPr lang="zh-HK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33F53DD-85CC-4ABA-AE66-8C4DD0CD6A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02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想法泡泡: 雲朵 3">
                <a:extLst>
                  <a:ext uri="{FF2B5EF4-FFF2-40B4-BE49-F238E27FC236}">
                    <a16:creationId xmlns:a16="http://schemas.microsoft.com/office/drawing/2014/main" id="{7DBB2BF0-3EE5-4F1D-8489-70C1467820A6}"/>
                  </a:ext>
                </a:extLst>
              </p:cNvPr>
              <p:cNvSpPr/>
              <p:nvPr/>
            </p:nvSpPr>
            <p:spPr>
              <a:xfrm>
                <a:off x="4146884" y="1259305"/>
                <a:ext cx="3489158" cy="1179095"/>
              </a:xfrm>
              <a:prstGeom prst="cloudCallout">
                <a:avLst>
                  <a:gd name="adj1" fmla="val -52097"/>
                  <a:gd name="adj2" fmla="val 5782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zh-HK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0" i="1" smtClean="0">
                          <a:latin typeface="Cambria Math" panose="02040503050406030204" pitchFamily="18" charset="0"/>
                        </a:rPr>
                        <m:t>𝐴𝑖𝑚</m:t>
                      </m:r>
                      <m:r>
                        <a:rPr lang="en-US" altLang="zh-HK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 altLang="zh-HK">
                          <a:latin typeface="Cambria Math" panose="02040503050406030204" pitchFamily="18" charset="0"/>
                        </a:rPr>
                        <m:t>want</m:t>
                      </m:r>
                      <m:r>
                        <a:rPr lang="en-US" altLang="zh-HK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HK">
                          <a:latin typeface="Cambria Math" panose="02040503050406030204" pitchFamily="18" charset="0"/>
                        </a:rPr>
                        <m:t>matrix</m:t>
                      </m:r>
                      <m:r>
                        <a:rPr lang="en-US" altLang="zh-HK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HK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HK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HK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HK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HK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HK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HK" dirty="0">
                  <a:latin typeface="Cambria Math" panose="02040503050406030204" pitchFamily="18" charset="0"/>
                </a:endParaRPr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H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HK" altLang="en-US"/>
                            <m:t>∇</m:t>
                          </m:r>
                        </m:e>
                        <m:sup>
                          <m:r>
                            <a:rPr lang="en-US" altLang="zh-HK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HK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H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HK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HK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altLang="zh-HK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HK" altLang="en-US" dirty="0"/>
              </a:p>
              <a:p>
                <a:pPr algn="ctr"/>
                <a:endParaRPr lang="zh-HK" altLang="en-US" dirty="0"/>
              </a:p>
            </p:txBody>
          </p:sp>
        </mc:Choice>
        <mc:Fallback xmlns="">
          <p:sp>
            <p:nvSpPr>
              <p:cNvPr id="4" name="想法泡泡: 雲朵 3">
                <a:extLst>
                  <a:ext uri="{FF2B5EF4-FFF2-40B4-BE49-F238E27FC236}">
                    <a16:creationId xmlns:a16="http://schemas.microsoft.com/office/drawing/2014/main" id="{7DBB2BF0-3EE5-4F1D-8489-70C1467820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884" y="1259305"/>
                <a:ext cx="3489158" cy="1179095"/>
              </a:xfrm>
              <a:prstGeom prst="cloudCallout">
                <a:avLst>
                  <a:gd name="adj1" fmla="val -52097"/>
                  <a:gd name="adj2" fmla="val 5782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152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5303A3-FA8A-4B32-AE16-3D9A0A7CD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822" y="3057525"/>
            <a:ext cx="9601200" cy="742950"/>
          </a:xfrm>
        </p:spPr>
        <p:txBody>
          <a:bodyPr/>
          <a:lstStyle/>
          <a:p>
            <a:pPr algn="ctr"/>
            <a:r>
              <a:rPr lang="en-US" altLang="zh-HK" dirty="0"/>
              <a:t>NM = GD + Transformation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386413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116830-1026-4FA0-A9BF-1F750CEE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Computational Comparison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D9B385A-BEE8-446E-A47A-C2DCE60AED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HK" b="0" i="0" smtClean="0">
                            <a:latin typeface="Cambria Math" panose="02040503050406030204" pitchFamily="18" charset="0"/>
                          </a:rPr>
                          <m:t>Newton</m:t>
                        </m:r>
                      </m:e>
                      <m:sup>
                        <m:r>
                          <a:rPr lang="en-US" altLang="zh-HK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H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Method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zh-HK" altLang="en-US"/>
                                  <m:t>∇</m:t>
                                </m:r>
                              </m:e>
                              <m:sup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HK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HK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HK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zh-HK" altLang="en-US"/>
                      <m:t>∇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HK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Requires</m:t>
                    </m:r>
                    <m:r>
                      <a:rPr lang="en-US" altLang="zh-H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matrix</m:t>
                    </m:r>
                    <m:r>
                      <a:rPr lang="en-US" altLang="zh-H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inversion</m:t>
                    </m:r>
                    <m:r>
                      <a:rPr lang="en-US" altLang="zh-HK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HK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HK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Gradient</m:t>
                        </m:r>
                        <m:r>
                          <m:rPr>
                            <m:nor/>
                          </m:rPr>
                          <a:rPr lang="en-US" altLang="zh-HK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HK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Descent</m:t>
                        </m:r>
                        <m:r>
                          <m:rPr>
                            <m:nor/>
                          </m:rPr>
                          <a:rPr lang="en-US" altLang="zh-HK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altLang="zh-H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HK" alt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m:rPr>
                        <m:nor/>
                      </m:rPr>
                      <a:rPr lang="zh-HK" altLang="en-US"/>
                      <m:t>∇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HK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Requires</m:t>
                    </m:r>
                    <m:r>
                      <a:rPr lang="en-US" altLang="zh-H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vector</m:t>
                    </m:r>
                    <m:r>
                      <a:rPr lang="en-US" altLang="zh-H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addition</m:t>
                    </m:r>
                    <m:r>
                      <a:rPr lang="en-US" altLang="zh-HK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HK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Grad</m:t>
                    </m:r>
                    <m:r>
                      <a:rPr lang="en-US" altLang="zh-H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Desc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HK" alt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num>
                          <m:den>
                            <m:r>
                              <a:rPr lang="zh-HK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HK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HK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HK" altLang="en-US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zh-HK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vs</m:t>
                    </m:r>
                    <m:r>
                      <a:rPr lang="en-US" altLang="zh-HK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HK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Newton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HK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HK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HK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HK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zh-HK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HK" altLang="en-US" i="1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D9B385A-BEE8-446E-A47A-C2DCE60AED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040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8C77D3-0ADD-4151-9D2B-188CCF57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Reference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93F32C-C220-4461-9FE3-E88D0F905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b="0" i="0" dirty="0">
                <a:solidFill>
                  <a:srgbClr val="32363A"/>
                </a:solidFill>
                <a:effectLst/>
                <a:latin typeface="IBM Plex Sans" panose="020B0604020202020204" pitchFamily="34" charset="0"/>
              </a:rPr>
              <a:t>Boyd, S., &amp; </a:t>
            </a:r>
            <a:r>
              <a:rPr lang="en-US" altLang="zh-HK" b="0" i="0" dirty="0" err="1">
                <a:solidFill>
                  <a:srgbClr val="32363A"/>
                </a:solidFill>
                <a:effectLst/>
                <a:latin typeface="IBM Plex Sans" panose="020B0604020202020204" pitchFamily="34" charset="0"/>
              </a:rPr>
              <a:t>Vandenberghe</a:t>
            </a:r>
            <a:r>
              <a:rPr lang="en-US" altLang="zh-HK" b="0" i="0" dirty="0">
                <a:solidFill>
                  <a:srgbClr val="32363A"/>
                </a:solidFill>
                <a:effectLst/>
                <a:latin typeface="IBM Plex Sans" panose="020B0604020202020204" pitchFamily="34" charset="0"/>
              </a:rPr>
              <a:t>, L. (2004). </a:t>
            </a:r>
            <a:r>
              <a:rPr lang="en-US" altLang="zh-HK" b="0" i="1" dirty="0">
                <a:solidFill>
                  <a:srgbClr val="32363A"/>
                </a:solidFill>
                <a:effectLst/>
                <a:latin typeface="IBM Plex Sans" panose="020B0604020202020204" pitchFamily="34" charset="0"/>
              </a:rPr>
              <a:t>Convex optimization</a:t>
            </a:r>
            <a:r>
              <a:rPr lang="en-US" altLang="zh-HK" b="0" i="0" dirty="0">
                <a:solidFill>
                  <a:srgbClr val="32363A"/>
                </a:solidFill>
                <a:effectLst/>
                <a:latin typeface="IBM Plex Sans" panose="020B0604020202020204" pitchFamily="34" charset="0"/>
              </a:rPr>
              <a:t>. Cambridge university press. </a:t>
            </a:r>
            <a:r>
              <a:rPr lang="en-US" altLang="zh-HK" dirty="0">
                <a:solidFill>
                  <a:srgbClr val="32363A"/>
                </a:solidFill>
                <a:latin typeface="IBM Plex Sans" panose="020B0604020202020204" pitchFamily="34" charset="0"/>
              </a:rPr>
              <a:t>(Chapter 9.1-9.5)</a:t>
            </a:r>
          </a:p>
          <a:p>
            <a:r>
              <a:rPr lang="en-US" altLang="zh-HK" dirty="0">
                <a:solidFill>
                  <a:srgbClr val="32363A"/>
                </a:solidFill>
                <a:latin typeface="IBM Plex Sans" panose="020B0604020202020204" pitchFamily="34" charset="0"/>
              </a:rPr>
              <a:t>Computational complexity of mathematical operations. (April 2015). In </a:t>
            </a:r>
            <a:r>
              <a:rPr lang="en-US" altLang="zh-HK" i="1" dirty="0">
                <a:solidFill>
                  <a:srgbClr val="32363A"/>
                </a:solidFill>
                <a:latin typeface="IBM Plex Sans" panose="020B0604020202020204" pitchFamily="34" charset="0"/>
              </a:rPr>
              <a:t>Wikipedia. </a:t>
            </a:r>
            <a:r>
              <a:rPr lang="en-US" altLang="zh-HK" i="1" dirty="0">
                <a:solidFill>
                  <a:srgbClr val="32363A"/>
                </a:solidFill>
                <a:latin typeface="IBM Plex Sans" panose="020B0604020202020204" pitchFamily="34" charset="0"/>
                <a:hlinkClick r:id="rId2"/>
              </a:rPr>
              <a:t>https://en.wikipedia.org/wiki/Computational_complexity_of_mathematical_operations</a:t>
            </a:r>
            <a:endParaRPr lang="en-US" altLang="zh-HK" i="1" dirty="0">
              <a:solidFill>
                <a:srgbClr val="32363A"/>
              </a:solidFill>
              <a:latin typeface="IBM Plex Sans" panose="020B0604020202020204" pitchFamily="34" charset="0"/>
            </a:endParaRPr>
          </a:p>
          <a:p>
            <a:endParaRPr lang="en-US" altLang="zh-HK" dirty="0">
              <a:solidFill>
                <a:srgbClr val="32363A"/>
              </a:solidFill>
              <a:latin typeface="IBM Plex Sans" panose="020B0604020202020204" pitchFamily="34" charset="0"/>
            </a:endParaRPr>
          </a:p>
          <a:p>
            <a:endParaRPr lang="en-US" altLang="zh-HK" b="0" i="0" dirty="0">
              <a:solidFill>
                <a:srgbClr val="32363A"/>
              </a:solidFill>
              <a:effectLst/>
              <a:latin typeface="IBM Plex Sans" panose="020B0604020202020204" pitchFamily="34" charset="0"/>
            </a:endParaRP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784945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4DE7E8E-A501-48B9-84CB-2FB138B9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End of presentation</a:t>
            </a:r>
            <a:endParaRPr lang="zh-HK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B998544-7496-480A-8F28-64DD933A2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01676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FF7DD9D-228D-4B97-A6AC-6D8FB2042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9B396F0-8D75-49BC-9EB0-714AC8A3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altLang="zh-HK" dirty="0"/>
              <a:t>General Descent Method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2736D28-B229-4BA0-BD55-90D0DB7F47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743" y="2286000"/>
                <a:ext cx="5793475" cy="3581400"/>
              </a:xfrm>
            </p:spPr>
            <p:txBody>
              <a:bodyPr>
                <a:normAutofit/>
              </a:bodyPr>
              <a:lstStyle/>
              <a:p>
                <a:r>
                  <a:rPr lang="en-US" altLang="zh-HK" dirty="0"/>
                  <a:t>Iterative method for solving optimality condition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HK" altLang="en-US" smtClean="0">
                          <a:solidFill>
                            <a:schemeClr val="tx2"/>
                          </a:solidFill>
                        </a:rPr>
                        <m:t>∇</m:t>
                      </m:r>
                      <m:r>
                        <a:rPr lang="en-US" altLang="zh-HK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HK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HK" i="1" dirty="0"/>
              </a:p>
              <a:p>
                <a:r>
                  <a:rPr lang="en-US" altLang="zh-HK" b="1" dirty="0"/>
                  <a:t>Given </a:t>
                </a:r>
                <a:r>
                  <a:rPr lang="en-US" altLang="zh-HK" dirty="0"/>
                  <a:t>a starting point </a:t>
                </a:r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zh-HK" altLang="en-US" b="0" i="0" smtClean="0">
                        <a:latin typeface="Cambria Math" panose="02040503050406030204" pitchFamily="18" charset="0"/>
                      </a:rPr>
                      <m:t>ϵ</m:t>
                    </m:r>
                    <m:r>
                      <a:rPr lang="en-US" altLang="zh-H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HK" b="1" i="0" smtClean="0">
                        <a:latin typeface="Cambria Math" panose="02040503050406030204" pitchFamily="18" charset="0"/>
                      </a:rPr>
                      <m:t>𝐝𝐨𝐦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HK" b="0" dirty="0"/>
              </a:p>
              <a:p>
                <a:r>
                  <a:rPr lang="en-US" altLang="zh-HK" b="1" dirty="0"/>
                  <a:t>Repeat </a:t>
                </a:r>
                <a:endParaRPr lang="en-US" altLang="zh-HK" dirty="0"/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US" altLang="zh-HK" i="0" dirty="0"/>
                  <a:t>Determine a descent direction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H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HK" i="0" dirty="0"/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US" altLang="zh-HK" i="0" dirty="0"/>
                  <a:t>Line search. Choose a step size </a:t>
                </a:r>
                <a14:m>
                  <m:oMath xmlns:m="http://schemas.openxmlformats.org/officeDocument/2006/math">
                    <m:r>
                      <a:rPr lang="zh-HK" alt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HK" i="0" dirty="0"/>
                  <a:t>.</a:t>
                </a:r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US" altLang="zh-HK" i="0" dirty="0"/>
                  <a:t>Update. </a:t>
                </a:r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𝑥</m:t>
                    </m:r>
                    <m:box>
                      <m:box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HK" alt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m:rPr>
                        <m:sty m:val="p"/>
                      </m:rPr>
                      <a:rPr lang="el-GR" altLang="zh-HK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HK" i="0" dirty="0"/>
              </a:p>
              <a:p>
                <a:r>
                  <a:rPr lang="en-US" altLang="zh-HK" b="1" dirty="0"/>
                  <a:t>Until </a:t>
                </a:r>
                <a:r>
                  <a:rPr lang="en-US" altLang="zh-HK" dirty="0"/>
                  <a:t>stopping criterion is satisfied.</a:t>
                </a:r>
              </a:p>
              <a:p>
                <a:pPr marL="0" indent="0">
                  <a:buNone/>
                </a:pPr>
                <a:endParaRPr lang="en-US" altLang="zh-HK" i="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2736D28-B229-4BA0-BD55-90D0DB7F47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743" y="2286000"/>
                <a:ext cx="5793475" cy="3581400"/>
              </a:xfrm>
              <a:blipFill>
                <a:blip r:embed="rId2"/>
                <a:stretch>
                  <a:fillRect l="-947" t="-136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2AE37DBE-5576-4E27-97C0-75925347A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806768B-F033-4383-B5E1-5DA04FFEAE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67" r="21851" b="1"/>
          <a:stretch/>
        </p:blipFill>
        <p:spPr>
          <a:xfrm>
            <a:off x="7612261" y="10"/>
            <a:ext cx="4602146" cy="6857990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674C031D-CCD1-42E6-B9B7-8133B91233BB}"/>
              </a:ext>
            </a:extLst>
          </p:cNvPr>
          <p:cNvSpPr/>
          <p:nvPr/>
        </p:nvSpPr>
        <p:spPr>
          <a:xfrm>
            <a:off x="8658150" y="1946007"/>
            <a:ext cx="67278" cy="672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7387F987-F0FC-441A-BE43-724E066288F0}"/>
                  </a:ext>
                </a:extLst>
              </p:cNvPr>
              <p:cNvSpPr txBox="1"/>
              <p:nvPr/>
            </p:nvSpPr>
            <p:spPr>
              <a:xfrm>
                <a:off x="8268228" y="1626175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HK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7387F987-F0FC-441A-BE43-724E06628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228" y="1626175"/>
                <a:ext cx="9144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2DF5B31-F3E2-4751-AF7F-DA38B47C6CAC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8691789" y="2013285"/>
            <a:ext cx="303245" cy="16103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743AFAB-8ACA-4FD4-972E-6A0C60FE1B5C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8691789" y="2013285"/>
            <a:ext cx="106642" cy="21100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9F24810-D830-4830-B4A7-BA2ADB914C9D}"/>
              </a:ext>
            </a:extLst>
          </p:cNvPr>
          <p:cNvCxnSpPr>
            <a:cxnSpLocks/>
          </p:cNvCxnSpPr>
          <p:nvPr/>
        </p:nvCxnSpPr>
        <p:spPr>
          <a:xfrm flipH="1" flipV="1">
            <a:off x="8324351" y="1393193"/>
            <a:ext cx="351085" cy="584535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46D5B91F-5FEC-4A74-9D56-EA4F5537A2EC}"/>
                  </a:ext>
                </a:extLst>
              </p:cNvPr>
              <p:cNvSpPr txBox="1"/>
              <p:nvPr/>
            </p:nvSpPr>
            <p:spPr>
              <a:xfrm>
                <a:off x="8658150" y="2129408"/>
                <a:ext cx="6737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HK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zh-HK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HK" alt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46D5B91F-5FEC-4A74-9D56-EA4F5537A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150" y="2129408"/>
                <a:ext cx="67376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26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4DE7E8E-A501-48B9-84CB-2FB138B9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Gradient descent</a:t>
            </a:r>
            <a:endParaRPr lang="zh-HK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B998544-7496-480A-8F28-64DD933A2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21392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0D20BB-B24D-404B-9747-CC209CC2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Content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56060F-53EE-40B8-B9AF-A638E188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Definition of gradient descent</a:t>
            </a:r>
          </a:p>
          <a:p>
            <a:r>
              <a:rPr lang="en-US" altLang="zh-HK" dirty="0"/>
              <a:t>Simple example on gradient descent</a:t>
            </a:r>
          </a:p>
          <a:p>
            <a:r>
              <a:rPr lang="en-US" altLang="zh-HK" dirty="0"/>
              <a:t>Convergence analysis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374502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B396F0-8D75-49BC-9EB0-714AC8A3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altLang="zh-HK" dirty="0"/>
              <a:t>Gradient Descent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2736D28-B229-4BA0-BD55-90D0DB7F47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743" y="2286000"/>
                <a:ext cx="5793475" cy="3581400"/>
              </a:xfrm>
            </p:spPr>
            <p:txBody>
              <a:bodyPr>
                <a:normAutofit/>
              </a:bodyPr>
              <a:lstStyle/>
              <a:p>
                <a:r>
                  <a:rPr lang="en-US" altLang="zh-HK" b="1" dirty="0"/>
                  <a:t>Given </a:t>
                </a:r>
                <a:r>
                  <a:rPr lang="en-US" altLang="zh-HK" dirty="0"/>
                  <a:t>a starting point </a:t>
                </a:r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zh-HK" altLang="en-US" b="0" i="0" smtClean="0">
                        <a:latin typeface="Cambria Math" panose="02040503050406030204" pitchFamily="18" charset="0"/>
                      </a:rPr>
                      <m:t>ϵ</m:t>
                    </m:r>
                    <m:r>
                      <a:rPr lang="en-US" altLang="zh-H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HK" b="1" i="0" smtClean="0">
                        <a:latin typeface="Cambria Math" panose="02040503050406030204" pitchFamily="18" charset="0"/>
                      </a:rPr>
                      <m:t>𝐝𝐨𝐦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HK" b="0" dirty="0"/>
              </a:p>
              <a:p>
                <a:r>
                  <a:rPr lang="en-US" altLang="zh-HK" b="1" dirty="0"/>
                  <a:t>Repeat </a:t>
                </a:r>
                <a:endParaRPr lang="en-US" altLang="zh-HK" dirty="0"/>
              </a:p>
              <a:p>
                <a:pPr marL="987552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HK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HK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box>
                      <m:boxPr>
                        <m:ctrlPr>
                          <a:rPr lang="en-US" altLang="zh-H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altLang="zh-H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≔</m:t>
                        </m:r>
                      </m:e>
                    </m:box>
                    <m:r>
                      <a:rPr lang="en-US" altLang="zh-HK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zh-HK" altLang="en-US" i="0">
                        <a:solidFill>
                          <a:srgbClr val="FF0000"/>
                        </a:solidFill>
                      </a:rPr>
                      <m:t>∇</m:t>
                    </m:r>
                    <m:r>
                      <a:rPr lang="en-US" altLang="zh-HK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HK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HK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HK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HK" i="0" dirty="0">
                  <a:solidFill>
                    <a:srgbClr val="FF0000"/>
                  </a:solidFill>
                </a:endParaRPr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US" altLang="zh-HK" i="0" dirty="0"/>
                  <a:t>Line search. Choose a step size </a:t>
                </a:r>
                <a14:m>
                  <m:oMath xmlns:m="http://schemas.openxmlformats.org/officeDocument/2006/math">
                    <m:r>
                      <a:rPr lang="zh-HK" alt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HK" i="0" dirty="0"/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US" altLang="zh-HK" i="0" dirty="0"/>
                  <a:t>Update. </a:t>
                </a:r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𝑥</m:t>
                    </m:r>
                    <m:box>
                      <m:boxPr>
                        <m:ctrlPr>
                          <a:rPr lang="en-US" altLang="zh-HK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HK" alt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m:rPr>
                        <m:sty m:val="p"/>
                      </m:rPr>
                      <a:rPr lang="el-GR" altLang="zh-HK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HK" i="0" dirty="0"/>
              </a:p>
              <a:p>
                <a:r>
                  <a:rPr lang="en-US" altLang="zh-HK" b="1" dirty="0"/>
                  <a:t>Until </a:t>
                </a:r>
                <a:r>
                  <a:rPr lang="en-US" altLang="zh-HK" dirty="0"/>
                  <a:t>stopping criterion is satisfied</a:t>
                </a:r>
                <a:endParaRPr lang="en-US" altLang="zh-HK" b="1" i="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2736D28-B229-4BA0-BD55-90D0DB7F47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743" y="2286000"/>
                <a:ext cx="5793475" cy="3581400"/>
              </a:xfrm>
              <a:blipFill>
                <a:blip r:embed="rId2"/>
                <a:stretch>
                  <a:fillRect l="-947" t="-136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圖片 28">
            <a:extLst>
              <a:ext uri="{FF2B5EF4-FFF2-40B4-BE49-F238E27FC236}">
                <a16:creationId xmlns:a16="http://schemas.microsoft.com/office/drawing/2014/main" id="{F5BF6D97-1BC7-49AA-8801-675A8AC24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985" y="0"/>
            <a:ext cx="4908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36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>
            <a:extLst>
              <a:ext uri="{FF2B5EF4-FFF2-40B4-BE49-F238E27FC236}">
                <a16:creationId xmlns:a16="http://schemas.microsoft.com/office/drawing/2014/main" id="{8728DE9C-1160-46AD-BFBB-926C5B89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FD6F5C10-FFCF-4315-BBBF-D490278FF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836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CF76CD-A8A6-4E54-A293-252DEB5EC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圖表 5">
            <a:extLst>
              <a:ext uri="{FF2B5EF4-FFF2-40B4-BE49-F238E27FC236}">
                <a16:creationId xmlns:a16="http://schemas.microsoft.com/office/drawing/2014/main" id="{D192614B-6A3A-463C-88C2-139E6A90EC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3899882"/>
              </p:ext>
            </p:extLst>
          </p:nvPr>
        </p:nvGraphicFramePr>
        <p:xfrm>
          <a:off x="784225" y="639763"/>
          <a:ext cx="5959475" cy="5577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85F1134-859F-46D0-A18D-F321CFEEF07C}"/>
                  </a:ext>
                </a:extLst>
              </p:cNvPr>
              <p:cNvSpPr txBox="1"/>
              <p:nvPr/>
            </p:nvSpPr>
            <p:spPr>
              <a:xfrm>
                <a:off x="7612261" y="285820"/>
                <a:ext cx="457974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HK" sz="4000" dirty="0">
                    <a:latin typeface="+mj-lt"/>
                  </a:rPr>
                  <a:t>Linear Regression</a:t>
                </a:r>
                <a:endParaRPr lang="zh-HK" altLang="en-US" sz="40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85F1134-859F-46D0-A18D-F321CFEEF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261" y="285820"/>
                <a:ext cx="457974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內容版面配置區 2">
                <a:extLst>
                  <a:ext uri="{FF2B5EF4-FFF2-40B4-BE49-F238E27FC236}">
                    <a16:creationId xmlns:a16="http://schemas.microsoft.com/office/drawing/2014/main" id="{D5C9811E-207D-4364-9D67-69D36F73A0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12261" y="1279526"/>
                <a:ext cx="4579739" cy="55784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HK" dirty="0"/>
                  <a:t>Minimize </a:t>
                </a:r>
                <a:r>
                  <a:rPr lang="en-US" altLang="zh-HK" b="1" dirty="0"/>
                  <a:t>sum of squared residuals</a:t>
                </a:r>
              </a:p>
              <a:p>
                <a14:m>
                  <m:oMath xmlns:m="http://schemas.openxmlformats.org/officeDocument/2006/math">
                    <m:r>
                      <a:rPr lang="en-US" altLang="zh-HK" b="1" i="0" smtClean="0">
                        <a:latin typeface="Cambria Math" panose="02040503050406030204" pitchFamily="18" charset="0"/>
                      </a:rPr>
                      <m:t>𝐑𝐒𝐒</m:t>
                    </m:r>
                    <m:d>
                      <m:dPr>
                        <m:ctrlPr>
                          <a:rPr lang="en-US" altLang="zh-HK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𝐦</m:t>
                        </m:r>
                        <m:r>
                          <a:rPr lang="en-US" altLang="zh-HK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K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</m:oMath>
                </a14:m>
                <a:endParaRPr lang="en-US" altLang="zh-HK" b="1" i="0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HK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HK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HK" b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HK" b="1"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  <m:r>
                                <a:rPr lang="en-US" altLang="zh-HK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HK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  <m:r>
                                    <a:rPr lang="en-US" altLang="zh-HK" b="1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altLang="zh-HK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HK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HK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HK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HK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HK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HK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HK" b="1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HK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HK" b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HK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altLang="zh-HK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HK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HK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HK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US" altLang="zh-HK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HK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HK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HK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HK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HK" b="1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HK" b="1" i="0" smtClean="0">
                              <a:latin typeface="Cambria Math" panose="02040503050406030204" pitchFamily="18" charset="0"/>
                            </a:rPr>
                            <m:t>𝟎𝟓</m:t>
                          </m:r>
                          <m:r>
                            <a:rPr lang="en-US" altLang="zh-HK" b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HK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altLang="zh-HK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HK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zh-HK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HK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US" altLang="zh-HK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HK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HK" altLang="en-US" b="1" dirty="0"/>
              </a:p>
            </p:txBody>
          </p:sp>
        </mc:Choice>
        <mc:Fallback xmlns="">
          <p:sp>
            <p:nvSpPr>
              <p:cNvPr id="19" name="內容版面配置區 2">
                <a:extLst>
                  <a:ext uri="{FF2B5EF4-FFF2-40B4-BE49-F238E27FC236}">
                    <a16:creationId xmlns:a16="http://schemas.microsoft.com/office/drawing/2014/main" id="{D5C9811E-207D-4364-9D67-69D36F73A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261" y="1279526"/>
                <a:ext cx="4579739" cy="5578474"/>
              </a:xfrm>
              <a:prstGeom prst="rect">
                <a:avLst/>
              </a:prstGeom>
              <a:blipFill>
                <a:blip r:embed="rId4"/>
                <a:stretch>
                  <a:fillRect l="-1198" t="-984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01671ED-4CD2-4976-A38F-9DAC065AC354}"/>
              </a:ext>
            </a:extLst>
          </p:cNvPr>
          <p:cNvCxnSpPr>
            <a:cxnSpLocks/>
          </p:cNvCxnSpPr>
          <p:nvPr/>
        </p:nvCxnSpPr>
        <p:spPr>
          <a:xfrm flipV="1">
            <a:off x="1130968" y="1106905"/>
            <a:ext cx="4965032" cy="4780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32B4B400-2A4F-44B3-9B88-3C87AB7AC033}"/>
              </a:ext>
            </a:extLst>
          </p:cNvPr>
          <p:cNvCxnSpPr/>
          <p:nvPr/>
        </p:nvCxnSpPr>
        <p:spPr>
          <a:xfrm>
            <a:off x="2662989" y="3906253"/>
            <a:ext cx="0" cy="449179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3BE2793B-AEB8-4704-A4DF-9A9A3314DFAE}"/>
              </a:ext>
            </a:extLst>
          </p:cNvPr>
          <p:cNvCxnSpPr/>
          <p:nvPr/>
        </p:nvCxnSpPr>
        <p:spPr>
          <a:xfrm>
            <a:off x="5751095" y="1419726"/>
            <a:ext cx="0" cy="144379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圖片 29">
            <a:extLst>
              <a:ext uri="{FF2B5EF4-FFF2-40B4-BE49-F238E27FC236}">
                <a16:creationId xmlns:a16="http://schemas.microsoft.com/office/drawing/2014/main" id="{B8D0A903-85C5-4E45-8686-3123BB857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5011" y="4355432"/>
            <a:ext cx="1652313" cy="100525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2" name="接點: 弧形 31">
            <a:extLst>
              <a:ext uri="{FF2B5EF4-FFF2-40B4-BE49-F238E27FC236}">
                <a16:creationId xmlns:a16="http://schemas.microsoft.com/office/drawing/2014/main" id="{B72AD61A-51DB-413A-A640-43A8DDF8F093}"/>
              </a:ext>
            </a:extLst>
          </p:cNvPr>
          <p:cNvCxnSpPr>
            <a:cxnSpLocks/>
          </p:cNvCxnSpPr>
          <p:nvPr/>
        </p:nvCxnSpPr>
        <p:spPr>
          <a:xfrm>
            <a:off x="4957011" y="2205789"/>
            <a:ext cx="609600" cy="529390"/>
          </a:xfrm>
          <a:prstGeom prst="curvedConnector3">
            <a:avLst>
              <a:gd name="adj1" fmla="val 1973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E6B48CA0-BCB3-4B08-9C7D-1C6F7D7A744E}"/>
                  </a:ext>
                </a:extLst>
              </p:cNvPr>
              <p:cNvSpPr txBox="1"/>
              <p:nvPr/>
            </p:nvSpPr>
            <p:spPr>
              <a:xfrm>
                <a:off x="5646574" y="2590436"/>
                <a:ext cx="1407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H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HK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H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H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HK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E6B48CA0-BCB3-4B08-9C7D-1C6F7D7A7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574" y="2590436"/>
                <a:ext cx="1407758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左大括弧 37">
            <a:extLst>
              <a:ext uri="{FF2B5EF4-FFF2-40B4-BE49-F238E27FC236}">
                <a16:creationId xmlns:a16="http://schemas.microsoft.com/office/drawing/2014/main" id="{36A409EC-ECD2-4F06-9BA0-242011F822B5}"/>
              </a:ext>
            </a:extLst>
          </p:cNvPr>
          <p:cNvSpPr/>
          <p:nvPr/>
        </p:nvSpPr>
        <p:spPr>
          <a:xfrm>
            <a:off x="2502571" y="3906253"/>
            <a:ext cx="77802" cy="449179"/>
          </a:xfrm>
          <a:prstGeom prst="leftBrac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0" name="左大括弧 39">
            <a:extLst>
              <a:ext uri="{FF2B5EF4-FFF2-40B4-BE49-F238E27FC236}">
                <a16:creationId xmlns:a16="http://schemas.microsoft.com/office/drawing/2014/main" id="{3F9E9F83-D1FE-45F7-929C-5A77E8FDCA0D}"/>
              </a:ext>
            </a:extLst>
          </p:cNvPr>
          <p:cNvSpPr/>
          <p:nvPr/>
        </p:nvSpPr>
        <p:spPr>
          <a:xfrm rot="16200000">
            <a:off x="9872234" y="1862568"/>
            <a:ext cx="151398" cy="2042998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1" name="左大括弧 40">
            <a:extLst>
              <a:ext uri="{FF2B5EF4-FFF2-40B4-BE49-F238E27FC236}">
                <a16:creationId xmlns:a16="http://schemas.microsoft.com/office/drawing/2014/main" id="{C7FB306A-77E6-40DA-8D8B-138961B2F17A}"/>
              </a:ext>
            </a:extLst>
          </p:cNvPr>
          <p:cNvSpPr/>
          <p:nvPr/>
        </p:nvSpPr>
        <p:spPr>
          <a:xfrm rot="16200000">
            <a:off x="9826432" y="3139240"/>
            <a:ext cx="151397" cy="2134601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2" name="左大括弧 41">
            <a:extLst>
              <a:ext uri="{FF2B5EF4-FFF2-40B4-BE49-F238E27FC236}">
                <a16:creationId xmlns:a16="http://schemas.microsoft.com/office/drawing/2014/main" id="{A2D0F46E-8021-4FD7-815E-72B85F5201F0}"/>
              </a:ext>
            </a:extLst>
          </p:cNvPr>
          <p:cNvSpPr/>
          <p:nvPr/>
        </p:nvSpPr>
        <p:spPr>
          <a:xfrm rot="16200000">
            <a:off x="9872233" y="2482851"/>
            <a:ext cx="151397" cy="2043000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1">
                <a:extLst>
                  <a:ext uri="{FF2B5EF4-FFF2-40B4-BE49-F238E27FC236}">
                    <a16:creationId xmlns:a16="http://schemas.microsoft.com/office/drawing/2014/main" id="{6F2F15DF-AF23-441A-A6BB-D90A5476B5C5}"/>
                  </a:ext>
                </a:extLst>
              </p:cNvPr>
              <p:cNvSpPr txBox="1"/>
              <p:nvPr/>
            </p:nvSpPr>
            <p:spPr>
              <a:xfrm>
                <a:off x="9497069" y="2918242"/>
                <a:ext cx="914396" cy="449179"/>
              </a:xfrm>
              <a:prstGeom prst="rect">
                <a:avLst/>
              </a:prstGeom>
            </p:spPr>
            <p:txBody>
              <a:bodyPr wrap="non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sz="1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HK" sz="1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HK" alt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文字方塊 1">
                <a:extLst>
                  <a:ext uri="{FF2B5EF4-FFF2-40B4-BE49-F238E27FC236}">
                    <a16:creationId xmlns:a16="http://schemas.microsoft.com/office/drawing/2014/main" id="{6F2F15DF-AF23-441A-A6BB-D90A5476B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069" y="2918242"/>
                <a:ext cx="914396" cy="4491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1">
                <a:extLst>
                  <a:ext uri="{FF2B5EF4-FFF2-40B4-BE49-F238E27FC236}">
                    <a16:creationId xmlns:a16="http://schemas.microsoft.com/office/drawing/2014/main" id="{F2E72320-2B12-491D-A09D-2D908015EAE5}"/>
                  </a:ext>
                </a:extLst>
              </p:cNvPr>
              <p:cNvSpPr txBox="1"/>
              <p:nvPr/>
            </p:nvSpPr>
            <p:spPr>
              <a:xfrm>
                <a:off x="9490733" y="3538752"/>
                <a:ext cx="914396" cy="449179"/>
              </a:xfrm>
              <a:prstGeom prst="rect">
                <a:avLst/>
              </a:prstGeom>
            </p:spPr>
            <p:txBody>
              <a:bodyPr wrap="non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sz="1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HK" sz="1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HK" alt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文字方塊 1">
                <a:extLst>
                  <a:ext uri="{FF2B5EF4-FFF2-40B4-BE49-F238E27FC236}">
                    <a16:creationId xmlns:a16="http://schemas.microsoft.com/office/drawing/2014/main" id="{F2E72320-2B12-491D-A09D-2D908015E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733" y="3538752"/>
                <a:ext cx="914396" cy="4491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1">
                <a:extLst>
                  <a:ext uri="{FF2B5EF4-FFF2-40B4-BE49-F238E27FC236}">
                    <a16:creationId xmlns:a16="http://schemas.microsoft.com/office/drawing/2014/main" id="{AA8403E1-8571-4587-AE30-92A33968AE72}"/>
                  </a:ext>
                </a:extLst>
              </p:cNvPr>
              <p:cNvSpPr txBox="1"/>
              <p:nvPr/>
            </p:nvSpPr>
            <p:spPr>
              <a:xfrm>
                <a:off x="9444932" y="4213091"/>
                <a:ext cx="914396" cy="449179"/>
              </a:xfrm>
              <a:prstGeom prst="rect">
                <a:avLst/>
              </a:prstGeom>
            </p:spPr>
            <p:txBody>
              <a:bodyPr wrap="non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sz="1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HK" sz="1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HK" alt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文字方塊 1">
                <a:extLst>
                  <a:ext uri="{FF2B5EF4-FFF2-40B4-BE49-F238E27FC236}">
                    <a16:creationId xmlns:a16="http://schemas.microsoft.com/office/drawing/2014/main" id="{AA8403E1-8571-4587-AE30-92A33968A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932" y="4213091"/>
                <a:ext cx="914396" cy="4491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57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728DE9C-1160-46AD-BFBB-926C5B89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D6F5C10-FFCF-4315-BBBF-D490278FF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836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CF76CD-A8A6-4E54-A293-252DEB5EC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16FA6D72-0888-4723-BEFA-4CB908B479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12261" y="1279526"/>
                <a:ext cx="4579739" cy="55784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HK" dirty="0"/>
                  <a:t>Minimize </a:t>
                </a:r>
                <a:r>
                  <a:rPr lang="en-US" altLang="zh-HK" b="1" dirty="0"/>
                  <a:t>sum of squared residuals</a:t>
                </a:r>
              </a:p>
              <a:p>
                <a14:m>
                  <m:oMath xmlns:m="http://schemas.openxmlformats.org/officeDocument/2006/math">
                    <m:r>
                      <a:rPr lang="en-US" altLang="zh-HK" b="1" i="0" smtClean="0">
                        <a:latin typeface="Cambria Math" panose="02040503050406030204" pitchFamily="18" charset="0"/>
                      </a:rPr>
                      <m:t>𝐑𝐒𝐒</m:t>
                    </m:r>
                    <m:d>
                      <m:dPr>
                        <m:ctrlPr>
                          <a:rPr lang="en-US" altLang="zh-HK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𝐦</m:t>
                        </m:r>
                        <m:r>
                          <a:rPr lang="en-US" altLang="zh-HK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K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</m:oMath>
                </a14:m>
                <a:endParaRPr lang="en-US" altLang="zh-HK" b="1" i="0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HK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HK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HK" b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HK" b="1"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  <m:r>
                                <a:rPr lang="en-US" altLang="zh-HK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HK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  <m:r>
                                    <a:rPr lang="en-US" altLang="zh-HK" b="1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altLang="zh-HK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HK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HK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HK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HK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HK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HK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HK" b="1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HK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HK" b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HK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altLang="zh-HK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HK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HK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HK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US" altLang="zh-HK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HK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HK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HK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HK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HK" b="1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HK" b="1" i="0" smtClean="0">
                              <a:latin typeface="Cambria Math" panose="02040503050406030204" pitchFamily="18" charset="0"/>
                            </a:rPr>
                            <m:t>𝟎𝟓</m:t>
                          </m:r>
                          <m:r>
                            <a:rPr lang="en-US" altLang="zh-HK" b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HK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altLang="zh-HK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HK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zh-HK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HK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US" altLang="zh-HK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HK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HK" altLang="en-US" b="1" dirty="0"/>
              </a:p>
            </p:txBody>
          </p:sp>
        </mc:Choice>
        <mc:Fallback xmlns="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16FA6D72-0888-4723-BEFA-4CB908B47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261" y="1279526"/>
                <a:ext cx="4579739" cy="5578474"/>
              </a:xfrm>
              <a:prstGeom prst="rect">
                <a:avLst/>
              </a:prstGeom>
              <a:blipFill>
                <a:blip r:embed="rId2"/>
                <a:stretch>
                  <a:fillRect l="-1198" t="-984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>
            <a:extLst>
              <a:ext uri="{FF2B5EF4-FFF2-40B4-BE49-F238E27FC236}">
                <a16:creationId xmlns:a16="http://schemas.microsoft.com/office/drawing/2014/main" id="{D24595E5-F36B-4548-BCCA-237535C89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4843" y="0"/>
            <a:ext cx="7968504" cy="6858000"/>
          </a:xfrm>
          <a:prstGeom prst="rect">
            <a:avLst/>
          </a:prstGeom>
        </p:spPr>
      </p:pic>
      <p:cxnSp>
        <p:nvCxnSpPr>
          <p:cNvPr id="8" name="接點: 弧形 7">
            <a:extLst>
              <a:ext uri="{FF2B5EF4-FFF2-40B4-BE49-F238E27FC236}">
                <a16:creationId xmlns:a16="http://schemas.microsoft.com/office/drawing/2014/main" id="{6E51582F-2561-4E8A-B92D-2303C02ADE52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75963" y="1253287"/>
            <a:ext cx="687232" cy="368686"/>
          </a:xfrm>
          <a:prstGeom prst="curvedConnector3">
            <a:avLst>
              <a:gd name="adj1" fmla="val 2861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8713B35A-179B-4425-B6B1-B7D137F1753B}"/>
                  </a:ext>
                </a:extLst>
              </p:cNvPr>
              <p:cNvSpPr txBox="1"/>
              <p:nvPr/>
            </p:nvSpPr>
            <p:spPr>
              <a:xfrm>
                <a:off x="3517331" y="724682"/>
                <a:ext cx="16843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1" i="0" smtClean="0">
                          <a:latin typeface="Cambria Math" panose="02040503050406030204" pitchFamily="18" charset="0"/>
                        </a:rPr>
                        <m:t>𝐳</m:t>
                      </m:r>
                      <m:r>
                        <a:rPr lang="en-US" altLang="zh-HK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HK" b="1">
                          <a:latin typeface="Cambria Math" panose="02040503050406030204" pitchFamily="18" charset="0"/>
                        </a:rPr>
                        <m:t>𝐑𝐒𝐒</m:t>
                      </m:r>
                      <m:d>
                        <m:dPr>
                          <m:ctrlPr>
                            <a:rPr lang="en-US" altLang="zh-HK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b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  <m:r>
                            <a:rPr lang="en-US" altLang="zh-HK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HK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</m:d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8713B35A-179B-4425-B6B1-B7D137F17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331" y="724682"/>
                <a:ext cx="168430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587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A59380-C30B-46DD-A846-0D435BE7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Apply Gradient Descent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61AC099-5D96-464F-9BC7-764E5F169E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HK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H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HK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HK" b="0" i="0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altLang="zh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altLang="zh-HK" dirty="0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H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HK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HK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altLang="zh-HK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HK" sz="1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HK" sz="1400" b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HK" sz="1400" b="0" i="1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altLang="zh-HK" sz="1400" b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HK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HK" sz="1400" b="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HK" sz="1400" b="0" i="1">
                                    <a:latin typeface="Cambria Math" panose="02040503050406030204" pitchFamily="18" charset="0"/>
                                  </a:rPr>
                                  <m:t>∗1+</m:t>
                                </m:r>
                                <m:r>
                                  <a:rPr lang="en-US" altLang="zh-HK" sz="1400" b="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  <m:sup/>
                    </m:sSup>
                    <m:r>
                      <a:rPr lang="en-US" altLang="zh-HK" sz="1400" b="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HK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1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altLang="zh-HK" sz="1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HK" sz="1400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HK" sz="1400" b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HK" sz="1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HK" sz="1400" b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HK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HK" sz="1400" b="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HK" sz="1400" b="0" i="1">
                                    <a:latin typeface="Cambria Math" panose="02040503050406030204" pitchFamily="18" charset="0"/>
                                  </a:rPr>
                                  <m:t>∗2+</m:t>
                                </m:r>
                                <m:r>
                                  <a:rPr lang="en-US" altLang="zh-HK" sz="1400" b="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  <m:r>
                          <a:rPr lang="en-US" altLang="zh-HK" sz="1400" b="0" i="1" smtClean="0">
                            <a:latin typeface="Cambria Math" panose="02040503050406030204" pitchFamily="18" charset="0"/>
                          </a:rPr>
                          <m:t>∗2</m:t>
                        </m:r>
                      </m:e>
                      <m:sup/>
                    </m:sSup>
                    <m:r>
                      <a:rPr lang="en-US" altLang="zh-HK" sz="1400" b="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HK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1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altLang="zh-HK" sz="1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HK" sz="1400" b="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HK" sz="1400" b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HK" sz="1400" b="0" i="1">
                                <a:latin typeface="Cambria Math" panose="02040503050406030204" pitchFamily="18" charset="0"/>
                              </a:rPr>
                              <m:t>05</m:t>
                            </m:r>
                            <m:r>
                              <a:rPr lang="en-US" altLang="zh-HK" sz="1400" b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HK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HK" sz="1400" b="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HK" sz="1400" b="0" i="1">
                                    <a:latin typeface="Cambria Math" panose="02040503050406030204" pitchFamily="18" charset="0"/>
                                  </a:rPr>
                                  <m:t>∗3+</m:t>
                                </m:r>
                                <m:r>
                                  <a:rPr lang="en-US" altLang="zh-HK" sz="1400" b="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  <m:r>
                          <a:rPr lang="en-US" altLang="zh-HK" sz="1400" b="0" i="1" smtClean="0">
                            <a:latin typeface="Cambria Math" panose="02040503050406030204" pitchFamily="18" charset="0"/>
                          </a:rPr>
                          <m:t>∗3</m:t>
                        </m:r>
                      </m:e>
                      <m:sup/>
                    </m:sSup>
                  </m:oMath>
                </a14:m>
                <a:endParaRPr lang="en-US" altLang="zh-HK" sz="1400" dirty="0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H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K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HK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HK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altLang="zh-HK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HK" sz="1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HK" sz="1400" b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HK" sz="1400" b="0" i="1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altLang="zh-HK" sz="1400" b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HK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HK" sz="1400" b="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HK" sz="1400" b="0" i="1">
                                    <a:latin typeface="Cambria Math" panose="02040503050406030204" pitchFamily="18" charset="0"/>
                                  </a:rPr>
                                  <m:t>∗1+</m:t>
                                </m:r>
                                <m:r>
                                  <a:rPr lang="en-US" altLang="zh-HK" sz="1400" b="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  <m:sup/>
                    </m:sSup>
                    <m:r>
                      <a:rPr lang="en-US" altLang="zh-HK" sz="1400" b="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HK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1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altLang="zh-HK" sz="1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HK" sz="1400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HK" sz="1400" b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HK" sz="1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HK" sz="1400" b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HK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HK" sz="1400" b="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HK" sz="1400" b="0" i="1">
                                    <a:latin typeface="Cambria Math" panose="02040503050406030204" pitchFamily="18" charset="0"/>
                                  </a:rPr>
                                  <m:t>∗2+</m:t>
                                </m:r>
                                <m:r>
                                  <a:rPr lang="en-US" altLang="zh-HK" sz="1400" b="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  <m:sup/>
                    </m:sSup>
                    <m:r>
                      <a:rPr lang="en-US" altLang="zh-HK" sz="1400" b="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HK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1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altLang="zh-HK" sz="1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HK" sz="1400" b="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HK" sz="1400" b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HK" sz="1400" b="0" i="1">
                                <a:latin typeface="Cambria Math" panose="02040503050406030204" pitchFamily="18" charset="0"/>
                              </a:rPr>
                              <m:t>05</m:t>
                            </m:r>
                            <m:r>
                              <a:rPr lang="en-US" altLang="zh-HK" sz="1400" b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HK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HK" sz="1400" b="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HK" sz="1400" b="0" i="1">
                                    <a:latin typeface="Cambria Math" panose="02040503050406030204" pitchFamily="18" charset="0"/>
                                  </a:rPr>
                                  <m:t>∗3+</m:t>
                                </m:r>
                                <m:r>
                                  <a:rPr lang="en-US" altLang="zh-HK" sz="1400" b="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  <m:sup/>
                    </m:sSup>
                  </m:oMath>
                </a14:m>
                <a:endParaRPr lang="en-US" altLang="zh-HK" sz="1400" dirty="0"/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zh-HK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61AC099-5D96-464F-9BC7-764E5F169E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033945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148AC1089A5C4F94D65A01D2E8AD56" ma:contentTypeVersion="5" ma:contentTypeDescription="Create a new document." ma:contentTypeScope="" ma:versionID="3d1fc0d192d21b831a1e28f3359cb3ea">
  <xsd:schema xmlns:xsd="http://www.w3.org/2001/XMLSchema" xmlns:xs="http://www.w3.org/2001/XMLSchema" xmlns:p="http://schemas.microsoft.com/office/2006/metadata/properties" xmlns:ns3="30b4143c-c604-4e7e-b44a-334c6c1226d8" xmlns:ns4="8e0ae78b-78bd-473a-b431-e302604883a3" targetNamespace="http://schemas.microsoft.com/office/2006/metadata/properties" ma:root="true" ma:fieldsID="8b993be8401406c9448476d6cec07a77" ns3:_="" ns4:_="">
    <xsd:import namespace="30b4143c-c604-4e7e-b44a-334c6c1226d8"/>
    <xsd:import namespace="8e0ae78b-78bd-473a-b431-e302604883a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b4143c-c604-4e7e-b44a-334c6c1226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0ae78b-78bd-473a-b431-e302604883a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3A6D05-BEB9-474C-A4FD-D57CC346FE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b4143c-c604-4e7e-b44a-334c6c1226d8"/>
    <ds:schemaRef ds:uri="8e0ae78b-78bd-473a-b431-e302604883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ECAA89-F90A-4FCC-85E9-B377AE456A0C}">
  <ds:schemaRefs>
    <ds:schemaRef ds:uri="http://purl.org/dc/terms/"/>
    <ds:schemaRef ds:uri="8e0ae78b-78bd-473a-b431-e302604883a3"/>
    <ds:schemaRef ds:uri="30b4143c-c604-4e7e-b44a-334c6c1226d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0D69689-D1E1-41B5-9B74-FAD77E3E39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807</TotalTime>
  <Words>794</Words>
  <Application>Microsoft Office PowerPoint</Application>
  <PresentationFormat>寬螢幕</PresentationFormat>
  <Paragraphs>144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4" baseType="lpstr">
      <vt:lpstr>Cambria Math</vt:lpstr>
      <vt:lpstr>Franklin Gothic Book</vt:lpstr>
      <vt:lpstr>IBM Plex Sans</vt:lpstr>
      <vt:lpstr>Wingdings</vt:lpstr>
      <vt:lpstr>裁剪</vt:lpstr>
      <vt:lpstr>Descent methods</vt:lpstr>
      <vt:lpstr>Optimize what?</vt:lpstr>
      <vt:lpstr>General Descent Method</vt:lpstr>
      <vt:lpstr>Gradient descent</vt:lpstr>
      <vt:lpstr>Content</vt:lpstr>
      <vt:lpstr>Gradient Descent</vt:lpstr>
      <vt:lpstr>PowerPoint 簡報</vt:lpstr>
      <vt:lpstr>PowerPoint 簡報</vt:lpstr>
      <vt:lpstr>Apply Gradient Descent</vt:lpstr>
      <vt:lpstr>Apply Gradient Descent</vt:lpstr>
      <vt:lpstr>Apply Gradient Descent</vt:lpstr>
      <vt:lpstr>Apply Gradient Descent</vt:lpstr>
      <vt:lpstr>PowerPoint 簡報</vt:lpstr>
      <vt:lpstr>Convergence Analysis</vt:lpstr>
      <vt:lpstr>Things to know before proceeding</vt:lpstr>
      <vt:lpstr>Convergence Analysis</vt:lpstr>
      <vt:lpstr>From Gradient Descent to Newton’s Method</vt:lpstr>
      <vt:lpstr>Quadratic Problem</vt:lpstr>
      <vt:lpstr>Questions</vt:lpstr>
      <vt:lpstr>Example (Transformation)</vt:lpstr>
      <vt:lpstr>Example (Transformation)</vt:lpstr>
      <vt:lpstr>Example (G.D. directly on f)</vt:lpstr>
      <vt:lpstr>Not invariant under transformation</vt:lpstr>
      <vt:lpstr>“Best” transformation</vt:lpstr>
      <vt:lpstr>“Best” transformation</vt:lpstr>
      <vt:lpstr>NM = GD + Transformation</vt:lpstr>
      <vt:lpstr>Computational Comparison</vt:lpstr>
      <vt:lpstr>Reference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Descent methods</dc:title>
  <dc:creator>CHUNG, Baron</dc:creator>
  <cp:lastModifiedBy>CHUNG, Baron</cp:lastModifiedBy>
  <cp:revision>2</cp:revision>
  <dcterms:created xsi:type="dcterms:W3CDTF">2021-09-13T09:10:54Z</dcterms:created>
  <dcterms:modified xsi:type="dcterms:W3CDTF">2021-11-19T14:06:07Z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0x01010034148AC1089A5C4F94D65A01D2E8AD56</vt:lpwstr>
  </property>
</Properties>
</file>