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61" r:id="rId2"/>
    <p:sldId id="282" r:id="rId3"/>
    <p:sldId id="271" r:id="rId4"/>
    <p:sldId id="272" r:id="rId5"/>
    <p:sldId id="283" r:id="rId6"/>
    <p:sldId id="273" r:id="rId7"/>
    <p:sldId id="275" r:id="rId8"/>
    <p:sldId id="279" r:id="rId9"/>
    <p:sldId id="280" r:id="rId10"/>
    <p:sldId id="285" r:id="rId11"/>
    <p:sldId id="287" r:id="rId12"/>
    <p:sldId id="284" r:id="rId13"/>
    <p:sldId id="277" r:id="rId14"/>
    <p:sldId id="286"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4" autoAdjust="0"/>
    <p:restoredTop sz="71553" autoAdjust="0"/>
  </p:normalViewPr>
  <p:slideViewPr>
    <p:cSldViewPr snapToGrid="0">
      <p:cViewPr varScale="1">
        <p:scale>
          <a:sx n="83" d="100"/>
          <a:sy n="83" d="100"/>
        </p:scale>
        <p:origin x="1668" y="108"/>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Man Man’s Topic Sentiment Score </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Sentiment Score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 เดา คำ &lt;guess word&gt;</c:v>
                </c:pt>
                <c:pt idx="1">
                  <c:v>+ ปุ่ม แจ่ม ซับซ้อน &lt;button, bright, complicate&gt;</c:v>
                </c:pt>
                <c:pt idx="2">
                  <c:v>- ปุ่ม หาย &lt;button, miss&gt;</c:v>
                </c:pt>
                <c:pt idx="3">
                  <c:v>- แป้น รวน &lt;keyboard, error&gt;</c:v>
                </c:pt>
                <c:pt idx="4">
                  <c:v>- ปรับปรุง ยาก &lt;update, difficult&gt;</c:v>
                </c:pt>
                <c:pt idx="5">
                  <c:v>- sticker หน่อย ขยาย &lt;sticker, slightly, expand&gt;</c:v>
                </c:pt>
                <c:pt idx="6">
                  <c:v>- แก้ไข สี &lt;correct, color&gt;</c:v>
                </c:pt>
                <c:pt idx="7">
                  <c:v>- ยกเว้น ทำนาย &lt;except, predict&gt;</c:v>
                </c:pt>
                <c:pt idx="8">
                  <c:v>+ พัฒนา ยอด &lt;develop, great&gt;</c:v>
                </c:pt>
                <c:pt idx="9">
                  <c:v>- เปลี่ยน ภาษา &lt;change, language&gt;</c:v>
                </c:pt>
                <c:pt idx="10">
                  <c:v>+ แป้น ใหญ่ &lt;keyboard, big&gt;</c:v>
                </c:pt>
                <c:pt idx="11">
                  <c:v>+ ชอบ แม่น &lt;like, accurate&gt;</c:v>
                </c:pt>
                <c:pt idx="12">
                  <c:v>+ สะดวก สวย &lt;convenient, beautiful&gt;</c:v>
                </c:pt>
                <c:pt idx="13">
                  <c:v>+ สุดยอด ลอง &lt;topmost, try&gt;</c:v>
                </c:pt>
                <c:pt idx="14">
                  <c:v>- เพิ่ม อิโมจิ &lt;add, emoji&gt;</c:v>
                </c:pt>
                <c:pt idx="15">
                  <c:v>- เสียง เสียดาย &lt;sound, deplore&gt;</c:v>
                </c:pt>
                <c:pt idx="16">
                  <c:v>- ปรับ ขนาด ค้าง &lt;adjust, size, stuck&gt;</c:v>
                </c:pt>
                <c:pt idx="17">
                  <c:v>+ พิมพ์ ง่าย &lt;type, easy&gt;</c:v>
                </c:pt>
                <c:pt idx="18">
                  <c:v>+ พิมพ์ พลาด &lt;type, miss&gt;</c:v>
                </c:pt>
                <c:pt idx="19">
                  <c:v>+ สายตา ขนาด ใหญ่ &lt;sight, size, big&gt;</c:v>
                </c:pt>
              </c:strCache>
            </c:strRef>
          </c:cat>
          <c:val>
            <c:numRef>
              <c:f>Sheet1!$B$2:$B$21</c:f>
              <c:numCache>
                <c:formatCode>0.0000</c:formatCode>
                <c:ptCount val="20"/>
                <c:pt idx="0">
                  <c:v>-0.51558999999999999</c:v>
                </c:pt>
                <c:pt idx="1">
                  <c:v>-0.51558999999999999</c:v>
                </c:pt>
                <c:pt idx="2">
                  <c:v>-0.51558999999999999</c:v>
                </c:pt>
                <c:pt idx="3">
                  <c:v>-0.33522000000000002</c:v>
                </c:pt>
                <c:pt idx="4">
                  <c:v>0.20354</c:v>
                </c:pt>
                <c:pt idx="5">
                  <c:v>0.2046</c:v>
                </c:pt>
                <c:pt idx="6">
                  <c:v>0.21668000000000001</c:v>
                </c:pt>
                <c:pt idx="7">
                  <c:v>0.23152</c:v>
                </c:pt>
                <c:pt idx="8">
                  <c:v>0.26665</c:v>
                </c:pt>
                <c:pt idx="9">
                  <c:v>0.27704000000000001</c:v>
                </c:pt>
                <c:pt idx="10">
                  <c:v>0.33964</c:v>
                </c:pt>
                <c:pt idx="11">
                  <c:v>0.39258999999999999</c:v>
                </c:pt>
                <c:pt idx="12">
                  <c:v>0.39258999999999999</c:v>
                </c:pt>
                <c:pt idx="13">
                  <c:v>0.39258999999999999</c:v>
                </c:pt>
                <c:pt idx="14">
                  <c:v>0.40664</c:v>
                </c:pt>
                <c:pt idx="15">
                  <c:v>0.40664</c:v>
                </c:pt>
                <c:pt idx="16">
                  <c:v>0.51526000000000005</c:v>
                </c:pt>
                <c:pt idx="17">
                  <c:v>0.51526000000000005</c:v>
                </c:pt>
                <c:pt idx="18">
                  <c:v>0.51526000000000005</c:v>
                </c:pt>
                <c:pt idx="19">
                  <c:v>0.51526000000000005</c:v>
                </c:pt>
              </c:numCache>
            </c:numRef>
          </c:val>
        </c:ser>
        <c:dLbls>
          <c:dLblPos val="outEnd"/>
          <c:showLegendKey val="0"/>
          <c:showVal val="1"/>
          <c:showCatName val="0"/>
          <c:showSerName val="0"/>
          <c:showPercent val="0"/>
          <c:showBubbleSize val="0"/>
        </c:dLbls>
        <c:gapWidth val="219"/>
        <c:axId val="1513617568"/>
        <c:axId val="1513622464"/>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Column2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Sheet1!$A$2:$A$21</c15:sqref>
                        </c15:formulaRef>
                      </c:ext>
                    </c:extLst>
                    <c:strCache>
                      <c:ptCount val="20"/>
                      <c:pt idx="0">
                        <c:v>- เดา คำ &lt;guess word&gt;</c:v>
                      </c:pt>
                      <c:pt idx="1">
                        <c:v>+ ปุ่ม แจ่ม ซับซ้อน &lt;button, bright, complicate&gt;</c:v>
                      </c:pt>
                      <c:pt idx="2">
                        <c:v>- ปุ่ม หาย &lt;button, miss&gt;</c:v>
                      </c:pt>
                      <c:pt idx="3">
                        <c:v>- แป้น รวน &lt;keyboard, error&gt;</c:v>
                      </c:pt>
                      <c:pt idx="4">
                        <c:v>- ปรับปรุง ยาก &lt;update, difficult&gt;</c:v>
                      </c:pt>
                      <c:pt idx="5">
                        <c:v>- sticker หน่อย ขยาย &lt;sticker, slightly, expand&gt;</c:v>
                      </c:pt>
                      <c:pt idx="6">
                        <c:v>- แก้ไข สี &lt;correct, color&gt;</c:v>
                      </c:pt>
                      <c:pt idx="7">
                        <c:v>- ยกเว้น ทำนาย &lt;except, predict&gt;</c:v>
                      </c:pt>
                      <c:pt idx="8">
                        <c:v>+ พัฒนา ยอด &lt;develop, great&gt;</c:v>
                      </c:pt>
                      <c:pt idx="9">
                        <c:v>- เปลี่ยน ภาษา &lt;change, language&gt;</c:v>
                      </c:pt>
                      <c:pt idx="10">
                        <c:v>+ แป้น ใหญ่ &lt;keyboard, big&gt;</c:v>
                      </c:pt>
                      <c:pt idx="11">
                        <c:v>+ ชอบ แม่น &lt;like, accurate&gt;</c:v>
                      </c:pt>
                      <c:pt idx="12">
                        <c:v>+ สะดวก สวย &lt;convenient, beautiful&gt;</c:v>
                      </c:pt>
                      <c:pt idx="13">
                        <c:v>+ สุดยอด ลอง &lt;topmost, try&gt;</c:v>
                      </c:pt>
                      <c:pt idx="14">
                        <c:v>- เพิ่ม อิโมจิ &lt;add, emoji&gt;</c:v>
                      </c:pt>
                      <c:pt idx="15">
                        <c:v>- เสียง เสียดาย &lt;sound, deplore&gt;</c:v>
                      </c:pt>
                      <c:pt idx="16">
                        <c:v>- ปรับ ขนาด ค้าง &lt;adjust, size, stuck&gt;</c:v>
                      </c:pt>
                      <c:pt idx="17">
                        <c:v>+ พิมพ์ ง่าย &lt;type, easy&gt;</c:v>
                      </c:pt>
                      <c:pt idx="18">
                        <c:v>+ พิมพ์ พลาด &lt;type, miss&gt;</c:v>
                      </c:pt>
                      <c:pt idx="19">
                        <c:v>+ สายตา ขนาด ใหญ่ &lt;sight, size, big&gt;</c:v>
                      </c:pt>
                    </c:strCache>
                  </c:strRef>
                </c:cat>
                <c:val>
                  <c:numRef>
                    <c:extLst>
                      <c:ext uri="{02D57815-91ED-43cb-92C2-25804820EDAC}">
                        <c15:formulaRef>
                          <c15:sqref>Sheet1!$C$2:$C$21</c15:sqref>
                        </c15:formulaRef>
                      </c:ext>
                    </c:extLst>
                    <c:numCache>
                      <c:formatCode>General</c:formatCode>
                      <c:ptCount val="20"/>
                    </c:numCache>
                  </c:numRef>
                </c:val>
              </c15:ser>
            </c15:filteredBarSeries>
            <c15:filteredBar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Column1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Sheet1!$A$2:$A$21</c15:sqref>
                        </c15:formulaRef>
                      </c:ext>
                    </c:extLst>
                    <c:strCache>
                      <c:ptCount val="20"/>
                      <c:pt idx="0">
                        <c:v>- เดา คำ &lt;guess word&gt;</c:v>
                      </c:pt>
                      <c:pt idx="1">
                        <c:v>+ ปุ่ม แจ่ม ซับซ้อน &lt;button, bright, complicate&gt;</c:v>
                      </c:pt>
                      <c:pt idx="2">
                        <c:v>- ปุ่ม หาย &lt;button, miss&gt;</c:v>
                      </c:pt>
                      <c:pt idx="3">
                        <c:v>- แป้น รวน &lt;keyboard, error&gt;</c:v>
                      </c:pt>
                      <c:pt idx="4">
                        <c:v>- ปรับปรุง ยาก &lt;update, difficult&gt;</c:v>
                      </c:pt>
                      <c:pt idx="5">
                        <c:v>- sticker หน่อย ขยาย &lt;sticker, slightly, expand&gt;</c:v>
                      </c:pt>
                      <c:pt idx="6">
                        <c:v>- แก้ไข สี &lt;correct, color&gt;</c:v>
                      </c:pt>
                      <c:pt idx="7">
                        <c:v>- ยกเว้น ทำนาย &lt;except, predict&gt;</c:v>
                      </c:pt>
                      <c:pt idx="8">
                        <c:v>+ พัฒนา ยอด &lt;develop, great&gt;</c:v>
                      </c:pt>
                      <c:pt idx="9">
                        <c:v>- เปลี่ยน ภาษา &lt;change, language&gt;</c:v>
                      </c:pt>
                      <c:pt idx="10">
                        <c:v>+ แป้น ใหญ่ &lt;keyboard, big&gt;</c:v>
                      </c:pt>
                      <c:pt idx="11">
                        <c:v>+ ชอบ แม่น &lt;like, accurate&gt;</c:v>
                      </c:pt>
                      <c:pt idx="12">
                        <c:v>+ สะดวก สวย &lt;convenient, beautiful&gt;</c:v>
                      </c:pt>
                      <c:pt idx="13">
                        <c:v>+ สุดยอด ลอง &lt;topmost, try&gt;</c:v>
                      </c:pt>
                      <c:pt idx="14">
                        <c:v>- เพิ่ม อิโมจิ &lt;add, emoji&gt;</c:v>
                      </c:pt>
                      <c:pt idx="15">
                        <c:v>- เสียง เสียดาย &lt;sound, deplore&gt;</c:v>
                      </c:pt>
                      <c:pt idx="16">
                        <c:v>- ปรับ ขนาด ค้าง &lt;adjust, size, stuck&gt;</c:v>
                      </c:pt>
                      <c:pt idx="17">
                        <c:v>+ พิมพ์ ง่าย &lt;type, easy&gt;</c:v>
                      </c:pt>
                      <c:pt idx="18">
                        <c:v>+ พิมพ์ พลาด &lt;type, miss&gt;</c:v>
                      </c:pt>
                      <c:pt idx="19">
                        <c:v>+ สายตา ขนาด ใหญ่ &lt;sight, size, big&gt;</c:v>
                      </c:pt>
                    </c:strCache>
                  </c:strRef>
                </c:cat>
                <c:val>
                  <c:numRef>
                    <c:extLst xmlns:c15="http://schemas.microsoft.com/office/drawing/2012/chart">
                      <c:ext xmlns:c15="http://schemas.microsoft.com/office/drawing/2012/chart" uri="{02D57815-91ED-43cb-92C2-25804820EDAC}">
                        <c15:formulaRef>
                          <c15:sqref>Sheet1!$D$2:$D$21</c15:sqref>
                        </c15:formulaRef>
                      </c:ext>
                    </c:extLst>
                    <c:numCache>
                      <c:formatCode>General</c:formatCode>
                      <c:ptCount val="20"/>
                    </c:numCache>
                  </c:numRef>
                </c:val>
              </c15:ser>
            </c15:filteredBarSeries>
          </c:ext>
        </c:extLst>
      </c:barChart>
      <c:catAx>
        <c:axId val="1513617568"/>
        <c:scaling>
          <c:orientation val="minMax"/>
        </c:scaling>
        <c:delete val="0"/>
        <c:axPos val="l"/>
        <c:numFmt formatCode="General" sourceLinked="1"/>
        <c:majorTickMark val="out"/>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13622464"/>
        <c:crosses val="autoZero"/>
        <c:auto val="1"/>
        <c:lblAlgn val="ctr"/>
        <c:lblOffset val="1000"/>
        <c:tickLblSkip val="1"/>
        <c:noMultiLvlLbl val="0"/>
      </c:catAx>
      <c:valAx>
        <c:axId val="1513622464"/>
        <c:scaling>
          <c:orientation val="minMax"/>
        </c:scaling>
        <c:delete val="1"/>
        <c:axPos val="b"/>
        <c:majorGridlines>
          <c:spPr>
            <a:ln w="9525" cap="flat" cmpd="sng" algn="ctr">
              <a:solidFill>
                <a:schemeClr val="tx1">
                  <a:lumMod val="15000"/>
                  <a:lumOff val="85000"/>
                </a:schemeClr>
              </a:solidFill>
              <a:round/>
            </a:ln>
            <a:effectLst/>
          </c:spPr>
        </c:majorGridlines>
        <c:numFmt formatCode="0.0000" sourceLinked="1"/>
        <c:majorTickMark val="out"/>
        <c:minorTickMark val="none"/>
        <c:tickLblPos val="nextTo"/>
        <c:crossAx val="151361756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Sentiment Score</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Sheet1!$A$2:$A$21</c:f>
              <c:strCache>
                <c:ptCount val="2"/>
                <c:pt idx="0">
                  <c:v>+ พิมพ์ พลาด &lt;type, miss&gt;</c:v>
                </c:pt>
                <c:pt idx="1">
                  <c:v>+ สายตา ขนาด ใหญ่ &lt;sight, size, big&gt;</c:v>
                </c:pt>
              </c:strCache>
            </c:strRef>
          </c:cat>
          <c:val>
            <c:numRef>
              <c:f>Sheet1!$B$2:$B$21</c:f>
              <c:numCache>
                <c:formatCode>0.0000</c:formatCode>
                <c:ptCount val="2"/>
                <c:pt idx="0">
                  <c:v>0.51526000000000005</c:v>
                </c:pt>
                <c:pt idx="1">
                  <c:v>0.51526000000000005</c:v>
                </c:pt>
              </c:numCache>
            </c:numRef>
          </c:val>
        </c:ser>
        <c:dLbls>
          <c:dLblPos val="outEnd"/>
          <c:showLegendKey val="0"/>
          <c:showVal val="1"/>
          <c:showCatName val="0"/>
          <c:showSerName val="0"/>
          <c:showPercent val="0"/>
          <c:showBubbleSize val="0"/>
        </c:dLbls>
        <c:gapWidth val="219"/>
        <c:axId val="1513613216"/>
        <c:axId val="1513610496"/>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Column2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Sheet1!$A$2:$A$21</c15:sqref>
                        </c15:formulaRef>
                      </c:ext>
                    </c:extLst>
                    <c:strCache>
                      <c:ptCount val="2"/>
                      <c:pt idx="0">
                        <c:v>+ พิมพ์ พลาด &lt;type, miss&gt;</c:v>
                      </c:pt>
                      <c:pt idx="1">
                        <c:v>+ สายตา ขนาด ใหญ่ &lt;sight, size, big&gt;</c:v>
                      </c:pt>
                    </c:strCache>
                  </c:strRef>
                </c:cat>
                <c:val>
                  <c:numRef>
                    <c:extLst>
                      <c:ext uri="{02D57815-91ED-43cb-92C2-25804820EDAC}">
                        <c15:formulaRef>
                          <c15:sqref>Sheet1!$C$2:$C$21</c15:sqref>
                        </c15:formulaRef>
                      </c:ext>
                    </c:extLst>
                    <c:numCache>
                      <c:formatCode>General</c:formatCode>
                      <c:ptCount val="2"/>
                    </c:numCache>
                  </c:numRef>
                </c:val>
              </c15:ser>
            </c15:filteredBarSeries>
            <c15:filteredBar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Column1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Sheet1!$A$2:$A$21</c15:sqref>
                        </c15:formulaRef>
                      </c:ext>
                    </c:extLst>
                    <c:strCache>
                      <c:ptCount val="2"/>
                      <c:pt idx="0">
                        <c:v>+ พิมพ์ พลาด &lt;type, miss&gt;</c:v>
                      </c:pt>
                      <c:pt idx="1">
                        <c:v>+ สายตา ขนาด ใหญ่ &lt;sight, size, big&gt;</c:v>
                      </c:pt>
                    </c:strCache>
                  </c:strRef>
                </c:cat>
                <c:val>
                  <c:numRef>
                    <c:extLst xmlns:c15="http://schemas.microsoft.com/office/drawing/2012/chart">
                      <c:ext xmlns:c15="http://schemas.microsoft.com/office/drawing/2012/chart" uri="{02D57815-91ED-43cb-92C2-25804820EDAC}">
                        <c15:formulaRef>
                          <c15:sqref>Sheet1!$D$2:$D$21</c15:sqref>
                        </c15:formulaRef>
                      </c:ext>
                    </c:extLst>
                    <c:numCache>
                      <c:formatCode>General</c:formatCode>
                      <c:ptCount val="2"/>
                    </c:numCache>
                  </c:numRef>
                </c:val>
              </c15:ser>
            </c15:filteredBarSeries>
          </c:ext>
        </c:extLst>
      </c:barChart>
      <c:catAx>
        <c:axId val="1513613216"/>
        <c:scaling>
          <c:orientation val="minMax"/>
        </c:scaling>
        <c:delete val="0"/>
        <c:axPos val="l"/>
        <c:numFmt formatCode="General" sourceLinked="1"/>
        <c:majorTickMark val="out"/>
        <c:minorTickMark val="none"/>
        <c:tickLblPos val="high"/>
        <c:spPr>
          <a:noFill/>
          <a:ln w="9525" cap="flat" cmpd="sng" algn="ctr">
            <a:solidFill>
              <a:schemeClr val="bg1"/>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13610496"/>
        <c:crosses val="autoZero"/>
        <c:auto val="1"/>
        <c:lblAlgn val="ctr"/>
        <c:lblOffset val="1000"/>
        <c:tickLblSkip val="1"/>
        <c:noMultiLvlLbl val="0"/>
      </c:catAx>
      <c:valAx>
        <c:axId val="1513610496"/>
        <c:scaling>
          <c:orientation val="minMax"/>
        </c:scaling>
        <c:delete val="1"/>
        <c:axPos val="b"/>
        <c:majorGridlines>
          <c:spPr>
            <a:ln w="9525" cap="flat" cmpd="sng" algn="ctr">
              <a:solidFill>
                <a:schemeClr val="tx1">
                  <a:lumMod val="15000"/>
                  <a:lumOff val="85000"/>
                </a:schemeClr>
              </a:solidFill>
              <a:round/>
            </a:ln>
            <a:effectLst/>
          </c:spPr>
        </c:majorGridlines>
        <c:numFmt formatCode="0.0000" sourceLinked="1"/>
        <c:majorTickMark val="out"/>
        <c:minorTickMark val="none"/>
        <c:tickLblPos val="nextTo"/>
        <c:crossAx val="1513613216"/>
        <c:crosses val="autoZero"/>
        <c:crossBetween val="between"/>
      </c:valAx>
      <c:spPr>
        <a:noFill/>
        <a:ln>
          <a:noFill/>
        </a:ln>
        <a:effectLst/>
      </c:spPr>
    </c:plotArea>
    <c:plotVisOnly val="1"/>
    <c:dispBlanksAs val="gap"/>
    <c:showDLblsOverMax val="0"/>
  </c:chart>
  <c:spPr>
    <a:noFill/>
    <a:ln>
      <a:noFill/>
    </a:ln>
    <a:effectLst/>
  </c:spPr>
  <c:txPr>
    <a:bodyPr/>
    <a:lstStyle/>
    <a:p>
      <a:pPr>
        <a:defRPr sz="20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7/13/2017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7/13/2017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Nowadays</a:t>
            </a:r>
            <a:r>
              <a:rPr lang="en-US" baseline="0" dirty="0" smtClean="0"/>
              <a:t>, we use mobile phone to be a part of life. The mobile application have come out to meet our many uses. The application that available in the store are both desirable and undesirable for the users.</a:t>
            </a:r>
          </a:p>
          <a:p>
            <a:endParaRPr lang="en-US" baseline="0" dirty="0" smtClean="0"/>
          </a:p>
          <a:p>
            <a:r>
              <a:rPr lang="en-US" baseline="0" dirty="0" smtClean="0"/>
              <a:t>So how do we know those application, are its needed. And how do we make those application for desirable? Can we use the reviews in the store to take this </a:t>
            </a:r>
            <a:r>
              <a:rPr lang="en-US" baseline="0" dirty="0" err="1" smtClean="0"/>
              <a:t>adventage</a:t>
            </a:r>
            <a:r>
              <a:rPr lang="en-US" baseline="0" dirty="0" smtClean="0"/>
              <a:t>?</a:t>
            </a:r>
          </a:p>
          <a:p>
            <a:endParaRPr lang="en-US" baseline="0" dirty="0" smtClean="0"/>
          </a:p>
          <a:p>
            <a:r>
              <a:rPr lang="en-US" baseline="0" dirty="0" smtClean="0"/>
              <a:t>But there are many reviews in the store. So how do we distinguish the topic or the useful reviews to us?</a:t>
            </a:r>
            <a:r>
              <a:rPr lang="en-US" baseline="0" dirty="0"/>
              <a:t> </a:t>
            </a:r>
            <a:r>
              <a:rPr lang="en-US" baseline="0" dirty="0" smtClean="0"/>
              <a:t>One way to solve this problem is to find topic modeling and sentiment analysis</a:t>
            </a:r>
          </a:p>
          <a:p>
            <a:endParaRPr lang="en-US" baseline="0" dirty="0" smtClean="0"/>
          </a:p>
          <a:p>
            <a:r>
              <a:rPr lang="en-US" baseline="0" dirty="0" smtClean="0"/>
              <a:t>There are many studies that discuss the analysis of these reviews in English. But in Thai, can we take these approaches?</a:t>
            </a:r>
          </a:p>
          <a:p>
            <a:endParaRPr lang="en-US" baseline="0" dirty="0" smtClean="0"/>
          </a:p>
          <a:p>
            <a:r>
              <a:rPr lang="en-US" baseline="0" dirty="0" smtClean="0"/>
              <a:t>Because of difference in Thai such as word/sentence segmentation that its do not have common rule to break out word/sentence. Or the characteristics of Thai people such as being nice.</a:t>
            </a:r>
          </a:p>
          <a:p>
            <a:endParaRPr lang="en-US" baseline="0" dirty="0" smtClean="0"/>
          </a:p>
          <a:p>
            <a:r>
              <a:rPr lang="en-US" baseline="0" dirty="0" smtClean="0"/>
              <a:t>So we have to find anyway to be able to use them?</a:t>
            </a:r>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1313827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result,</a:t>
            </a:r>
            <a:r>
              <a:rPr lang="en-US" baseline="0" dirty="0" smtClean="0"/>
              <a:t> we will present </a:t>
            </a:r>
            <a:r>
              <a:rPr lang="en-US" baseline="0" dirty="0" err="1" smtClean="0"/>
              <a:t>manman’s</a:t>
            </a:r>
            <a:r>
              <a:rPr lang="en-US" baseline="0" dirty="0" smtClean="0"/>
              <a:t> result.</a:t>
            </a:r>
          </a:p>
          <a:p>
            <a:r>
              <a:rPr lang="en-US" baseline="0" dirty="0" smtClean="0"/>
              <a:t>The positive/negative sign in front of text are labeled manually to use as truth values by one person who not related to our research.</a:t>
            </a:r>
          </a:p>
          <a:p>
            <a:endParaRPr lang="en-US" baseline="0" dirty="0" smtClean="0"/>
          </a:p>
          <a:p>
            <a:r>
              <a:rPr lang="en-US" baseline="0" dirty="0" smtClean="0"/>
              <a:t>For </a:t>
            </a:r>
            <a:r>
              <a:rPr lang="en-US" baseline="0" dirty="0" smtClean="0"/>
              <a:t>example</a:t>
            </a:r>
            <a:r>
              <a:rPr lang="th-TH" baseline="0" dirty="0" smtClean="0"/>
              <a:t> 2 </a:t>
            </a:r>
            <a:r>
              <a:rPr lang="en-US" baseline="0" dirty="0" smtClean="0"/>
              <a:t>top </a:t>
            </a:r>
            <a:r>
              <a:rPr lang="en-US" baseline="0" dirty="0" smtClean="0"/>
              <a:t>topic </a:t>
            </a:r>
            <a:r>
              <a:rPr lang="th-TH" baseline="0" dirty="0" smtClean="0"/>
              <a:t>สายตา ขนาด ใหญ่ </a:t>
            </a:r>
            <a:r>
              <a:rPr lang="en-US" baseline="0" dirty="0" smtClean="0"/>
              <a:t>and </a:t>
            </a:r>
            <a:r>
              <a:rPr lang="th-TH" baseline="0" dirty="0" smtClean="0"/>
              <a:t>พิมพ์ พลาด</a:t>
            </a:r>
            <a:r>
              <a:rPr lang="en-US" baseline="0" dirty="0" smtClean="0"/>
              <a:t> show the users mentioned the topic to positively. </a:t>
            </a:r>
          </a:p>
          <a:p>
            <a:r>
              <a:rPr lang="en-US" baseline="0" dirty="0" smtClean="0"/>
              <a:t>By topic </a:t>
            </a:r>
            <a:r>
              <a:rPr lang="th-TH" baseline="0" dirty="0" smtClean="0"/>
              <a:t>สายตา ขนาด ใหญ่ </a:t>
            </a:r>
            <a:r>
              <a:rPr lang="en-US" baseline="0" dirty="0" smtClean="0"/>
              <a:t>that mean to interpret users like the big size font</a:t>
            </a:r>
            <a:endParaRPr lang="en-US" baseline="0" dirty="0" smtClean="0"/>
          </a:p>
          <a:p>
            <a:endParaRPr lang="en-US" baseline="0" dirty="0" smtClean="0"/>
          </a:p>
          <a:p>
            <a:r>
              <a:rPr lang="en-US" baseline="0" dirty="0" smtClean="0"/>
              <a:t>And some topic that </a:t>
            </a:r>
            <a:r>
              <a:rPr lang="en-US" baseline="0" dirty="0" smtClean="0"/>
              <a:t>seem to </a:t>
            </a:r>
            <a:r>
              <a:rPr lang="en-US" baseline="0" dirty="0" smtClean="0"/>
              <a:t>be negative aspect such as </a:t>
            </a:r>
            <a:r>
              <a:rPr lang="th-TH" baseline="0" dirty="0" smtClean="0"/>
              <a:t>พิมพ์ พลาด </a:t>
            </a:r>
            <a:r>
              <a:rPr lang="en-US" baseline="0" dirty="0" smtClean="0"/>
              <a:t>but are labeled positive because some sentence which has word </a:t>
            </a:r>
            <a:r>
              <a:rPr lang="th-TH" baseline="0" dirty="0" smtClean="0"/>
              <a:t>พลาด </a:t>
            </a:r>
            <a:r>
              <a:rPr lang="en-US" baseline="0" dirty="0" smtClean="0"/>
              <a:t>have word </a:t>
            </a:r>
            <a:r>
              <a:rPr lang="th-TH" baseline="0" dirty="0" smtClean="0"/>
              <a:t>ไม่ </a:t>
            </a:r>
            <a:r>
              <a:rPr lang="en-US" baseline="0" dirty="0" smtClean="0"/>
              <a:t>proceeding it causing sentiment was reverse</a:t>
            </a:r>
            <a:r>
              <a:rPr lang="en-US" baseline="0" dirty="0" smtClean="0"/>
              <a:t>. And it may be is a absolute maximum score.</a:t>
            </a:r>
          </a:p>
          <a:p>
            <a:endParaRPr lang="en-US" baseline="0" dirty="0" smtClean="0"/>
          </a:p>
          <a:p>
            <a:r>
              <a:rPr lang="en-US" baseline="0" dirty="0" smtClean="0"/>
              <a:t>The evaluate result have accuracy will be only 55% and F-measure will be 60.21% that is not satisfactory. </a:t>
            </a:r>
          </a:p>
          <a:p>
            <a:r>
              <a:rPr lang="en-US" baseline="0" dirty="0" smtClean="0"/>
              <a:t>By most topics are correct but negative topic are not very accurate.</a:t>
            </a:r>
          </a:p>
          <a:p>
            <a:r>
              <a:rPr lang="en-US" baseline="0" dirty="0" smtClean="0"/>
              <a:t>By most topics are positive that make topic should be negative are not very accurate.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12</a:t>
            </a:fld>
            <a:endParaRPr lang="en-US"/>
          </a:p>
        </p:txBody>
      </p:sp>
    </p:spTree>
    <p:extLst>
      <p:ext uri="{BB962C8B-B14F-4D97-AF65-F5344CB8AC3E}">
        <p14:creationId xmlns:p14="http://schemas.microsoft.com/office/powerpoint/2010/main" val="2045427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We</a:t>
            </a:r>
            <a:r>
              <a:rPr lang="en-US" baseline="0" dirty="0" smtClean="0"/>
              <a:t> </a:t>
            </a:r>
            <a:r>
              <a:rPr lang="en-US" baseline="0" dirty="0" smtClean="0"/>
              <a:t>have many limitation.</a:t>
            </a:r>
          </a:p>
          <a:p>
            <a:r>
              <a:rPr lang="en-US" baseline="0" dirty="0" smtClean="0"/>
              <a:t>Some words are not in dictionary and corpus that we use. So in word segmentation process that make a incorrect word. And it may be leading to incorrect in other process.</a:t>
            </a:r>
          </a:p>
          <a:p>
            <a:r>
              <a:rPr lang="en-US" baseline="0" dirty="0" smtClean="0"/>
              <a:t>Some words have several meaning that maybe make a inaccurate sentiment score.</a:t>
            </a:r>
          </a:p>
          <a:p>
            <a:r>
              <a:rPr lang="en-US" baseline="0" dirty="0" smtClean="0"/>
              <a:t>And in sentence segmentation, we use manual method to segment that make maybe make a incorrect sentence upon our bias</a:t>
            </a:r>
            <a:endParaRPr lang="th-TH" baseline="0" dirty="0" smtClean="0"/>
          </a:p>
          <a:p>
            <a:r>
              <a:rPr lang="en-US" baseline="0" dirty="0" smtClean="0"/>
              <a:t>Some word’s score that we get from </a:t>
            </a:r>
            <a:r>
              <a:rPr lang="en-US" baseline="0" dirty="0" err="1" smtClean="0"/>
              <a:t>sentiwordnet</a:t>
            </a:r>
            <a:r>
              <a:rPr lang="en-US" baseline="0" dirty="0" smtClean="0"/>
              <a:t> not match the context of sentence that make us have fixed word to negative.</a:t>
            </a:r>
          </a:p>
          <a:p>
            <a:r>
              <a:rPr lang="en-US" baseline="0" dirty="0" smtClean="0"/>
              <a:t>We fixed no. of topic because we do not have ideal to find no. of topic that may be miss some topic </a:t>
            </a:r>
          </a:p>
          <a:p>
            <a:r>
              <a:rPr lang="en-US" baseline="0" dirty="0" smtClean="0"/>
              <a:t>In evaluation process is not ideal to find truth set because it is upon bias of each person. </a:t>
            </a:r>
          </a:p>
        </p:txBody>
      </p:sp>
      <p:sp>
        <p:nvSpPr>
          <p:cNvPr id="4" name="Slide Number Placeholder 3"/>
          <p:cNvSpPr>
            <a:spLocks noGrp="1"/>
          </p:cNvSpPr>
          <p:nvPr>
            <p:ph type="sldNum" sz="quarter" idx="10"/>
          </p:nvPr>
        </p:nvSpPr>
        <p:spPr/>
        <p:txBody>
          <a:bodyPr/>
          <a:lstStyle/>
          <a:p>
            <a:fld id="{82869989-EB00-4EE7-BCB5-25BDC5BB29F8}" type="slidenum">
              <a:rPr lang="en-US" smtClean="0"/>
              <a:t>13</a:t>
            </a:fld>
            <a:endParaRPr lang="en-US"/>
          </a:p>
        </p:txBody>
      </p:sp>
    </p:spTree>
    <p:extLst>
      <p:ext uri="{BB962C8B-B14F-4D97-AF65-F5344CB8AC3E}">
        <p14:creationId xmlns:p14="http://schemas.microsoft.com/office/powerpoint/2010/main" val="1949581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future</a:t>
            </a:r>
            <a:r>
              <a:rPr lang="en-US" baseline="0" dirty="0" smtClean="0"/>
              <a:t> work </a:t>
            </a:r>
          </a:p>
          <a:p>
            <a:r>
              <a:rPr lang="en-US" baseline="0" dirty="0" smtClean="0"/>
              <a:t>For corpus, we will try to find and create modern word for </a:t>
            </a:r>
            <a:r>
              <a:rPr lang="en-US" baseline="0" dirty="0" err="1" smtClean="0"/>
              <a:t>thai</a:t>
            </a:r>
            <a:endParaRPr lang="en-US" baseline="0" dirty="0" smtClean="0"/>
          </a:p>
          <a:p>
            <a:r>
              <a:rPr lang="en-US" baseline="0" dirty="0" smtClean="0"/>
              <a:t>For sentence segmentation, we will try to adjust segmentation by find more pattern for segmentation</a:t>
            </a:r>
          </a:p>
          <a:p>
            <a:r>
              <a:rPr lang="en-US" baseline="0" dirty="0" smtClean="0"/>
              <a:t>For topic modeling, we will find solution for identify no. of topic in each application.</a:t>
            </a:r>
          </a:p>
          <a:p>
            <a:r>
              <a:rPr lang="en-US" baseline="0" dirty="0" smtClean="0"/>
              <a:t>And for sentiment score, we will try to adjust sentiment score by utilizing characteristic of </a:t>
            </a:r>
            <a:r>
              <a:rPr lang="en-US" baseline="0" dirty="0" err="1" smtClean="0"/>
              <a:t>thai</a:t>
            </a:r>
            <a:r>
              <a:rPr lang="en-US" baseline="0" dirty="0" smtClean="0"/>
              <a:t> people such as being nice</a:t>
            </a:r>
          </a:p>
          <a:p>
            <a:r>
              <a:rPr lang="en-US" baseline="0" dirty="0" smtClean="0"/>
              <a:t> for example is </a:t>
            </a:r>
            <a:r>
              <a:rPr lang="th-TH" baseline="0" dirty="0" smtClean="0"/>
              <a:t>พิมพ์ดี ใช้ดี เสียดายมีอีโมจิบางรุ่น</a:t>
            </a:r>
            <a:r>
              <a:rPr lang="en-US" baseline="0" dirty="0" smtClean="0"/>
              <a:t> it maybe can segment more sentence or another solution.</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14</a:t>
            </a:fld>
            <a:endParaRPr lang="en-US"/>
          </a:p>
        </p:txBody>
      </p:sp>
    </p:spTree>
    <p:extLst>
      <p:ext uri="{BB962C8B-B14F-4D97-AF65-F5344CB8AC3E}">
        <p14:creationId xmlns:p14="http://schemas.microsoft.com/office/powerpoint/2010/main" val="2854171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h-TH" dirty="0" err="1" smtClean="0"/>
              <a:t>แดดดด</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15</a:t>
            </a:fld>
            <a:endParaRPr lang="en-US"/>
          </a:p>
        </p:txBody>
      </p:sp>
    </p:spTree>
    <p:extLst>
      <p:ext uri="{BB962C8B-B14F-4D97-AF65-F5344CB8AC3E}">
        <p14:creationId xmlns:p14="http://schemas.microsoft.com/office/powerpoint/2010/main" val="858242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I talk</a:t>
            </a:r>
            <a:r>
              <a:rPr lang="en-US" baseline="0" dirty="0" smtClean="0"/>
              <a:t> about our research, I will talk about related techniques and tools.</a:t>
            </a:r>
          </a:p>
          <a:p>
            <a:endParaRPr lang="en-US" baseline="0" dirty="0" smtClean="0"/>
          </a:p>
          <a:p>
            <a:pPr marL="228600" indent="-228600">
              <a:buAutoNum type="arabicPeriod"/>
            </a:pPr>
            <a:r>
              <a:rPr lang="en-US" baseline="0" dirty="0" smtClean="0"/>
              <a:t>Word Segmentation</a:t>
            </a:r>
          </a:p>
          <a:p>
            <a:pPr marL="0" indent="0">
              <a:buNone/>
            </a:pPr>
            <a:r>
              <a:rPr lang="en-US" baseline="0" dirty="0" smtClean="0"/>
              <a:t>Because its do not have common rule for finding word boundary in </a:t>
            </a:r>
            <a:r>
              <a:rPr lang="en-US" baseline="0" dirty="0" err="1" smtClean="0"/>
              <a:t>thai</a:t>
            </a:r>
            <a:r>
              <a:rPr lang="en-US" baseline="0" dirty="0" smtClean="0"/>
              <a:t>, such ass space, period, or question mark like in English.</a:t>
            </a:r>
          </a:p>
          <a:p>
            <a:pPr marL="0" indent="0">
              <a:buNone/>
            </a:pPr>
            <a:r>
              <a:rPr lang="en-US" baseline="0" dirty="0" smtClean="0"/>
              <a:t>So there are many techniques to segment such as longest matching, maximal matching, probabilistic model, or feature-based approach.</a:t>
            </a:r>
          </a:p>
          <a:p>
            <a:pPr marL="0" indent="0">
              <a:buNone/>
            </a:pPr>
            <a:r>
              <a:rPr lang="en-US" baseline="0" dirty="0" smtClean="0"/>
              <a:t>And in our research, we choose </a:t>
            </a:r>
            <a:r>
              <a:rPr lang="en-US" baseline="0" dirty="0" err="1" smtClean="0"/>
              <a:t>LexTo</a:t>
            </a:r>
            <a:r>
              <a:rPr lang="en-US" baseline="0" dirty="0" smtClean="0"/>
              <a:t> tool which based-on longest matching that developed by NECTEC.</a:t>
            </a:r>
          </a:p>
          <a:p>
            <a:pPr marL="0" indent="0">
              <a:buNone/>
            </a:pPr>
            <a:endParaRPr lang="en-US" baseline="0" dirty="0" smtClean="0"/>
          </a:p>
          <a:p>
            <a:pPr marL="0" indent="0">
              <a:buNone/>
            </a:pPr>
            <a:r>
              <a:rPr lang="en-US" baseline="0" dirty="0" smtClean="0"/>
              <a:t>2. Part of Speech</a:t>
            </a:r>
          </a:p>
          <a:p>
            <a:pPr marL="0" indent="0">
              <a:buNone/>
            </a:pPr>
            <a:r>
              <a:rPr lang="en-US" baseline="0" dirty="0" smtClean="0"/>
              <a:t>This is method to identify word as N, PN, V, ADV, ADJ, PREP, CON, INT. By using corpus that have a POS tag to learn and tag a new word.</a:t>
            </a:r>
          </a:p>
          <a:p>
            <a:pPr marL="0" indent="0">
              <a:buNone/>
            </a:pPr>
            <a:r>
              <a:rPr lang="en-US" baseline="0" dirty="0" smtClean="0"/>
              <a:t>There are many tool can find POS such as NLTK and </a:t>
            </a:r>
            <a:r>
              <a:rPr lang="en-US" baseline="0" dirty="0" err="1" smtClean="0"/>
              <a:t>RDRPOStagger</a:t>
            </a:r>
            <a:r>
              <a:rPr lang="en-US" baseline="0" dirty="0" smtClean="0"/>
              <a:t> which both tools can add new corpus to learn. But in </a:t>
            </a:r>
            <a:r>
              <a:rPr lang="en-US" baseline="0" dirty="0" err="1" smtClean="0"/>
              <a:t>RDRPOStagger</a:t>
            </a:r>
            <a:r>
              <a:rPr lang="en-US" baseline="0" dirty="0" smtClean="0"/>
              <a:t> have included Orchid corpus that developed by NECTEC.</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225175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Sentiment Analysis </a:t>
            </a:r>
          </a:p>
          <a:p>
            <a:r>
              <a:rPr lang="en-US" dirty="0" smtClean="0"/>
              <a:t>This is method to identify</a:t>
            </a:r>
            <a:r>
              <a:rPr lang="en-US" baseline="0" dirty="0" smtClean="0"/>
              <a:t> word, sentence, or document to positive, negative, or neutral. There are two main approaches to use one is learning-based and one is lexicon-based.</a:t>
            </a:r>
          </a:p>
          <a:p>
            <a:r>
              <a:rPr lang="en-US" baseline="0" dirty="0" smtClean="0"/>
              <a:t>By </a:t>
            </a:r>
            <a:r>
              <a:rPr lang="en-US" baseline="0" dirty="0" err="1" smtClean="0"/>
              <a:t>SentiWordNet</a:t>
            </a:r>
            <a:r>
              <a:rPr lang="en-US" baseline="0" dirty="0" smtClean="0"/>
              <a:t> is a resource that have English’s word with sentiment score to help us to find </a:t>
            </a:r>
            <a:r>
              <a:rPr lang="en-US" baseline="0" dirty="0" smtClean="0"/>
              <a:t>sentiment.</a:t>
            </a:r>
          </a:p>
          <a:p>
            <a:r>
              <a:rPr lang="en-US" baseline="0" dirty="0" smtClean="0"/>
              <a:t>And in our work we use lexicon-based approach with </a:t>
            </a:r>
            <a:r>
              <a:rPr lang="en-US" baseline="0" dirty="0" err="1" smtClean="0"/>
              <a:t>SentiWordNet</a:t>
            </a:r>
            <a:r>
              <a:rPr lang="en-US" baseline="0" dirty="0" smtClean="0"/>
              <a:t> for finding word sentiment.</a:t>
            </a:r>
            <a:endParaRPr lang="en-US" baseline="0" dirty="0" smtClean="0"/>
          </a:p>
          <a:p>
            <a:endParaRPr lang="en-US" baseline="0" dirty="0" smtClean="0"/>
          </a:p>
          <a:p>
            <a:r>
              <a:rPr lang="en-US" baseline="0" dirty="0" smtClean="0"/>
              <a:t>4. Topic Modeling</a:t>
            </a:r>
          </a:p>
          <a:p>
            <a:r>
              <a:rPr lang="en-US" baseline="0" dirty="0" smtClean="0"/>
              <a:t>This is method to find topics/aspects in documents.</a:t>
            </a:r>
          </a:p>
          <a:p>
            <a:r>
              <a:rPr lang="en-US" baseline="0" dirty="0" smtClean="0"/>
              <a:t>LDA is a common and effective topic modeling technique based-on Bayesian model with have assumption that give contains a mixture of topics and each topic contains various words with difference probabilities.</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3913773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overall process of our approach.</a:t>
            </a:r>
          </a:p>
          <a:p>
            <a:pPr marL="228600" indent="-228600">
              <a:buAutoNum type="arabicPeriod"/>
            </a:pPr>
            <a:r>
              <a:rPr lang="en-US" baseline="0" dirty="0" smtClean="0"/>
              <a:t>Data collection</a:t>
            </a:r>
          </a:p>
          <a:p>
            <a:pPr marL="228600" indent="-228600">
              <a:buAutoNum type="arabicPeriod"/>
            </a:pPr>
            <a:r>
              <a:rPr lang="en-US" baseline="0" dirty="0" smtClean="0"/>
              <a:t>Preprocessing</a:t>
            </a:r>
          </a:p>
          <a:p>
            <a:pPr marL="228600" indent="-228600">
              <a:buAutoNum type="arabicPeriod"/>
            </a:pPr>
            <a:r>
              <a:rPr lang="en-US" baseline="0" dirty="0" smtClean="0"/>
              <a:t>Sentiment analysis</a:t>
            </a:r>
          </a:p>
          <a:p>
            <a:pPr marL="228600" indent="-228600">
              <a:buAutoNum type="arabicPeriod"/>
            </a:pPr>
            <a:r>
              <a:rPr lang="en-US" baseline="0" dirty="0" smtClean="0"/>
              <a:t>Topic extraction</a:t>
            </a:r>
          </a:p>
          <a:p>
            <a:pPr marL="228600" indent="-228600">
              <a:buAutoNum type="arabicPeriod"/>
            </a:pPr>
            <a:r>
              <a:rPr lang="en-US" baseline="0" dirty="0" smtClean="0"/>
              <a:t>Summary</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a:t>
            </a:fld>
            <a:endParaRPr lang="en-US"/>
          </a:p>
        </p:txBody>
      </p:sp>
    </p:spTree>
    <p:extLst>
      <p:ext uri="{BB962C8B-B14F-4D97-AF65-F5344CB8AC3E}">
        <p14:creationId xmlns:p14="http://schemas.microsoft.com/office/powerpoint/2010/main" val="535515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Data collection,</a:t>
            </a:r>
            <a:r>
              <a:rPr lang="en-US" baseline="0" dirty="0" smtClean="0"/>
              <a:t> we collection reviews in google play store from two mobile application are </a:t>
            </a:r>
            <a:r>
              <a:rPr lang="en-US" baseline="0" dirty="0" err="1" smtClean="0"/>
              <a:t>manman</a:t>
            </a:r>
            <a:r>
              <a:rPr lang="en-US" baseline="0" dirty="0" smtClean="0"/>
              <a:t> and h-</a:t>
            </a:r>
            <a:r>
              <a:rPr lang="en-US" baseline="0" dirty="0" err="1" smtClean="0"/>
              <a:t>tv</a:t>
            </a:r>
            <a:r>
              <a:rPr lang="en-US" baseline="0" dirty="0" smtClean="0"/>
              <a:t> with one thousand two hundred seventy-nine and six hundred </a:t>
            </a:r>
            <a:r>
              <a:rPr lang="en-US" baseline="0" dirty="0" err="1" smtClean="0"/>
              <a:t>ninty</a:t>
            </a:r>
            <a:r>
              <a:rPr lang="en-US" baseline="0" dirty="0" smtClean="0"/>
              <a:t>-one reviews.</a:t>
            </a:r>
          </a:p>
          <a:p>
            <a:r>
              <a:rPr lang="en-US" baseline="0" dirty="0" smtClean="0"/>
              <a:t>By we use </a:t>
            </a:r>
            <a:r>
              <a:rPr lang="en-US" baseline="0" dirty="0" err="1" smtClean="0"/>
              <a:t>javascript</a:t>
            </a:r>
            <a:r>
              <a:rPr lang="en-US" baseline="0" dirty="0" smtClean="0"/>
              <a:t> to retrieve review from google play website.</a:t>
            </a:r>
          </a:p>
          <a:p>
            <a:endParaRPr lang="en-US" baseline="0" dirty="0" smtClean="0"/>
          </a:p>
          <a:p>
            <a:r>
              <a:rPr lang="en-US" baseline="0" dirty="0" smtClean="0"/>
              <a:t>In preprocessing, we have assumption is one sentence have only one sentiment. So we will break each review into sentence by manually because as we mentioned above it hard to find word/sentence boundary.</a:t>
            </a:r>
          </a:p>
          <a:p>
            <a:r>
              <a:rPr lang="en-US" baseline="0" dirty="0" smtClean="0"/>
              <a:t>And when we get sentences, we will do word segmentation by using </a:t>
            </a:r>
            <a:r>
              <a:rPr lang="en-US" baseline="0" dirty="0" err="1" smtClean="0"/>
              <a:t>LexTo</a:t>
            </a:r>
            <a:r>
              <a:rPr lang="en-US" baseline="0" dirty="0" smtClean="0"/>
              <a:t> and take those word to find POS by using </a:t>
            </a:r>
            <a:r>
              <a:rPr lang="en-US" baseline="0" dirty="0" err="1" smtClean="0"/>
              <a:t>RDRPOStagger</a:t>
            </a:r>
            <a:r>
              <a:rPr lang="en-US" baseline="0" dirty="0" smtClean="0"/>
              <a:t>.</a:t>
            </a:r>
          </a:p>
          <a:p>
            <a:r>
              <a:rPr lang="en-US" baseline="0" dirty="0" smtClean="0"/>
              <a:t>But in word segmentation and POS tagging may not be accurate because some word such as slang, informal, and misspelled word are not in the corpus that we use.</a:t>
            </a:r>
          </a:p>
        </p:txBody>
      </p:sp>
      <p:sp>
        <p:nvSpPr>
          <p:cNvPr id="4" name="Slide Number Placeholder 3"/>
          <p:cNvSpPr>
            <a:spLocks noGrp="1"/>
          </p:cNvSpPr>
          <p:nvPr>
            <p:ph type="sldNum" sz="quarter" idx="10"/>
          </p:nvPr>
        </p:nvSpPr>
        <p:spPr/>
        <p:txBody>
          <a:bodyPr/>
          <a:lstStyle/>
          <a:p>
            <a:fld id="{82869989-EB00-4EE7-BCB5-25BDC5BB29F8}" type="slidenum">
              <a:rPr lang="en-US" smtClean="0"/>
              <a:t>7</a:t>
            </a:fld>
            <a:endParaRPr lang="en-US"/>
          </a:p>
        </p:txBody>
      </p:sp>
    </p:spTree>
    <p:extLst>
      <p:ext uri="{BB962C8B-B14F-4D97-AF65-F5344CB8AC3E}">
        <p14:creationId xmlns:p14="http://schemas.microsoft.com/office/powerpoint/2010/main" val="1517440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sentiment analysis, in this process because we do not have sentiment score for </a:t>
            </a:r>
            <a:r>
              <a:rPr lang="en-US" baseline="0" dirty="0" err="1" smtClean="0"/>
              <a:t>thai</a:t>
            </a:r>
            <a:r>
              <a:rPr lang="en-US" baseline="0" dirty="0" smtClean="0"/>
              <a:t> word. So we will translate </a:t>
            </a:r>
            <a:r>
              <a:rPr lang="en-US" baseline="0" dirty="0" err="1" smtClean="0"/>
              <a:t>thai</a:t>
            </a:r>
            <a:r>
              <a:rPr lang="en-US" baseline="0" dirty="0" smtClean="0"/>
              <a:t> word into English by </a:t>
            </a:r>
            <a:r>
              <a:rPr lang="en-US" baseline="0" dirty="0" err="1" smtClean="0"/>
              <a:t>LEXiTRON</a:t>
            </a:r>
            <a:r>
              <a:rPr lang="en-US" baseline="0" dirty="0" smtClean="0"/>
              <a:t> and use </a:t>
            </a:r>
            <a:r>
              <a:rPr lang="en-US" baseline="0" dirty="0" err="1" smtClean="0"/>
              <a:t>sentiwordnet</a:t>
            </a:r>
            <a:r>
              <a:rPr lang="en-US" baseline="0" dirty="0" smtClean="0"/>
              <a:t> to find the word’s score.</a:t>
            </a:r>
          </a:p>
          <a:p>
            <a:r>
              <a:rPr lang="en-US" baseline="0" dirty="0" smtClean="0"/>
              <a:t>And when we get word’s score we find sentence’s score by average word’s score with some rule.</a:t>
            </a:r>
          </a:p>
          <a:p>
            <a:pPr marL="228600" indent="-228600">
              <a:buAutoNum type="arabicPeriod"/>
            </a:pPr>
            <a:r>
              <a:rPr lang="en-US" baseline="0" dirty="0" smtClean="0"/>
              <a:t>We will Reverses score if word that come after word </a:t>
            </a:r>
            <a:r>
              <a:rPr lang="th-TH" baseline="0" dirty="0" smtClean="0"/>
              <a:t>ไม่</a:t>
            </a:r>
            <a:endParaRPr lang="en-US" baseline="0" dirty="0" smtClean="0"/>
          </a:p>
          <a:p>
            <a:pPr marL="228600" indent="-228600">
              <a:buAutoNum type="arabicPeriod"/>
            </a:pPr>
            <a:r>
              <a:rPr lang="en-US" baseline="0" dirty="0" smtClean="0"/>
              <a:t>We have a list word that fixed it into negative such as </a:t>
            </a:r>
            <a:r>
              <a:rPr lang="th-TH" baseline="0" dirty="0" smtClean="0"/>
              <a:t>แก้ไข</a:t>
            </a:r>
            <a:r>
              <a:rPr lang="en-US" baseline="0" dirty="0" smtClean="0"/>
              <a:t> , </a:t>
            </a:r>
            <a:r>
              <a:rPr lang="th-TH" baseline="0" dirty="0" smtClean="0"/>
              <a:t>ปรับปรุง</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a:t>
            </a:fld>
            <a:endParaRPr lang="en-US"/>
          </a:p>
        </p:txBody>
      </p:sp>
    </p:spTree>
    <p:extLst>
      <p:ext uri="{BB962C8B-B14F-4D97-AF65-F5344CB8AC3E}">
        <p14:creationId xmlns:p14="http://schemas.microsoft.com/office/powerpoint/2010/main" val="3667704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Topic</a:t>
            </a:r>
            <a:r>
              <a:rPr lang="en-US" baseline="0" dirty="0" smtClean="0"/>
              <a:t> extraction, we use LDA to extract topics that only N, V, ADV, and ADJ.</a:t>
            </a:r>
          </a:p>
          <a:p>
            <a:r>
              <a:rPr lang="en-US" baseline="0" dirty="0" smtClean="0"/>
              <a:t>By we try to find difference no. of topic in range ten to twenty, and we find that when increasing no. of topic it have more topic and the topic have greater detail.</a:t>
            </a:r>
          </a:p>
          <a:p>
            <a:r>
              <a:rPr lang="en-US" baseline="0" dirty="0" smtClean="0"/>
              <a:t>So we choose twenty no. of topic and ten words in each topic</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a:t>
            </a:fld>
            <a:endParaRPr lang="en-US"/>
          </a:p>
        </p:txBody>
      </p:sp>
    </p:spTree>
    <p:extLst>
      <p:ext uri="{BB962C8B-B14F-4D97-AF65-F5344CB8AC3E}">
        <p14:creationId xmlns:p14="http://schemas.microsoft.com/office/powerpoint/2010/main" val="3672078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summary,</a:t>
            </a:r>
            <a:r>
              <a:rPr lang="en-US" baseline="0" dirty="0" smtClean="0"/>
              <a:t> we will group sentence into topic that take from previous process by find word that contain in the topic. And when we group done, we will find topic’s score by fin absolute maximum of sentence’s score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a:t>
            </a:fld>
            <a:endParaRPr lang="en-US"/>
          </a:p>
        </p:txBody>
      </p:sp>
    </p:spTree>
    <p:extLst>
      <p:ext uri="{BB962C8B-B14F-4D97-AF65-F5344CB8AC3E}">
        <p14:creationId xmlns:p14="http://schemas.microsoft.com/office/powerpoint/2010/main" val="3866607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example in summary process</a:t>
            </a:r>
          </a:p>
          <a:p>
            <a:r>
              <a:rPr lang="en-US" baseline="0" dirty="0" smtClean="0"/>
              <a:t>We will have topic a in red color and topic b in green color and we have sentence with sentiment score that have some word in each group by highlight color.</a:t>
            </a:r>
          </a:p>
          <a:p>
            <a:r>
              <a:rPr lang="en-US" baseline="0" dirty="0" smtClean="0"/>
              <a:t>So we will add those sentence into each group. And find absolute maximum score to represent topic’s score.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a:t>
            </a:fld>
            <a:endParaRPr lang="en-US"/>
          </a:p>
        </p:txBody>
      </p:sp>
    </p:spTree>
    <p:extLst>
      <p:ext uri="{BB962C8B-B14F-4D97-AF65-F5344CB8AC3E}">
        <p14:creationId xmlns:p14="http://schemas.microsoft.com/office/powerpoint/2010/main" val="810145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7/13/2017</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7/13/2017</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7/13/2017</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7/13/2017</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7/13/2017</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7/13/2017</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7/13/2017</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7/13/2017</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7/13/2017</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5" y="851770"/>
            <a:ext cx="9604310" cy="2411640"/>
          </a:xfrm>
        </p:spPr>
        <p:txBody>
          <a:bodyPr>
            <a:noAutofit/>
          </a:bodyPr>
          <a:lstStyle/>
          <a:p>
            <a:r>
              <a:rPr lang="en-US" sz="4800" dirty="0"/>
              <a:t>Analyzing User Reviews in Thai Language </a:t>
            </a:r>
            <a:r>
              <a:rPr lang="en-US" sz="4800" dirty="0" smtClean="0"/>
              <a:t>toward </a:t>
            </a:r>
            <a:r>
              <a:rPr lang="en-US" sz="4800" dirty="0"/>
              <a:t>Aspects in Mobile Applications</a:t>
            </a:r>
          </a:p>
        </p:txBody>
      </p:sp>
      <p:sp>
        <p:nvSpPr>
          <p:cNvPr id="3" name="Subtitle 2"/>
          <p:cNvSpPr>
            <a:spLocks noGrp="1"/>
          </p:cNvSpPr>
          <p:nvPr>
            <p:ph type="subTitle" idx="1"/>
          </p:nvPr>
        </p:nvSpPr>
        <p:spPr>
          <a:xfrm>
            <a:off x="1293845" y="3741550"/>
            <a:ext cx="9604310" cy="905606"/>
          </a:xfrm>
        </p:spPr>
        <p:txBody>
          <a:bodyPr>
            <a:noAutofit/>
          </a:bodyPr>
          <a:lstStyle/>
          <a:p>
            <a:pPr algn="ctr"/>
            <a:r>
              <a:rPr lang="en-US" sz="2400" dirty="0" err="1" smtClean="0"/>
              <a:t>Boonyarit</a:t>
            </a:r>
            <a:r>
              <a:rPr lang="en-US" sz="2400" dirty="0" smtClean="0"/>
              <a:t> </a:t>
            </a:r>
            <a:r>
              <a:rPr lang="en-US" sz="2400" dirty="0" err="1" smtClean="0"/>
              <a:t>Deewattananon</a:t>
            </a:r>
            <a:r>
              <a:rPr lang="en-US" sz="2400" dirty="0" smtClean="0"/>
              <a:t/>
            </a:r>
            <a:br>
              <a:rPr lang="en-US" sz="2400" dirty="0" smtClean="0"/>
            </a:br>
            <a:r>
              <a:rPr lang="en-US" sz="2400" dirty="0" err="1" smtClean="0"/>
              <a:t>Kasetsart</a:t>
            </a:r>
            <a:r>
              <a:rPr lang="en-US" sz="2400" dirty="0" smtClean="0"/>
              <a:t> University</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944" y="5549304"/>
            <a:ext cx="4240905" cy="927696"/>
          </a:xfrm>
          <a:prstGeom prst="rect">
            <a:avLst/>
          </a:prstGeom>
        </p:spPr>
      </p:pic>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(Cons.)</a:t>
            </a:r>
            <a:endParaRPr lang="en-US" dirty="0"/>
          </a:p>
        </p:txBody>
      </p:sp>
      <p:sp>
        <p:nvSpPr>
          <p:cNvPr id="3" name="Content Placeholder 2"/>
          <p:cNvSpPr>
            <a:spLocks noGrp="1"/>
          </p:cNvSpPr>
          <p:nvPr>
            <p:ph idx="1"/>
          </p:nvPr>
        </p:nvSpPr>
        <p:spPr/>
        <p:txBody>
          <a:bodyPr/>
          <a:lstStyle/>
          <a:p>
            <a:r>
              <a:rPr lang="en-US" dirty="0" smtClean="0"/>
              <a:t>Summary</a:t>
            </a:r>
          </a:p>
          <a:p>
            <a:pPr lvl="1"/>
            <a:r>
              <a:rPr lang="en-US" dirty="0" smtClean="0"/>
              <a:t>Group sentence in each topic by word that contain in topic.</a:t>
            </a:r>
          </a:p>
          <a:p>
            <a:pPr lvl="1"/>
            <a:r>
              <a:rPr lang="en-US" dirty="0" smtClean="0"/>
              <a:t>Find sentiment of topic by find Absolute Maximum of sentiment sentence.</a:t>
            </a:r>
            <a:endParaRPr lang="en-US" dirty="0"/>
          </a:p>
        </p:txBody>
      </p:sp>
    </p:spTree>
    <p:extLst>
      <p:ext uri="{BB962C8B-B14F-4D97-AF65-F5344CB8AC3E}">
        <p14:creationId xmlns:p14="http://schemas.microsoft.com/office/powerpoint/2010/main" val="1380241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358040" y="3097069"/>
            <a:ext cx="4767009" cy="1477328"/>
          </a:xfrm>
          <a:prstGeom prst="rect">
            <a:avLst/>
          </a:prstGeom>
          <a:noFill/>
        </p:spPr>
        <p:txBody>
          <a:bodyPr wrap="square" rtlCol="0">
            <a:spAutoFit/>
          </a:bodyPr>
          <a:lstStyle/>
          <a:p>
            <a:r>
              <a:rPr lang="th-TH" dirty="0" smtClean="0"/>
              <a:t>ไม่มี ค </a:t>
            </a:r>
            <a:r>
              <a:rPr lang="th-TH" dirty="0" smtClean="0">
                <a:solidFill>
                  <a:srgbClr val="00B050"/>
                </a:solidFill>
              </a:rPr>
              <a:t>คน</a:t>
            </a:r>
            <a:r>
              <a:rPr lang="th-TH" dirty="0" smtClean="0"/>
              <a:t> </a:t>
            </a:r>
            <a:r>
              <a:rPr lang="th-TH" dirty="0" smtClean="0">
                <a:solidFill>
                  <a:schemeClr val="accent1">
                    <a:lumMod val="75000"/>
                  </a:schemeClr>
                </a:solidFill>
              </a:rPr>
              <a:t>เพิ่ม</a:t>
            </a:r>
            <a:r>
              <a:rPr lang="th-TH" dirty="0" err="1" smtClean="0"/>
              <a:t>ได้มั้ย</a:t>
            </a:r>
            <a:r>
              <a:rPr lang="th-TH" dirty="0" smtClean="0"/>
              <a:t>คะ</a:t>
            </a:r>
            <a:r>
              <a:rPr lang="en-US" dirty="0" smtClean="0"/>
              <a:t>  (0.009)</a:t>
            </a:r>
            <a:endParaRPr lang="th-TH" dirty="0" smtClean="0"/>
          </a:p>
          <a:p>
            <a:r>
              <a:rPr lang="th-TH" dirty="0" err="1" smtClean="0"/>
              <a:t>เด๋วนี้พิม</a:t>
            </a:r>
            <a:r>
              <a:rPr lang="th-TH" dirty="0" smtClean="0"/>
              <a:t>ยากไม่</a:t>
            </a:r>
            <a:r>
              <a:rPr lang="th-TH" dirty="0" smtClean="0">
                <a:solidFill>
                  <a:srgbClr val="00B050"/>
                </a:solidFill>
              </a:rPr>
              <a:t>ติด</a:t>
            </a:r>
            <a:r>
              <a:rPr lang="th-TH" dirty="0" smtClean="0"/>
              <a:t>เด้งอีกด้วย</a:t>
            </a:r>
            <a:r>
              <a:rPr lang="th-TH" dirty="0" smtClean="0">
                <a:solidFill>
                  <a:schemeClr val="accent1">
                    <a:lumMod val="75000"/>
                  </a:schemeClr>
                </a:solidFill>
              </a:rPr>
              <a:t>ช่วย</a:t>
            </a:r>
            <a:r>
              <a:rPr lang="th-TH" dirty="0" smtClean="0"/>
              <a:t>แก้ทีคับ</a:t>
            </a:r>
            <a:r>
              <a:rPr lang="en-US" dirty="0" smtClean="0"/>
              <a:t>  (-0.039)</a:t>
            </a:r>
            <a:endParaRPr lang="th-TH" dirty="0" smtClean="0"/>
          </a:p>
          <a:p>
            <a:r>
              <a:rPr lang="th-TH" dirty="0"/>
              <a:t>อยากให้มีอี</a:t>
            </a:r>
            <a:r>
              <a:rPr lang="th-TH" dirty="0">
                <a:solidFill>
                  <a:srgbClr val="00B050"/>
                </a:solidFill>
              </a:rPr>
              <a:t>โม</a:t>
            </a:r>
            <a:r>
              <a:rPr lang="th-TH" dirty="0"/>
              <a:t>จิแบบไม่ต้องลง</a:t>
            </a:r>
            <a:r>
              <a:rPr lang="en-US" dirty="0">
                <a:solidFill>
                  <a:schemeClr val="accent1">
                    <a:lumMod val="75000"/>
                  </a:schemeClr>
                </a:solidFill>
              </a:rPr>
              <a:t>beta</a:t>
            </a:r>
            <a:r>
              <a:rPr lang="th-TH" dirty="0" smtClean="0"/>
              <a:t>ค่ะ</a:t>
            </a:r>
            <a:r>
              <a:rPr lang="en-US" dirty="0" smtClean="0"/>
              <a:t> (0.019)</a:t>
            </a:r>
            <a:endParaRPr lang="th-TH" dirty="0" smtClean="0"/>
          </a:p>
          <a:p>
            <a:r>
              <a:rPr lang="th-TH" dirty="0" smtClean="0"/>
              <a:t>ไม่มี ขอ ขวด กับ คอ </a:t>
            </a:r>
            <a:r>
              <a:rPr lang="th-TH" dirty="0" smtClean="0">
                <a:solidFill>
                  <a:srgbClr val="00B050"/>
                </a:solidFill>
              </a:rPr>
              <a:t>คน</a:t>
            </a:r>
            <a:r>
              <a:rPr lang="en-US" dirty="0" smtClean="0">
                <a:solidFill>
                  <a:srgbClr val="00B050"/>
                </a:solidFill>
              </a:rPr>
              <a:t> </a:t>
            </a:r>
            <a:r>
              <a:rPr lang="en-US" dirty="0" smtClean="0"/>
              <a:t>(0.018)</a:t>
            </a:r>
            <a:endParaRPr lang="th-TH" dirty="0" smtClean="0">
              <a:solidFill>
                <a:srgbClr val="00B050"/>
              </a:solidFill>
            </a:endParaRPr>
          </a:p>
          <a:p>
            <a:r>
              <a:rPr lang="th-TH" dirty="0"/>
              <a:t>น่าจะมีระบบเดาคำศัพท์และ</a:t>
            </a:r>
            <a:r>
              <a:rPr lang="th-TH" dirty="0">
                <a:solidFill>
                  <a:schemeClr val="accent1">
                    <a:lumMod val="75000"/>
                  </a:schemeClr>
                </a:solidFill>
              </a:rPr>
              <a:t>เพิ่ม</a:t>
            </a:r>
            <a:r>
              <a:rPr lang="th-TH" dirty="0"/>
              <a:t>คำศัพท์ได้</a:t>
            </a:r>
            <a:r>
              <a:rPr lang="th-TH" dirty="0" smtClean="0"/>
              <a:t>เอง</a:t>
            </a:r>
            <a:r>
              <a:rPr lang="en-US" dirty="0" smtClean="0"/>
              <a:t>  (0.126)</a:t>
            </a:r>
            <a:r>
              <a:rPr lang="th-TH" dirty="0" smtClean="0"/>
              <a:t>​ </a:t>
            </a:r>
            <a:endParaRPr lang="en-US" dirty="0"/>
          </a:p>
        </p:txBody>
      </p:sp>
      <p:sp>
        <p:nvSpPr>
          <p:cNvPr id="30" name="TextBox 29"/>
          <p:cNvSpPr txBox="1"/>
          <p:nvPr/>
        </p:nvSpPr>
        <p:spPr>
          <a:xfrm>
            <a:off x="4358039" y="3097069"/>
            <a:ext cx="4767009" cy="1477328"/>
          </a:xfrm>
          <a:prstGeom prst="rect">
            <a:avLst/>
          </a:prstGeom>
          <a:noFill/>
        </p:spPr>
        <p:txBody>
          <a:bodyPr wrap="square" rtlCol="0">
            <a:spAutoFit/>
          </a:bodyPr>
          <a:lstStyle/>
          <a:p>
            <a:r>
              <a:rPr lang="th-TH" dirty="0" smtClean="0"/>
              <a:t>ไม่มี ค คน เพิ่ม</a:t>
            </a:r>
            <a:r>
              <a:rPr lang="th-TH" dirty="0" err="1" smtClean="0"/>
              <a:t>ได้มั้ย</a:t>
            </a:r>
            <a:r>
              <a:rPr lang="th-TH" dirty="0" smtClean="0"/>
              <a:t>คะ</a:t>
            </a:r>
            <a:r>
              <a:rPr lang="en-US" dirty="0" smtClean="0"/>
              <a:t>  (0.009)</a:t>
            </a:r>
            <a:endParaRPr lang="th-TH" dirty="0" smtClean="0"/>
          </a:p>
          <a:p>
            <a:r>
              <a:rPr lang="th-TH" dirty="0" err="1" smtClean="0"/>
              <a:t>เด๋วนี้พิม</a:t>
            </a:r>
            <a:r>
              <a:rPr lang="th-TH" dirty="0" smtClean="0"/>
              <a:t>ยากไม่ติดเด้งอีกด้วยช่วยแก้ทีคับ</a:t>
            </a:r>
            <a:r>
              <a:rPr lang="en-US" dirty="0" smtClean="0"/>
              <a:t>  (-0.039)</a:t>
            </a:r>
            <a:endParaRPr lang="th-TH" dirty="0" smtClean="0"/>
          </a:p>
          <a:p>
            <a:r>
              <a:rPr lang="th-TH" dirty="0"/>
              <a:t>อยากให้มีอีโมจิแบบไม่ต้องลง</a:t>
            </a:r>
            <a:r>
              <a:rPr lang="en-US" dirty="0"/>
              <a:t>beta</a:t>
            </a:r>
            <a:r>
              <a:rPr lang="th-TH" dirty="0" smtClean="0"/>
              <a:t>ค่ะ</a:t>
            </a:r>
            <a:r>
              <a:rPr lang="en-US" dirty="0" smtClean="0"/>
              <a:t> (0.019)</a:t>
            </a:r>
            <a:endParaRPr lang="th-TH" dirty="0" smtClean="0"/>
          </a:p>
          <a:p>
            <a:r>
              <a:rPr lang="th-TH" dirty="0" smtClean="0"/>
              <a:t>ไม่มี ขอ ขวด กับ คอ คน</a:t>
            </a:r>
            <a:r>
              <a:rPr lang="en-US" dirty="0" smtClean="0"/>
              <a:t> (0.018)</a:t>
            </a:r>
            <a:endParaRPr lang="th-TH" dirty="0" smtClean="0"/>
          </a:p>
          <a:p>
            <a:r>
              <a:rPr lang="th-TH" dirty="0"/>
              <a:t>น่าจะมีระบบเดาคำศัพท์และเพิ่มคำศัพท์ได้เอง​ </a:t>
            </a:r>
            <a:r>
              <a:rPr lang="en-US" dirty="0" smtClean="0"/>
              <a:t> (0.126)</a:t>
            </a:r>
            <a:endParaRPr lang="en-US" dirty="0"/>
          </a:p>
        </p:txBody>
      </p:sp>
      <p:sp>
        <p:nvSpPr>
          <p:cNvPr id="2" name="Title 1"/>
          <p:cNvSpPr>
            <a:spLocks noGrp="1"/>
          </p:cNvSpPr>
          <p:nvPr>
            <p:ph type="title"/>
          </p:nvPr>
        </p:nvSpPr>
        <p:spPr/>
        <p:txBody>
          <a:bodyPr/>
          <a:lstStyle/>
          <a:p>
            <a:r>
              <a:rPr lang="en-US" dirty="0" smtClean="0"/>
              <a:t>METHODOLOGY (Cons.)</a:t>
            </a:r>
            <a:endParaRPr lang="en-US" dirty="0"/>
          </a:p>
        </p:txBody>
      </p:sp>
      <p:sp>
        <p:nvSpPr>
          <p:cNvPr id="5" name="TextBox 4"/>
          <p:cNvSpPr txBox="1"/>
          <p:nvPr/>
        </p:nvSpPr>
        <p:spPr>
          <a:xfrm>
            <a:off x="10021078" y="2536022"/>
            <a:ext cx="1250302" cy="3139321"/>
          </a:xfrm>
          <a:prstGeom prst="rect">
            <a:avLst/>
          </a:prstGeom>
          <a:noFill/>
        </p:spPr>
        <p:txBody>
          <a:bodyPr wrap="square" rtlCol="0">
            <a:spAutoFit/>
          </a:bodyPr>
          <a:lstStyle/>
          <a:p>
            <a:r>
              <a:rPr lang="en-US" dirty="0" smtClean="0">
                <a:solidFill>
                  <a:srgbClr val="00B050"/>
                </a:solidFill>
              </a:rPr>
              <a:t>Topic b</a:t>
            </a:r>
          </a:p>
          <a:p>
            <a:r>
              <a:rPr lang="th-TH" dirty="0" smtClean="0">
                <a:solidFill>
                  <a:srgbClr val="00B050"/>
                </a:solidFill>
              </a:rPr>
              <a:t>คน</a:t>
            </a:r>
          </a:p>
          <a:p>
            <a:r>
              <a:rPr lang="th-TH" dirty="0" smtClean="0">
                <a:solidFill>
                  <a:srgbClr val="00B050"/>
                </a:solidFill>
              </a:rPr>
              <a:t>สายตา</a:t>
            </a:r>
          </a:p>
          <a:p>
            <a:r>
              <a:rPr lang="th-TH" dirty="0" smtClean="0">
                <a:solidFill>
                  <a:srgbClr val="00B050"/>
                </a:solidFill>
              </a:rPr>
              <a:t>ติด</a:t>
            </a:r>
          </a:p>
          <a:p>
            <a:r>
              <a:rPr lang="th-TH" dirty="0" smtClean="0">
                <a:solidFill>
                  <a:srgbClr val="00B050"/>
                </a:solidFill>
              </a:rPr>
              <a:t>เครื่อง</a:t>
            </a:r>
          </a:p>
          <a:p>
            <a:r>
              <a:rPr lang="th-TH" dirty="0" smtClean="0">
                <a:solidFill>
                  <a:srgbClr val="00B050"/>
                </a:solidFill>
              </a:rPr>
              <a:t>วก</a:t>
            </a:r>
          </a:p>
          <a:p>
            <a:r>
              <a:rPr lang="th-TH" dirty="0" smtClean="0">
                <a:solidFill>
                  <a:srgbClr val="00B050"/>
                </a:solidFill>
              </a:rPr>
              <a:t>ขนาด</a:t>
            </a:r>
          </a:p>
          <a:p>
            <a:r>
              <a:rPr lang="th-TH" dirty="0" smtClean="0">
                <a:solidFill>
                  <a:srgbClr val="00B050"/>
                </a:solidFill>
              </a:rPr>
              <a:t>ปรับ</a:t>
            </a:r>
          </a:p>
          <a:p>
            <a:r>
              <a:rPr lang="th-TH" dirty="0" smtClean="0">
                <a:solidFill>
                  <a:srgbClr val="00B050"/>
                </a:solidFill>
              </a:rPr>
              <a:t>โม</a:t>
            </a:r>
          </a:p>
          <a:p>
            <a:r>
              <a:rPr lang="th-TH" dirty="0" smtClean="0">
                <a:solidFill>
                  <a:srgbClr val="00B050"/>
                </a:solidFill>
              </a:rPr>
              <a:t>สด</a:t>
            </a:r>
          </a:p>
          <a:p>
            <a:r>
              <a:rPr lang="th-TH" dirty="0" smtClean="0">
                <a:solidFill>
                  <a:srgbClr val="00B050"/>
                </a:solidFill>
              </a:rPr>
              <a:t>ใหญ่</a:t>
            </a:r>
          </a:p>
        </p:txBody>
      </p:sp>
      <p:sp>
        <p:nvSpPr>
          <p:cNvPr id="6" name="TextBox 5"/>
          <p:cNvSpPr txBox="1"/>
          <p:nvPr/>
        </p:nvSpPr>
        <p:spPr>
          <a:xfrm>
            <a:off x="1066800" y="2536023"/>
            <a:ext cx="1250302" cy="3139321"/>
          </a:xfrm>
          <a:prstGeom prst="rect">
            <a:avLst/>
          </a:prstGeom>
          <a:noFill/>
        </p:spPr>
        <p:txBody>
          <a:bodyPr wrap="square" rtlCol="0">
            <a:spAutoFit/>
          </a:bodyPr>
          <a:lstStyle/>
          <a:p>
            <a:r>
              <a:rPr lang="en-US" dirty="0" smtClean="0">
                <a:solidFill>
                  <a:schemeClr val="accent1">
                    <a:lumMod val="75000"/>
                  </a:schemeClr>
                </a:solidFill>
              </a:rPr>
              <a:t>Topic </a:t>
            </a:r>
            <a:r>
              <a:rPr lang="en-US" dirty="0">
                <a:solidFill>
                  <a:schemeClr val="accent1">
                    <a:lumMod val="75000"/>
                  </a:schemeClr>
                </a:solidFill>
              </a:rPr>
              <a:t>a</a:t>
            </a:r>
            <a:endParaRPr lang="en-US" dirty="0" smtClean="0">
              <a:solidFill>
                <a:schemeClr val="accent1">
                  <a:lumMod val="75000"/>
                </a:schemeClr>
              </a:solidFill>
            </a:endParaRPr>
          </a:p>
          <a:p>
            <a:r>
              <a:rPr lang="th-TH" dirty="0" err="1" smtClean="0">
                <a:solidFill>
                  <a:schemeClr val="accent1">
                    <a:lumMod val="75000"/>
                  </a:schemeClr>
                </a:solidFill>
              </a:rPr>
              <a:t>อิ</a:t>
            </a:r>
            <a:r>
              <a:rPr lang="th-TH" dirty="0" smtClean="0">
                <a:solidFill>
                  <a:schemeClr val="accent1">
                    <a:lumMod val="75000"/>
                  </a:schemeClr>
                </a:solidFill>
              </a:rPr>
              <a:t>โมจิ</a:t>
            </a:r>
          </a:p>
          <a:p>
            <a:r>
              <a:rPr lang="th-TH" dirty="0" smtClean="0">
                <a:solidFill>
                  <a:schemeClr val="accent1">
                    <a:lumMod val="75000"/>
                  </a:schemeClr>
                </a:solidFill>
              </a:rPr>
              <a:t>เพิ่ม</a:t>
            </a:r>
          </a:p>
          <a:p>
            <a:r>
              <a:rPr lang="th-TH" dirty="0" smtClean="0">
                <a:solidFill>
                  <a:schemeClr val="accent1">
                    <a:lumMod val="75000"/>
                  </a:schemeClr>
                </a:solidFill>
              </a:rPr>
              <a:t>ช่วย</a:t>
            </a:r>
          </a:p>
          <a:p>
            <a:r>
              <a:rPr lang="th-TH" dirty="0" smtClean="0">
                <a:solidFill>
                  <a:schemeClr val="accent1">
                    <a:lumMod val="75000"/>
                  </a:schemeClr>
                </a:solidFill>
              </a:rPr>
              <a:t>รัก</a:t>
            </a:r>
          </a:p>
          <a:p>
            <a:r>
              <a:rPr lang="en-US" dirty="0" smtClean="0">
                <a:solidFill>
                  <a:schemeClr val="accent1">
                    <a:lumMod val="75000"/>
                  </a:schemeClr>
                </a:solidFill>
              </a:rPr>
              <a:t>Color</a:t>
            </a:r>
          </a:p>
          <a:p>
            <a:r>
              <a:rPr lang="en-US" dirty="0" smtClean="0">
                <a:solidFill>
                  <a:schemeClr val="accent1">
                    <a:lumMod val="75000"/>
                  </a:schemeClr>
                </a:solidFill>
              </a:rPr>
              <a:t>To</a:t>
            </a:r>
          </a:p>
          <a:p>
            <a:r>
              <a:rPr lang="en-US" dirty="0" smtClean="0">
                <a:solidFill>
                  <a:schemeClr val="accent1">
                    <a:lumMod val="75000"/>
                  </a:schemeClr>
                </a:solidFill>
              </a:rPr>
              <a:t>Want</a:t>
            </a:r>
          </a:p>
          <a:p>
            <a:r>
              <a:rPr lang="en-US" dirty="0" smtClean="0">
                <a:solidFill>
                  <a:schemeClr val="accent1">
                    <a:lumMod val="75000"/>
                  </a:schemeClr>
                </a:solidFill>
              </a:rPr>
              <a:t>Change</a:t>
            </a:r>
          </a:p>
          <a:p>
            <a:r>
              <a:rPr lang="en-US" dirty="0" smtClean="0">
                <a:solidFill>
                  <a:schemeClr val="accent1">
                    <a:lumMod val="75000"/>
                  </a:schemeClr>
                </a:solidFill>
              </a:rPr>
              <a:t>EMO</a:t>
            </a:r>
          </a:p>
          <a:p>
            <a:r>
              <a:rPr lang="en-US" dirty="0" smtClean="0">
                <a:solidFill>
                  <a:schemeClr val="accent1">
                    <a:lumMod val="75000"/>
                  </a:schemeClr>
                </a:solidFill>
              </a:rPr>
              <a:t>Beta</a:t>
            </a:r>
          </a:p>
        </p:txBody>
      </p:sp>
      <p:cxnSp>
        <p:nvCxnSpPr>
          <p:cNvPr id="11" name="Straight Arrow Connector 10"/>
          <p:cNvCxnSpPr/>
          <p:nvPr/>
        </p:nvCxnSpPr>
        <p:spPr>
          <a:xfrm flipH="1" flipV="1">
            <a:off x="2187722" y="3247407"/>
            <a:ext cx="1922780" cy="170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2187722" y="3547527"/>
            <a:ext cx="1922780" cy="170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2187722" y="3835733"/>
            <a:ext cx="1922780" cy="170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2187722" y="4382898"/>
            <a:ext cx="1922780" cy="170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913548" y="3247407"/>
            <a:ext cx="2837203" cy="170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7802217" y="3526949"/>
            <a:ext cx="1948534" cy="98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523922" y="3826140"/>
            <a:ext cx="2226829" cy="95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913547" y="4088591"/>
            <a:ext cx="2837203" cy="170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95400" y="1929267"/>
            <a:ext cx="4836920" cy="369332"/>
          </a:xfrm>
          <a:prstGeom prst="rect">
            <a:avLst/>
          </a:prstGeom>
          <a:noFill/>
        </p:spPr>
        <p:txBody>
          <a:bodyPr wrap="square" rtlCol="0">
            <a:spAutoFit/>
          </a:bodyPr>
          <a:lstStyle/>
          <a:p>
            <a:r>
              <a:rPr lang="en-US" dirty="0" smtClean="0"/>
              <a:t>Example for summary process</a:t>
            </a:r>
            <a:endParaRPr lang="en-US" dirty="0"/>
          </a:p>
        </p:txBody>
      </p:sp>
      <p:sp>
        <p:nvSpPr>
          <p:cNvPr id="8" name="TextBox 7"/>
          <p:cNvSpPr txBox="1"/>
          <p:nvPr/>
        </p:nvSpPr>
        <p:spPr>
          <a:xfrm>
            <a:off x="1995652" y="2536022"/>
            <a:ext cx="894612" cy="369332"/>
          </a:xfrm>
          <a:prstGeom prst="rect">
            <a:avLst/>
          </a:prstGeom>
          <a:noFill/>
        </p:spPr>
        <p:txBody>
          <a:bodyPr wrap="square" rtlCol="0">
            <a:spAutoFit/>
          </a:bodyPr>
          <a:lstStyle/>
          <a:p>
            <a:r>
              <a:rPr lang="en-US" dirty="0" smtClean="0"/>
              <a:t>0.126</a:t>
            </a:r>
            <a:endParaRPr lang="en-US" dirty="0"/>
          </a:p>
        </p:txBody>
      </p:sp>
      <p:sp>
        <p:nvSpPr>
          <p:cNvPr id="9" name="TextBox 8"/>
          <p:cNvSpPr txBox="1"/>
          <p:nvPr/>
        </p:nvSpPr>
        <p:spPr>
          <a:xfrm>
            <a:off x="11002617" y="2536022"/>
            <a:ext cx="838691" cy="369332"/>
          </a:xfrm>
          <a:prstGeom prst="rect">
            <a:avLst/>
          </a:prstGeom>
          <a:noFill/>
        </p:spPr>
        <p:txBody>
          <a:bodyPr wrap="none" rtlCol="0">
            <a:spAutoFit/>
          </a:bodyPr>
          <a:lstStyle/>
          <a:p>
            <a:r>
              <a:rPr lang="en-US" dirty="0" smtClean="0"/>
              <a:t>-0.039</a:t>
            </a:r>
            <a:endParaRPr lang="en-US" dirty="0"/>
          </a:p>
        </p:txBody>
      </p:sp>
    </p:spTree>
    <p:extLst>
      <p:ext uri="{BB962C8B-B14F-4D97-AF65-F5344CB8AC3E}">
        <p14:creationId xmlns:p14="http://schemas.microsoft.com/office/powerpoint/2010/main" val="2654475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graphicFrame>
        <p:nvGraphicFramePr>
          <p:cNvPr id="15" name="Content Placeholder 14"/>
          <p:cNvGraphicFramePr>
            <a:graphicFrameLocks noGrp="1"/>
          </p:cNvGraphicFramePr>
          <p:nvPr>
            <p:ph sz="half" idx="1"/>
            <p:extLst>
              <p:ext uri="{D42A27DB-BD31-4B8C-83A1-F6EECF244321}">
                <p14:modId xmlns:p14="http://schemas.microsoft.com/office/powerpoint/2010/main" val="2694482680"/>
              </p:ext>
            </p:extLst>
          </p:nvPr>
        </p:nvGraphicFramePr>
        <p:xfrm>
          <a:off x="1295400" y="1981200"/>
          <a:ext cx="4572000" cy="3810000"/>
        </p:xfrm>
        <a:graphic>
          <a:graphicData uri="http://schemas.openxmlformats.org/drawingml/2006/chart">
            <c:chart xmlns:c="http://schemas.openxmlformats.org/drawingml/2006/chart" xmlns:r="http://schemas.openxmlformats.org/officeDocument/2006/relationships" r:id="rId3"/>
          </a:graphicData>
        </a:graphic>
      </p:graphicFrame>
      <p:sp>
        <p:nvSpPr>
          <p:cNvPr id="12" name="Content Placeholder 11"/>
          <p:cNvSpPr>
            <a:spLocks noGrp="1"/>
          </p:cNvSpPr>
          <p:nvPr>
            <p:ph sz="half" idx="2"/>
          </p:nvPr>
        </p:nvSpPr>
        <p:spPr/>
        <p:txBody>
          <a:bodyPr/>
          <a:lstStyle/>
          <a:p>
            <a:r>
              <a:rPr lang="en-US" dirty="0" smtClean="0"/>
              <a:t>+/- signs in front of text are labeled manually to use as truth values by one person who not related to our research.</a:t>
            </a:r>
          </a:p>
          <a:p>
            <a:endParaRPr lang="en-US" dirty="0" smtClean="0"/>
          </a:p>
          <a:p>
            <a:endParaRPr lang="en-US" dirty="0" smtClean="0"/>
          </a:p>
        </p:txBody>
      </p:sp>
      <p:graphicFrame>
        <p:nvGraphicFramePr>
          <p:cNvPr id="5" name="Content Placeholder 14"/>
          <p:cNvGraphicFramePr>
            <a:graphicFrameLocks/>
          </p:cNvGraphicFramePr>
          <p:nvPr>
            <p:extLst>
              <p:ext uri="{D42A27DB-BD31-4B8C-83A1-F6EECF244321}">
                <p14:modId xmlns:p14="http://schemas.microsoft.com/office/powerpoint/2010/main" val="2595818739"/>
              </p:ext>
            </p:extLst>
          </p:nvPr>
        </p:nvGraphicFramePr>
        <p:xfrm>
          <a:off x="5986669" y="3886199"/>
          <a:ext cx="5473148" cy="131527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23029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a:bodyPr>
          <a:lstStyle/>
          <a:p>
            <a:r>
              <a:rPr lang="en-US" dirty="0" smtClean="0"/>
              <a:t>Limitation</a:t>
            </a:r>
            <a:endParaRPr lang="th-TH" dirty="0" smtClean="0"/>
          </a:p>
          <a:p>
            <a:pPr lvl="1"/>
            <a:r>
              <a:rPr lang="en-US" dirty="0" smtClean="0"/>
              <a:t>Some words are not in dictionary (slang, informal word, misspelled word) so in word segmentation process that make a incorrect word</a:t>
            </a:r>
            <a:r>
              <a:rPr lang="th-TH" dirty="0" smtClean="0"/>
              <a:t>.</a:t>
            </a:r>
            <a:endParaRPr lang="en-US" dirty="0" smtClean="0"/>
          </a:p>
          <a:p>
            <a:pPr lvl="1"/>
            <a:r>
              <a:rPr lang="en-US" dirty="0" smtClean="0"/>
              <a:t>Some words have several meaning that maybe make a inaccurate sentiment score</a:t>
            </a:r>
            <a:r>
              <a:rPr lang="th-TH" dirty="0" smtClean="0"/>
              <a:t>.</a:t>
            </a:r>
          </a:p>
          <a:p>
            <a:pPr lvl="1"/>
            <a:r>
              <a:rPr lang="en-US" dirty="0" smtClean="0"/>
              <a:t>In sentence segmentation,</a:t>
            </a:r>
            <a:r>
              <a:rPr lang="th-TH" dirty="0" smtClean="0"/>
              <a:t> </a:t>
            </a:r>
            <a:r>
              <a:rPr lang="en-US" dirty="0" smtClean="0"/>
              <a:t>we use manual method that make a incorrect sentence upon our bias.</a:t>
            </a:r>
          </a:p>
          <a:p>
            <a:pPr lvl="1"/>
            <a:r>
              <a:rPr lang="en-US" dirty="0" smtClean="0"/>
              <a:t>Some word’s score that we get from </a:t>
            </a:r>
            <a:r>
              <a:rPr lang="en-US" dirty="0" err="1" smtClean="0"/>
              <a:t>SentiWordNet</a:t>
            </a:r>
            <a:r>
              <a:rPr lang="en-US" dirty="0" smtClean="0"/>
              <a:t> may not match the context of sentence.</a:t>
            </a:r>
          </a:p>
          <a:p>
            <a:pPr lvl="1"/>
            <a:r>
              <a:rPr lang="en-US" dirty="0" smtClean="0"/>
              <a:t>We fixed number of topic that maybe miss some topic</a:t>
            </a:r>
            <a:r>
              <a:rPr lang="th-TH" dirty="0" smtClean="0"/>
              <a:t>.</a:t>
            </a:r>
            <a:endParaRPr lang="en-US" dirty="0" smtClean="0"/>
          </a:p>
          <a:p>
            <a:pPr lvl="1"/>
            <a:r>
              <a:rPr lang="en-US" dirty="0" smtClean="0"/>
              <a:t>In evaluation process is not ideal to find truth set because it is upon bias of each person</a:t>
            </a:r>
            <a:r>
              <a:rPr lang="th-TH" dirty="0" smtClean="0"/>
              <a:t>.</a:t>
            </a:r>
            <a:endParaRPr lang="en-US" dirty="0" smtClean="0"/>
          </a:p>
          <a:p>
            <a:pPr lvl="1"/>
            <a:endParaRPr lang="en-US" dirty="0"/>
          </a:p>
        </p:txBody>
      </p:sp>
    </p:spTree>
    <p:extLst>
      <p:ext uri="{BB962C8B-B14F-4D97-AF65-F5344CB8AC3E}">
        <p14:creationId xmlns:p14="http://schemas.microsoft.com/office/powerpoint/2010/main" val="1662513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t>Future work</a:t>
            </a:r>
          </a:p>
          <a:p>
            <a:pPr lvl="1"/>
            <a:r>
              <a:rPr lang="en-US" dirty="0" smtClean="0"/>
              <a:t>For corpus, we will try to find and create modern word for Thai.</a:t>
            </a:r>
          </a:p>
          <a:p>
            <a:pPr lvl="1"/>
            <a:r>
              <a:rPr lang="en-US" dirty="0"/>
              <a:t>For sentence segmentation, we will try to adjust segmentation by find more pattern for segmentation</a:t>
            </a:r>
            <a:r>
              <a:rPr lang="en-US" dirty="0" smtClean="0"/>
              <a:t>.</a:t>
            </a:r>
          </a:p>
          <a:p>
            <a:pPr lvl="1"/>
            <a:r>
              <a:rPr lang="en-US" dirty="0" smtClean="0"/>
              <a:t>For topic modeling, we will find solution for identify number of topic in each application.</a:t>
            </a:r>
          </a:p>
          <a:p>
            <a:pPr lvl="1"/>
            <a:r>
              <a:rPr lang="en-US" dirty="0" smtClean="0"/>
              <a:t>For sentiment score, we will try to adjust sentiment score by utilizing characteristic of Thais such as being nice.</a:t>
            </a:r>
          </a:p>
          <a:p>
            <a:pPr lvl="2"/>
            <a:r>
              <a:rPr lang="en-US" dirty="0" smtClean="0"/>
              <a:t>Example. “</a:t>
            </a:r>
            <a:r>
              <a:rPr lang="th-TH" dirty="0" smtClean="0"/>
              <a:t>พิมพ์ดี</a:t>
            </a:r>
            <a:r>
              <a:rPr lang="en-US" dirty="0" smtClean="0"/>
              <a:t> </a:t>
            </a:r>
            <a:r>
              <a:rPr lang="th-TH" dirty="0" smtClean="0"/>
              <a:t>ใช้ดี เสียดาย</a:t>
            </a:r>
            <a:r>
              <a:rPr lang="th-TH" dirty="0" err="1" smtClean="0"/>
              <a:t>มีอิ</a:t>
            </a:r>
            <a:r>
              <a:rPr lang="th-TH" dirty="0" smtClean="0"/>
              <a:t>โมจิบางรุ่น </a:t>
            </a:r>
            <a:r>
              <a:rPr lang="en-US" dirty="0" smtClean="0"/>
              <a:t>(good type, good use, have some disappointed with the emoji)”</a:t>
            </a:r>
          </a:p>
          <a:p>
            <a:pPr lvl="1"/>
            <a:endParaRPr lang="en-US" dirty="0" smtClean="0"/>
          </a:p>
          <a:p>
            <a:pPr lvl="1"/>
            <a:endParaRPr lang="en-US" dirty="0"/>
          </a:p>
        </p:txBody>
      </p:sp>
    </p:spTree>
    <p:extLst>
      <p:ext uri="{BB962C8B-B14F-4D97-AF65-F5344CB8AC3E}">
        <p14:creationId xmlns:p14="http://schemas.microsoft.com/office/powerpoint/2010/main" val="2018872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95400" y="1117219"/>
            <a:ext cx="9601200" cy="2743200"/>
          </a:xfrm>
        </p:spPr>
        <p:txBody>
          <a:bodyPr/>
          <a:lstStyle/>
          <a:p>
            <a:pPr algn="ctr"/>
            <a:r>
              <a:rPr lang="en-US" sz="8800" dirty="0" smtClean="0"/>
              <a:t>Q&amp;A</a:t>
            </a:r>
            <a:endParaRPr lang="en-US" dirty="0"/>
          </a:p>
        </p:txBody>
      </p:sp>
      <p:sp>
        <p:nvSpPr>
          <p:cNvPr id="7" name="Text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2334771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Presentation Outline</a:t>
            </a:r>
            <a:endParaRPr lang="en-US" sz="4400" dirty="0"/>
          </a:p>
        </p:txBody>
      </p:sp>
      <p:sp>
        <p:nvSpPr>
          <p:cNvPr id="3" name="Content Placeholder 2"/>
          <p:cNvSpPr>
            <a:spLocks noGrp="1"/>
          </p:cNvSpPr>
          <p:nvPr>
            <p:ph idx="1"/>
          </p:nvPr>
        </p:nvSpPr>
        <p:spPr/>
        <p:txBody>
          <a:bodyPr>
            <a:normAutofit/>
          </a:bodyPr>
          <a:lstStyle/>
          <a:p>
            <a:r>
              <a:rPr lang="en-US" sz="3200" dirty="0" smtClean="0"/>
              <a:t>Introduction</a:t>
            </a:r>
          </a:p>
          <a:p>
            <a:r>
              <a:rPr lang="en-US" sz="3200" dirty="0" smtClean="0"/>
              <a:t>Background</a:t>
            </a:r>
          </a:p>
          <a:p>
            <a:r>
              <a:rPr lang="en-US" sz="3200" dirty="0" smtClean="0"/>
              <a:t>Methodology</a:t>
            </a:r>
          </a:p>
          <a:p>
            <a:r>
              <a:rPr lang="en-US" sz="3200" dirty="0" smtClean="0"/>
              <a:t>Result</a:t>
            </a:r>
          </a:p>
          <a:p>
            <a:r>
              <a:rPr lang="en-US" sz="3200" dirty="0" smtClean="0"/>
              <a:t>Discussion</a:t>
            </a:r>
          </a:p>
        </p:txBody>
      </p:sp>
    </p:spTree>
    <p:extLst>
      <p:ext uri="{BB962C8B-B14F-4D97-AF65-F5344CB8AC3E}">
        <p14:creationId xmlns:p14="http://schemas.microsoft.com/office/powerpoint/2010/main" val="1280037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smtClean="0"/>
              <a:t>There are many application in store for users to choose.</a:t>
            </a:r>
          </a:p>
          <a:p>
            <a:r>
              <a:rPr lang="en-US" dirty="0" smtClean="0"/>
              <a:t>For developer, How to developed best application? Can we use user reviews</a:t>
            </a:r>
            <a:r>
              <a:rPr lang="en-US" dirty="0"/>
              <a:t> </a:t>
            </a:r>
            <a:r>
              <a:rPr lang="en-US" dirty="0" smtClean="0"/>
              <a:t>for analyzing?</a:t>
            </a:r>
          </a:p>
          <a:p>
            <a:r>
              <a:rPr lang="en-US" dirty="0" smtClean="0"/>
              <a:t>How do we filter and extract aspect of reviews? Topic modeling and Sentiment analysis can help.</a:t>
            </a:r>
          </a:p>
          <a:p>
            <a:r>
              <a:rPr lang="en-US" dirty="0" smtClean="0"/>
              <a:t>There are many research for analyzing reviews in English. But in Thai reviews, can we use those research for analyzing?</a:t>
            </a:r>
          </a:p>
          <a:p>
            <a:r>
              <a:rPr lang="en-US" dirty="0"/>
              <a:t>Difference between English and Thai language</a:t>
            </a:r>
            <a:r>
              <a:rPr lang="th-TH" dirty="0"/>
              <a:t> </a:t>
            </a:r>
            <a:r>
              <a:rPr lang="en-US" dirty="0"/>
              <a:t>in word processing</a:t>
            </a:r>
            <a:r>
              <a:rPr lang="en-US" dirty="0" smtClean="0"/>
              <a:t>.</a:t>
            </a:r>
          </a:p>
          <a:p>
            <a:pPr lvl="1"/>
            <a:r>
              <a:rPr lang="en-US" dirty="0" smtClean="0"/>
              <a:t>Characteristic of Thais</a:t>
            </a:r>
          </a:p>
          <a:p>
            <a:pPr lvl="1"/>
            <a:r>
              <a:rPr lang="en-US" dirty="0" smtClean="0"/>
              <a:t>Some tools are unavailable</a:t>
            </a:r>
            <a:endParaRPr lang="en-US" dirty="0"/>
          </a:p>
          <a:p>
            <a:endParaRPr lang="en-US" dirty="0"/>
          </a:p>
        </p:txBody>
      </p:sp>
    </p:spTree>
    <p:extLst>
      <p:ext uri="{BB962C8B-B14F-4D97-AF65-F5344CB8AC3E}">
        <p14:creationId xmlns:p14="http://schemas.microsoft.com/office/powerpoint/2010/main" val="540847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smtClean="0"/>
              <a:t>Word Segmentation</a:t>
            </a:r>
          </a:p>
          <a:p>
            <a:pPr lvl="1"/>
            <a:r>
              <a:rPr lang="en-US" dirty="0" smtClean="0"/>
              <a:t>In Thai, word boundary cannot easily be determined.</a:t>
            </a:r>
          </a:p>
          <a:p>
            <a:pPr lvl="1"/>
            <a:r>
              <a:rPr lang="en-US" dirty="0" smtClean="0"/>
              <a:t>There are many techniques to segment (longest matching, maximal matching, probabilistic model, feature-based approach).</a:t>
            </a:r>
          </a:p>
          <a:p>
            <a:pPr lvl="1"/>
            <a:r>
              <a:rPr lang="en-US" dirty="0" smtClean="0"/>
              <a:t>Example tool is </a:t>
            </a:r>
            <a:r>
              <a:rPr lang="en-US" dirty="0" err="1" smtClean="0"/>
              <a:t>LexTo</a:t>
            </a:r>
            <a:r>
              <a:rPr lang="en-US" dirty="0" smtClean="0"/>
              <a:t> that developed by NECTEC.</a:t>
            </a:r>
          </a:p>
          <a:p>
            <a:r>
              <a:rPr lang="en-US" dirty="0" smtClean="0"/>
              <a:t>Part of speech (POS)</a:t>
            </a:r>
          </a:p>
          <a:p>
            <a:pPr lvl="1"/>
            <a:r>
              <a:rPr lang="en-US" dirty="0" smtClean="0"/>
              <a:t>To identify word is a noun, pronoun, verb, adverb, adjective, preposition, conjunction, or interjection.</a:t>
            </a:r>
          </a:p>
          <a:p>
            <a:pPr lvl="1"/>
            <a:r>
              <a:rPr lang="en-US" dirty="0" smtClean="0"/>
              <a:t>By using corpus that have a POS tag to learn and tag word.</a:t>
            </a:r>
          </a:p>
          <a:p>
            <a:pPr lvl="1"/>
            <a:r>
              <a:rPr lang="en-US" dirty="0" smtClean="0"/>
              <a:t>Example tool is NLTK and </a:t>
            </a:r>
            <a:r>
              <a:rPr lang="en-US" dirty="0" err="1" smtClean="0"/>
              <a:t>RDRPOStagger</a:t>
            </a:r>
            <a:r>
              <a:rPr lang="en-US" dirty="0" smtClean="0"/>
              <a:t>. </a:t>
            </a:r>
          </a:p>
          <a:p>
            <a:endParaRPr lang="en-US" dirty="0" smtClean="0"/>
          </a:p>
        </p:txBody>
      </p:sp>
    </p:spTree>
    <p:extLst>
      <p:ext uri="{BB962C8B-B14F-4D97-AF65-F5344CB8AC3E}">
        <p14:creationId xmlns:p14="http://schemas.microsoft.com/office/powerpoint/2010/main" val="2919578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(Cons.)</a:t>
            </a:r>
            <a:endParaRPr lang="en-US" dirty="0"/>
          </a:p>
        </p:txBody>
      </p:sp>
      <p:sp>
        <p:nvSpPr>
          <p:cNvPr id="3" name="Content Placeholder 2"/>
          <p:cNvSpPr>
            <a:spLocks noGrp="1"/>
          </p:cNvSpPr>
          <p:nvPr>
            <p:ph idx="1"/>
          </p:nvPr>
        </p:nvSpPr>
        <p:spPr/>
        <p:txBody>
          <a:bodyPr/>
          <a:lstStyle/>
          <a:p>
            <a:r>
              <a:rPr lang="en-US" dirty="0" smtClean="0"/>
              <a:t>Sentiment Analysis</a:t>
            </a:r>
          </a:p>
          <a:p>
            <a:pPr lvl="1"/>
            <a:r>
              <a:rPr lang="en-US" dirty="0" smtClean="0"/>
              <a:t>To identify word/sentence/document to positive, negative or neutral.</a:t>
            </a:r>
          </a:p>
          <a:p>
            <a:pPr lvl="1"/>
            <a:r>
              <a:rPr lang="en-US" dirty="0" smtClean="0"/>
              <a:t>There are 2 main approach (learning-based and lexicon-based).</a:t>
            </a:r>
          </a:p>
          <a:p>
            <a:pPr lvl="1"/>
            <a:r>
              <a:rPr lang="en-US" dirty="0" err="1" smtClean="0"/>
              <a:t>SentiWordNet</a:t>
            </a:r>
            <a:r>
              <a:rPr lang="en-US" dirty="0" smtClean="0"/>
              <a:t> provides resource where English words with sentiment scores.</a:t>
            </a:r>
          </a:p>
          <a:p>
            <a:r>
              <a:rPr lang="en-US" dirty="0" smtClean="0"/>
              <a:t>Topic Modeling</a:t>
            </a:r>
          </a:p>
          <a:p>
            <a:pPr lvl="1"/>
            <a:r>
              <a:rPr lang="en-US" dirty="0" smtClean="0"/>
              <a:t>To find topics/aspects in documents.</a:t>
            </a:r>
          </a:p>
          <a:p>
            <a:pPr lvl="1"/>
            <a:r>
              <a:rPr lang="en-US" dirty="0" smtClean="0"/>
              <a:t>Latent </a:t>
            </a:r>
            <a:r>
              <a:rPr lang="en-US" dirty="0" err="1" smtClean="0"/>
              <a:t>Dirichlet</a:t>
            </a:r>
            <a:r>
              <a:rPr lang="en-US" dirty="0" smtClean="0"/>
              <a:t> Allocation (LDA) is a common and effective technique.</a:t>
            </a:r>
          </a:p>
          <a:p>
            <a:pPr lvl="1"/>
            <a:endParaRPr lang="en-US" dirty="0" smtClean="0"/>
          </a:p>
        </p:txBody>
      </p:sp>
    </p:spTree>
    <p:extLst>
      <p:ext uri="{BB962C8B-B14F-4D97-AF65-F5344CB8AC3E}">
        <p14:creationId xmlns:p14="http://schemas.microsoft.com/office/powerpoint/2010/main" val="1077554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73589" y="1966717"/>
            <a:ext cx="4606323" cy="3880478"/>
          </a:xfrm>
        </p:spPr>
      </p:pic>
    </p:spTree>
    <p:extLst>
      <p:ext uri="{BB962C8B-B14F-4D97-AF65-F5344CB8AC3E}">
        <p14:creationId xmlns:p14="http://schemas.microsoft.com/office/powerpoint/2010/main" val="2988027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(Cons.)</a:t>
            </a:r>
            <a:endParaRPr lang="en-US" dirty="0"/>
          </a:p>
        </p:txBody>
      </p:sp>
      <p:sp>
        <p:nvSpPr>
          <p:cNvPr id="3" name="Content Placeholder 2"/>
          <p:cNvSpPr>
            <a:spLocks noGrp="1"/>
          </p:cNvSpPr>
          <p:nvPr>
            <p:ph idx="1"/>
          </p:nvPr>
        </p:nvSpPr>
        <p:spPr/>
        <p:txBody>
          <a:bodyPr>
            <a:normAutofit/>
          </a:bodyPr>
          <a:lstStyle/>
          <a:p>
            <a:r>
              <a:rPr lang="en-US" dirty="0" smtClean="0"/>
              <a:t>Data Collection</a:t>
            </a:r>
          </a:p>
          <a:p>
            <a:pPr lvl="1"/>
            <a:r>
              <a:rPr lang="en-US" dirty="0" smtClean="0"/>
              <a:t>Collect 1279 and 691 reviews from </a:t>
            </a:r>
            <a:r>
              <a:rPr lang="en-US" dirty="0" err="1" smtClean="0"/>
              <a:t>ManMan</a:t>
            </a:r>
            <a:r>
              <a:rPr lang="en-US" dirty="0"/>
              <a:t> </a:t>
            </a:r>
            <a:r>
              <a:rPr lang="en-US" dirty="0" smtClean="0"/>
              <a:t>and H-TV from Google Play store.</a:t>
            </a:r>
          </a:p>
          <a:p>
            <a:pPr lvl="1"/>
            <a:endParaRPr lang="en-US" dirty="0"/>
          </a:p>
          <a:p>
            <a:r>
              <a:rPr lang="en-US" dirty="0" smtClean="0"/>
              <a:t>Preprocessing</a:t>
            </a:r>
          </a:p>
          <a:p>
            <a:pPr lvl="1"/>
            <a:r>
              <a:rPr lang="en-US" dirty="0" smtClean="0"/>
              <a:t>Based on “One sentence have only one sentiment” assumption.</a:t>
            </a:r>
          </a:p>
          <a:p>
            <a:pPr lvl="1"/>
            <a:r>
              <a:rPr lang="en-US" dirty="0" smtClean="0"/>
              <a:t>Break each reviews to sentences with manually method.</a:t>
            </a:r>
          </a:p>
          <a:p>
            <a:pPr lvl="1"/>
            <a:r>
              <a:rPr lang="en-US" dirty="0" smtClean="0"/>
              <a:t>Break each sentences to words by </a:t>
            </a:r>
            <a:r>
              <a:rPr lang="en-US" dirty="0" err="1" smtClean="0"/>
              <a:t>LexTo</a:t>
            </a:r>
            <a:r>
              <a:rPr lang="en-US" dirty="0" smtClean="0"/>
              <a:t>.</a:t>
            </a:r>
          </a:p>
          <a:p>
            <a:pPr lvl="1"/>
            <a:r>
              <a:rPr lang="en-US" dirty="0" smtClean="0"/>
              <a:t>Find POS of words by </a:t>
            </a:r>
            <a:r>
              <a:rPr lang="en-US" dirty="0" err="1" smtClean="0"/>
              <a:t>RDRPOStagger</a:t>
            </a:r>
            <a:r>
              <a:rPr lang="en-US" dirty="0" smtClean="0"/>
              <a:t>.</a:t>
            </a:r>
            <a:endParaRPr lang="en-US" dirty="0"/>
          </a:p>
        </p:txBody>
      </p:sp>
    </p:spTree>
    <p:extLst>
      <p:ext uri="{BB962C8B-B14F-4D97-AF65-F5344CB8AC3E}">
        <p14:creationId xmlns:p14="http://schemas.microsoft.com/office/powerpoint/2010/main" val="1576460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(Cons.)</a:t>
            </a:r>
            <a:endParaRPr lang="en-US" dirty="0"/>
          </a:p>
        </p:txBody>
      </p:sp>
      <p:sp>
        <p:nvSpPr>
          <p:cNvPr id="3" name="Content Placeholder 2"/>
          <p:cNvSpPr>
            <a:spLocks noGrp="1"/>
          </p:cNvSpPr>
          <p:nvPr>
            <p:ph idx="1"/>
          </p:nvPr>
        </p:nvSpPr>
        <p:spPr/>
        <p:txBody>
          <a:bodyPr/>
          <a:lstStyle/>
          <a:p>
            <a:r>
              <a:rPr lang="en-US" dirty="0" smtClean="0"/>
              <a:t>Sentiment Analysis</a:t>
            </a:r>
          </a:p>
          <a:p>
            <a:pPr lvl="1"/>
            <a:r>
              <a:rPr lang="en-US" dirty="0" smtClean="0"/>
              <a:t>Translate Thai word to English with </a:t>
            </a:r>
            <a:r>
              <a:rPr lang="en-US" dirty="0" err="1" smtClean="0"/>
              <a:t>LEXiTRON</a:t>
            </a:r>
            <a:r>
              <a:rPr lang="en-US" dirty="0" smtClean="0"/>
              <a:t>.</a:t>
            </a:r>
          </a:p>
          <a:p>
            <a:pPr lvl="1"/>
            <a:r>
              <a:rPr lang="en-US" dirty="0" smtClean="0"/>
              <a:t>Find sentiment translated word with </a:t>
            </a:r>
            <a:r>
              <a:rPr lang="en-US" dirty="0" err="1" smtClean="0"/>
              <a:t>SentiWordnet</a:t>
            </a:r>
            <a:r>
              <a:rPr lang="en-US" dirty="0" smtClean="0"/>
              <a:t> 3.0.</a:t>
            </a:r>
          </a:p>
          <a:p>
            <a:pPr lvl="1"/>
            <a:r>
              <a:rPr lang="en-US" dirty="0" smtClean="0"/>
              <a:t>Calculate sentiment sentence by average sentiment word with some rule.</a:t>
            </a:r>
          </a:p>
          <a:p>
            <a:pPr lvl="2"/>
            <a:r>
              <a:rPr lang="en-US" dirty="0"/>
              <a:t>Reverse score of word that come after “</a:t>
            </a:r>
            <a:r>
              <a:rPr lang="th-TH" dirty="0"/>
              <a:t>ไม่</a:t>
            </a:r>
            <a:r>
              <a:rPr lang="en-US" dirty="0"/>
              <a:t> (not</a:t>
            </a:r>
            <a:r>
              <a:rPr lang="en-US" dirty="0" smtClean="0"/>
              <a:t>)”.</a:t>
            </a:r>
          </a:p>
          <a:p>
            <a:pPr lvl="2"/>
            <a:r>
              <a:rPr lang="en-US" dirty="0" smtClean="0"/>
              <a:t>Fixed negative word (ex. “</a:t>
            </a:r>
            <a:r>
              <a:rPr lang="th-TH" dirty="0" smtClean="0"/>
              <a:t>แก้ไข </a:t>
            </a:r>
            <a:r>
              <a:rPr lang="en-US" dirty="0" smtClean="0"/>
              <a:t>(solve)”, “</a:t>
            </a:r>
            <a:r>
              <a:rPr lang="th-TH" dirty="0" smtClean="0"/>
              <a:t>ปรับปรุง </a:t>
            </a:r>
            <a:r>
              <a:rPr lang="en-US" dirty="0" smtClean="0"/>
              <a:t>(adjust)”).</a:t>
            </a:r>
          </a:p>
          <a:p>
            <a:endParaRPr lang="en-US" dirty="0"/>
          </a:p>
        </p:txBody>
      </p:sp>
    </p:spTree>
    <p:extLst>
      <p:ext uri="{BB962C8B-B14F-4D97-AF65-F5344CB8AC3E}">
        <p14:creationId xmlns:p14="http://schemas.microsoft.com/office/powerpoint/2010/main" val="302336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(Cons.)</a:t>
            </a:r>
            <a:endParaRPr lang="en-US" dirty="0"/>
          </a:p>
        </p:txBody>
      </p:sp>
      <p:sp>
        <p:nvSpPr>
          <p:cNvPr id="3" name="Content Placeholder 2"/>
          <p:cNvSpPr>
            <a:spLocks noGrp="1"/>
          </p:cNvSpPr>
          <p:nvPr>
            <p:ph idx="1"/>
          </p:nvPr>
        </p:nvSpPr>
        <p:spPr/>
        <p:txBody>
          <a:bodyPr/>
          <a:lstStyle/>
          <a:p>
            <a:r>
              <a:rPr lang="en-US" dirty="0" smtClean="0"/>
              <a:t>Topic/Aspect Extraction</a:t>
            </a:r>
          </a:p>
          <a:p>
            <a:pPr lvl="1"/>
            <a:r>
              <a:rPr lang="en-US" dirty="0" smtClean="0"/>
              <a:t>Use LDA to find different topic/aspect with 20 topics in each application and 10 words in each group.</a:t>
            </a:r>
          </a:p>
          <a:p>
            <a:pPr lvl="1"/>
            <a:r>
              <a:rPr lang="en-US" dirty="0" smtClean="0"/>
              <a:t>By filter word only noun, verb, adverb, and adjective.</a:t>
            </a:r>
          </a:p>
        </p:txBody>
      </p:sp>
    </p:spTree>
    <p:extLst>
      <p:ext uri="{BB962C8B-B14F-4D97-AF65-F5344CB8AC3E}">
        <p14:creationId xmlns:p14="http://schemas.microsoft.com/office/powerpoint/2010/main" val="2585212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1617</TotalTime>
  <Words>2120</Words>
  <Application>Microsoft Office PowerPoint</Application>
  <PresentationFormat>Widescreen</PresentationFormat>
  <Paragraphs>204</Paragraphs>
  <Slides>15</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DilleniaUPC</vt:lpstr>
      <vt:lpstr>Diamond Grid 16x9</vt:lpstr>
      <vt:lpstr>Analyzing User Reviews in Thai Language toward Aspects in Mobile Applications</vt:lpstr>
      <vt:lpstr>Presentation Outline</vt:lpstr>
      <vt:lpstr>INTRODUCTION</vt:lpstr>
      <vt:lpstr>BACKGROUND</vt:lpstr>
      <vt:lpstr>BACKGROUND (Cons.)</vt:lpstr>
      <vt:lpstr>METHODOLOGY</vt:lpstr>
      <vt:lpstr>METHODOLOGY (Cons.)</vt:lpstr>
      <vt:lpstr>METHODOLOGY (Cons.)</vt:lpstr>
      <vt:lpstr>METHODOLOGY (Cons.)</vt:lpstr>
      <vt:lpstr>METHODOLOGY (Cons.)</vt:lpstr>
      <vt:lpstr>METHODOLOGY (Cons.)</vt:lpstr>
      <vt:lpstr>RESULT</vt:lpstr>
      <vt:lpstr>DISCUSSION</vt:lpstr>
      <vt:lpstr>DISCUSSION</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Boonyarit Deewattananon</dc:creator>
  <cp:lastModifiedBy>Boonyarit Deewattananon</cp:lastModifiedBy>
  <cp:revision>90</cp:revision>
  <dcterms:created xsi:type="dcterms:W3CDTF">2017-06-28T06:04:54Z</dcterms:created>
  <dcterms:modified xsi:type="dcterms:W3CDTF">2017-07-13T15:13:33Z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