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345" r:id="rId3"/>
    <p:sldId id="348" r:id="rId4"/>
    <p:sldId id="349" r:id="rId5"/>
    <p:sldId id="353" r:id="rId6"/>
    <p:sldId id="354" r:id="rId7"/>
    <p:sldId id="355" r:id="rId8"/>
    <p:sldId id="356" r:id="rId9"/>
    <p:sldId id="359" r:id="rId10"/>
    <p:sldId id="360" r:id="rId11"/>
    <p:sldId id="361" r:id="rId12"/>
    <p:sldId id="362" r:id="rId13"/>
    <p:sldId id="342" r:id="rId14"/>
    <p:sldId id="352" r:id="rId15"/>
    <p:sldId id="34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6F"/>
    <a:srgbClr val="D2D715"/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20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classlis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pwZOV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9036496" cy="3312368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Document object model </a:t>
            </a:r>
            <a:endParaRPr lang="ru-RU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215" y="5733256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https://beetroot.academy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A9E55-E112-45BA-AA39-08F6D9146817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4464496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  <a:extLst/>
          </a:lstStyle>
          <a:p>
            <a:r>
              <a:rPr lang="ru-RU"/>
              <a:t>Работа с атрибутами узлов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B6A9E-6E4D-477F-8439-177351BF60F3}"/>
              </a:ext>
            </a:extLst>
          </p:cNvPr>
          <p:cNvSpPr txBox="1"/>
          <p:nvPr/>
        </p:nvSpPr>
        <p:spPr>
          <a:xfrm>
            <a:off x="107504" y="1268760"/>
            <a:ext cx="892899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getAttrubute</a:t>
            </a:r>
            <a:r>
              <a:rPr lang="en-US" dirty="0"/>
              <a:t>(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имя_атрибута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получаем атрибут</a:t>
            </a: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setAttrubute</a:t>
            </a:r>
            <a:r>
              <a:rPr lang="en-US" dirty="0"/>
              <a:t>(</a:t>
            </a:r>
            <a:r>
              <a:rPr lang="en-US" dirty="0"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имя_атрибута</a:t>
            </a:r>
            <a:r>
              <a:rPr lang="en-US" dirty="0">
                <a:cs typeface="Courier New"/>
              </a:rPr>
              <a:t>", "</a:t>
            </a:r>
            <a:r>
              <a:rPr lang="ru-RU" dirty="0" err="1">
                <a:cs typeface="Courier New"/>
              </a:rPr>
              <a:t>значение_атрибута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);</a:t>
            </a:r>
            <a:endParaRPr lang="ru-RU" dirty="0"/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removeAttrubute</a:t>
            </a:r>
            <a:r>
              <a:rPr lang="en-US" dirty="0"/>
              <a:t>(</a:t>
            </a:r>
            <a:r>
              <a:rPr lang="en-US" dirty="0"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имя_атрибута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удаляем атрибут</a:t>
            </a:r>
            <a:endParaRPr lang="en-US" dirty="0"/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hasAttrubute</a:t>
            </a:r>
            <a:r>
              <a:rPr lang="en-US" dirty="0"/>
              <a:t>(</a:t>
            </a:r>
            <a:r>
              <a:rPr lang="en-US" dirty="0"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имя_атрибута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);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// true/false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712C7-DFFC-4E22-8D59-A0F283342674}"/>
              </a:ext>
            </a:extLst>
          </p:cNvPr>
          <p:cNvSpPr txBox="1"/>
          <p:nvPr/>
        </p:nvSpPr>
        <p:spPr>
          <a:xfrm>
            <a:off x="67102" y="2965467"/>
            <a:ext cx="8928992" cy="2308324"/>
          </a:xfrm>
          <a:prstGeom prst="rect">
            <a:avLst/>
          </a:prstGeom>
          <a:solidFill>
            <a:srgbClr val="00B0F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&lt;div id="</a:t>
            </a:r>
            <a:r>
              <a:rPr lang="en-US" dirty="0" err="1">
                <a:solidFill>
                  <a:schemeClr val="accent2"/>
                </a:solidFill>
              </a:rPr>
              <a:t>abc</a:t>
            </a:r>
            <a:r>
              <a:rPr lang="en-US" dirty="0">
                <a:solidFill>
                  <a:schemeClr val="accent2"/>
                </a:solidFill>
              </a:rPr>
              <a:t>"&gt;&lt;/div&gt;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el 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el.</a:t>
            </a:r>
            <a:r>
              <a:rPr lang="en-US" dirty="0" err="1">
                <a:solidFill>
                  <a:srgbClr val="0070C0"/>
                </a:solidFill>
              </a:rPr>
              <a:t>setAttribute</a:t>
            </a:r>
            <a:r>
              <a:rPr lang="en-US" dirty="0"/>
              <a:t>("style", "whidth:300px;border:1px solid red");</a:t>
            </a:r>
            <a:endParaRPr lang="ru-RU" dirty="0"/>
          </a:p>
          <a:p>
            <a:r>
              <a:rPr lang="en-US" dirty="0" err="1"/>
              <a:t>el.</a:t>
            </a:r>
            <a:r>
              <a:rPr lang="en-US" dirty="0" err="1">
                <a:solidFill>
                  <a:srgbClr val="0070C0"/>
                </a:solidFill>
              </a:rPr>
              <a:t>setAttribute</a:t>
            </a:r>
            <a:r>
              <a:rPr lang="en-US" dirty="0"/>
              <a:t>("class", "wrap");</a:t>
            </a:r>
          </a:p>
          <a:p>
            <a:endParaRPr lang="en-US" dirty="0"/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attributes</a:t>
            </a:r>
            <a:r>
              <a:rPr lang="en-US" dirty="0"/>
              <a:t>["class"];  // </a:t>
            </a:r>
            <a:r>
              <a:rPr lang="ru-RU" dirty="0"/>
              <a:t>читаем атрибут</a:t>
            </a:r>
            <a:endParaRPr lang="en-US" dirty="0"/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attributes</a:t>
            </a:r>
            <a:r>
              <a:rPr lang="en-US" dirty="0" err="1"/>
              <a:t>.class</a:t>
            </a:r>
            <a:r>
              <a:rPr lang="en-US" dirty="0"/>
              <a:t>;  </a:t>
            </a:r>
            <a:r>
              <a:rPr lang="ru-RU" dirty="0"/>
              <a:t>   </a:t>
            </a:r>
            <a:r>
              <a:rPr lang="en-US" dirty="0"/>
              <a:t>//  </a:t>
            </a:r>
            <a:r>
              <a:rPr lang="ru-RU" dirty="0"/>
              <a:t>или можно так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1D56E-191F-44FC-9687-EDA9D83469D3}"/>
              </a:ext>
            </a:extLst>
          </p:cNvPr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el</a:t>
            </a:r>
            <a:r>
              <a:rPr lang="en-US" dirty="0" err="1">
                <a:solidFill>
                  <a:schemeClr val="accent2"/>
                </a:solidFill>
              </a:rPr>
              <a:t>.attributes</a:t>
            </a:r>
            <a:r>
              <a:rPr lang="en-US" dirty="0"/>
              <a:t> – </a:t>
            </a:r>
            <a:r>
              <a:rPr lang="ru-RU" dirty="0"/>
              <a:t>коллекция атрибутов выбранного узла</a:t>
            </a:r>
          </a:p>
        </p:txBody>
      </p:sp>
    </p:spTree>
    <p:extLst>
      <p:ext uri="{BB962C8B-B14F-4D97-AF65-F5344CB8AC3E}">
        <p14:creationId xmlns:p14="http://schemas.microsoft.com/office/powerpoint/2010/main" val="356783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9609C-7575-4FC6-882D-087FC922F509}"/>
              </a:ext>
            </a:extLst>
          </p:cNvPr>
          <p:cNvSpPr txBox="1">
            <a:spLocks/>
          </p:cNvSpPr>
          <p:nvPr/>
        </p:nvSpPr>
        <p:spPr>
          <a:xfrm>
            <a:off x="1691680" y="44624"/>
            <a:ext cx="4464496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  <a:extLst/>
          </a:lstStyle>
          <a:p>
            <a:r>
              <a:rPr lang="ru-RU"/>
              <a:t>Работа с классами элементов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DB4E8-67FE-421C-8409-D243CB530897}"/>
              </a:ext>
            </a:extLst>
          </p:cNvPr>
          <p:cNvSpPr txBox="1"/>
          <p:nvPr/>
        </p:nvSpPr>
        <p:spPr>
          <a:xfrm>
            <a:off x="78582" y="861879"/>
            <a:ext cx="89289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classList.add</a:t>
            </a:r>
            <a:r>
              <a:rPr lang="en-US" dirty="0"/>
              <a:t>(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имя_класса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назначение класса</a:t>
            </a: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classList.remove</a:t>
            </a:r>
            <a:r>
              <a:rPr lang="en-US" dirty="0"/>
              <a:t>(</a:t>
            </a:r>
            <a:r>
              <a:rPr lang="en-US" dirty="0"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имя_класса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удаление класса</a:t>
            </a: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classList.toggle</a:t>
            </a:r>
            <a:r>
              <a:rPr lang="en-US" dirty="0"/>
              <a:t>(</a:t>
            </a:r>
            <a:r>
              <a:rPr lang="en-US" dirty="0"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имя_класса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переключение класса</a:t>
            </a: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classList.length</a:t>
            </a:r>
            <a:r>
              <a:rPr lang="en-US" dirty="0"/>
              <a:t>; </a:t>
            </a:r>
            <a:r>
              <a:rPr lang="ru-RU" dirty="0"/>
              <a:t>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сколько классов у элемента</a:t>
            </a: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classList.contains</a:t>
            </a:r>
            <a:r>
              <a:rPr lang="en-US" dirty="0"/>
              <a:t>(</a:t>
            </a:r>
            <a:r>
              <a:rPr lang="en-US" dirty="0">
                <a:cs typeface="Courier New"/>
              </a:rPr>
              <a:t>"</a:t>
            </a:r>
            <a:r>
              <a:rPr lang="ru-RU" dirty="0" err="1">
                <a:cs typeface="Courier New"/>
              </a:rPr>
              <a:t>имя_класса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есть ли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D5446-430D-4B4A-A94A-1C645074DEA4}"/>
              </a:ext>
            </a:extLst>
          </p:cNvPr>
          <p:cNvSpPr txBox="1"/>
          <p:nvPr/>
        </p:nvSpPr>
        <p:spPr>
          <a:xfrm>
            <a:off x="67102" y="404664"/>
            <a:ext cx="41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http://caniuse.com/classlist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5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979F7-3665-413A-9CCF-54902D07DE39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064896" cy="40011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  <a:extLst/>
          </a:lstStyle>
          <a:p>
            <a:r>
              <a:rPr lang="ru-RU"/>
              <a:t>Работа с пользовательскими атрибутами элементов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43F6F-4686-438D-AFDB-87D7052F9A47}"/>
              </a:ext>
            </a:extLst>
          </p:cNvPr>
          <p:cNvSpPr txBox="1"/>
          <p:nvPr/>
        </p:nvSpPr>
        <p:spPr>
          <a:xfrm>
            <a:off x="78582" y="861879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id="el" </a:t>
            </a:r>
            <a:r>
              <a:rPr lang="en-US" dirty="0">
                <a:solidFill>
                  <a:srgbClr val="7030A0"/>
                </a:solidFill>
              </a:rPr>
              <a:t>data-el="</a:t>
            </a:r>
            <a:r>
              <a:rPr lang="en-US" dirty="0" err="1">
                <a:solidFill>
                  <a:srgbClr val="7030A0"/>
                </a:solidFill>
              </a:rPr>
              <a:t>userattr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data-area="#links"</a:t>
            </a:r>
            <a:r>
              <a:rPr lang="en-US" dirty="0"/>
              <a:t>&gt;test&lt;/div&gt;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F73C2-DE74-4C70-973A-193EF25E99BB}"/>
              </a:ext>
            </a:extLst>
          </p:cNvPr>
          <p:cNvSpPr txBox="1"/>
          <p:nvPr/>
        </p:nvSpPr>
        <p:spPr>
          <a:xfrm>
            <a:off x="111036" y="1431752"/>
            <a:ext cx="892899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el = </a:t>
            </a:r>
            <a:r>
              <a:rPr lang="en-US" dirty="0" err="1"/>
              <a:t>document.getElementById</a:t>
            </a:r>
            <a:r>
              <a:rPr lang="en-US" dirty="0"/>
              <a:t>("el");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получить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атрибуты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dataset.</a:t>
            </a:r>
            <a:r>
              <a:rPr lang="en-US" dirty="0" err="1">
                <a:solidFill>
                  <a:srgbClr val="7030A0"/>
                </a:solidFill>
              </a:rPr>
              <a:t>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userattr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dataset.</a:t>
            </a:r>
            <a:r>
              <a:rPr lang="en-US" dirty="0" err="1">
                <a:solidFill>
                  <a:srgbClr val="0070C0"/>
                </a:solidFill>
              </a:rPr>
              <a:t>area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// #links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назначить</a:t>
            </a:r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атрибуты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/>
              <a:t>el.</a:t>
            </a:r>
            <a:r>
              <a:rPr lang="en-US" dirty="0" err="1">
                <a:solidFill>
                  <a:schemeClr val="accent2"/>
                </a:solidFill>
              </a:rPr>
              <a:t>dataset.</a:t>
            </a:r>
            <a:r>
              <a:rPr lang="en-US" dirty="0" err="1">
                <a:solidFill>
                  <a:srgbClr val="7030A0"/>
                </a:solidFill>
              </a:rPr>
              <a:t>el</a:t>
            </a:r>
            <a:r>
              <a:rPr lang="ru-RU" dirty="0">
                <a:solidFill>
                  <a:srgbClr val="7030A0"/>
                </a:solidFill>
              </a:rPr>
              <a:t> =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 err="1">
                <a:solidFill>
                  <a:srgbClr val="7030A0"/>
                </a:solidFill>
              </a:rPr>
              <a:t>newattr</a:t>
            </a:r>
            <a:r>
              <a:rPr lang="en-US" dirty="0">
                <a:solidFill>
                  <a:srgbClr val="7030A0"/>
                </a:solidFill>
              </a:rPr>
              <a:t>";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1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https://beetroot.academy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_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2379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6632"/>
            <a:ext cx="7992888" cy="792088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C00000"/>
                </a:solidFill>
              </a:rPr>
              <a:t>Рассматриваемые вопросы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8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1. Основы и </a:t>
            </a:r>
            <a:r>
              <a:rPr lang="en-US" sz="2400" b="1" dirty="0"/>
              <a:t>API DOM</a:t>
            </a:r>
            <a:r>
              <a:rPr lang="ru-RU" sz="2400" b="1" dirty="0"/>
              <a:t> </a:t>
            </a:r>
          </a:p>
          <a:p>
            <a:r>
              <a:rPr lang="ru-RU" sz="2400" b="1" dirty="0"/>
              <a:t>2. Передвижение по </a:t>
            </a:r>
            <a:r>
              <a:rPr lang="en-US" sz="2400" b="1" dirty="0"/>
              <a:t>DOM</a:t>
            </a:r>
            <a:r>
              <a:rPr lang="ru-RU" sz="2400" b="1" dirty="0"/>
              <a:t> </a:t>
            </a:r>
          </a:p>
          <a:p>
            <a:r>
              <a:rPr lang="ru-RU" sz="2400" b="1" dirty="0"/>
              <a:t>3. Практический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288100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CAC72F-E747-4D7A-916C-71FC032705F0}"/>
              </a:ext>
            </a:extLst>
          </p:cNvPr>
          <p:cNvSpPr/>
          <p:nvPr/>
        </p:nvSpPr>
        <p:spPr>
          <a:xfrm>
            <a:off x="179512" y="188640"/>
            <a:ext cx="856895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Понятие объектной модели </a:t>
            </a:r>
            <a:r>
              <a: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браузера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DOM</a:t>
            </a:r>
            <a:r>
              <a: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 Object</a:t>
            </a:r>
            <a:r>
              <a: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B5F28D-1FCE-4B58-8ACC-6AB9F26C2AD1}"/>
              </a:ext>
            </a:extLst>
          </p:cNvPr>
          <p:cNvSpPr/>
          <p:nvPr/>
        </p:nvSpPr>
        <p:spPr>
          <a:xfrm>
            <a:off x="107504" y="848901"/>
            <a:ext cx="8928992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Document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ru-RU" b="1" dirty="0">
                <a:solidFill>
                  <a:schemeClr val="tx1"/>
                </a:solidFill>
              </a:rPr>
              <a:t>все что браузер отображает в качестве </a:t>
            </a:r>
            <a:r>
              <a:rPr lang="en-US" b="1" dirty="0">
                <a:solidFill>
                  <a:schemeClr val="tx1"/>
                </a:solidFill>
              </a:rPr>
              <a:t>web </a:t>
            </a:r>
            <a:r>
              <a:rPr lang="ru-RU" b="1" dirty="0">
                <a:solidFill>
                  <a:schemeClr val="tx1"/>
                </a:solidFill>
              </a:rPr>
              <a:t>страницы, то есть это </a:t>
            </a:r>
            <a:r>
              <a:rPr lang="en-US" b="1" dirty="0">
                <a:solidFill>
                  <a:schemeClr val="tx1"/>
                </a:solidFill>
              </a:rPr>
              <a:t>html – </a:t>
            </a:r>
            <a:r>
              <a:rPr lang="ru-RU" b="1" dirty="0">
                <a:solidFill>
                  <a:schemeClr val="tx1"/>
                </a:solidFill>
              </a:rPr>
              <a:t>элементы, скрипты, изображения</a:t>
            </a:r>
            <a:endParaRPr lang="en-US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Object</a:t>
            </a:r>
            <a:r>
              <a:rPr lang="ru-RU" b="1" dirty="0">
                <a:solidFill>
                  <a:schemeClr val="tx1"/>
                </a:solidFill>
              </a:rPr>
              <a:t> – это элементы модели которые обладают свойствами и методами на которые можно воздействовать с помощью </a:t>
            </a:r>
            <a:r>
              <a:rPr lang="en-US" b="1" dirty="0">
                <a:solidFill>
                  <a:schemeClr val="tx1"/>
                </a:solidFill>
              </a:rPr>
              <a:t>JavaScript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Такие элементы называются узлами (</a:t>
            </a:r>
            <a:r>
              <a:rPr lang="en-US" b="1" dirty="0">
                <a:solidFill>
                  <a:schemeClr val="tx1"/>
                </a:solidFill>
              </a:rPr>
              <a:t>node</a:t>
            </a:r>
            <a:r>
              <a:rPr lang="ru-RU" b="1" dirty="0">
                <a:solidFill>
                  <a:schemeClr val="tx1"/>
                </a:solidFill>
              </a:rPr>
              <a:t>)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&lt;body&gt;, &lt;p&gt;,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и т.д. – это узлы элементов из которых  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ru-RU" b="1" dirty="0">
                <a:solidFill>
                  <a:schemeClr val="tx1"/>
                </a:solidFill>
              </a:rPr>
              <a:t>  строится  </a:t>
            </a:r>
            <a:r>
              <a:rPr lang="en-US" b="1" dirty="0">
                <a:solidFill>
                  <a:schemeClr val="tx1"/>
                </a:solidFill>
              </a:rPr>
              <a:t>HTML </a:t>
            </a:r>
            <a:r>
              <a:rPr lang="ru-RU" b="1" dirty="0">
                <a:solidFill>
                  <a:schemeClr val="tx1"/>
                </a:solidFill>
              </a:rPr>
              <a:t>страница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ru-RU" b="1" dirty="0">
                <a:solidFill>
                  <a:schemeClr val="tx1"/>
                </a:solidFill>
              </a:rPr>
              <a:t>это и есть </a:t>
            </a:r>
            <a:r>
              <a:rPr lang="en-US" b="1" dirty="0">
                <a:solidFill>
                  <a:schemeClr val="tx1"/>
                </a:solidFill>
              </a:rPr>
              <a:t> nodes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Узлы элементов могут содержать другие узлы, и между ними  существуют родственные связи 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– </a:t>
            </a:r>
            <a:r>
              <a:rPr lang="ru-RU" b="1" dirty="0">
                <a:solidFill>
                  <a:srgbClr val="0070C0"/>
                </a:solidFill>
              </a:rPr>
              <a:t>родители </a:t>
            </a:r>
            <a:r>
              <a:rPr lang="ru-RU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 parent</a:t>
            </a:r>
            <a:r>
              <a:rPr lang="ru-RU" b="1" dirty="0">
                <a:solidFill>
                  <a:schemeClr val="tx1"/>
                </a:solidFill>
              </a:rPr>
              <a:t>),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ru-RU" b="1" dirty="0">
                <a:solidFill>
                  <a:srgbClr val="0070C0"/>
                </a:solidFill>
              </a:rPr>
              <a:t>дети</a:t>
            </a:r>
            <a:r>
              <a:rPr lang="ru-RU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 child 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ru-RU" b="1" dirty="0">
                <a:solidFill>
                  <a:srgbClr val="0070C0"/>
                </a:solidFill>
              </a:rPr>
              <a:t>сестринские</a:t>
            </a:r>
            <a:r>
              <a:rPr lang="ru-RU" b="1" dirty="0">
                <a:solidFill>
                  <a:schemeClr val="tx1"/>
                </a:solidFill>
              </a:rPr>
              <a:t> ( </a:t>
            </a:r>
            <a:r>
              <a:rPr lang="en-US" b="1" dirty="0">
                <a:solidFill>
                  <a:schemeClr val="tx1"/>
                </a:solidFill>
              </a:rPr>
              <a:t>sibling</a:t>
            </a:r>
            <a:r>
              <a:rPr lang="ru-RU" b="1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3734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182B0-B195-4D3D-8CEB-EC8CC3EE47B7}"/>
              </a:ext>
            </a:extLst>
          </p:cNvPr>
          <p:cNvSpPr txBox="1"/>
          <p:nvPr/>
        </p:nvSpPr>
        <p:spPr>
          <a:xfrm>
            <a:off x="107504" y="548680"/>
            <a:ext cx="5112568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/>
              <a:t> – </a:t>
            </a:r>
            <a:r>
              <a:rPr lang="ru-RU" dirty="0"/>
              <a:t>это </a:t>
            </a:r>
            <a:r>
              <a:rPr lang="en-US" dirty="0"/>
              <a:t>web-</a:t>
            </a:r>
            <a:r>
              <a:rPr lang="ru-RU" dirty="0"/>
              <a:t>страница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35B2E-A190-41DC-AD10-26BA42C4BF1A}"/>
              </a:ext>
            </a:extLst>
          </p:cNvPr>
          <p:cNvSpPr txBox="1"/>
          <p:nvPr/>
        </p:nvSpPr>
        <p:spPr>
          <a:xfrm>
            <a:off x="107504" y="5003884"/>
            <a:ext cx="8928992" cy="369332"/>
          </a:xfrm>
          <a:prstGeom prst="rect">
            <a:avLst/>
          </a:prstGeom>
          <a:solidFill>
            <a:schemeClr val="accent1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– </a:t>
            </a:r>
            <a:r>
              <a:rPr lang="ru-RU" dirty="0"/>
              <a:t>это построение объектов на странице (дерево элементов)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67F4A-1227-40AC-BF62-5E58E994010C}"/>
              </a:ext>
            </a:extLst>
          </p:cNvPr>
          <p:cNvSpPr txBox="1"/>
          <p:nvPr/>
        </p:nvSpPr>
        <p:spPr>
          <a:xfrm>
            <a:off x="107504" y="1115452"/>
            <a:ext cx="5328592" cy="369332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– </a:t>
            </a:r>
            <a:r>
              <a:rPr lang="ru-RU" dirty="0"/>
              <a:t>это элементы страницы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FA548-01BF-498E-BF1B-476FC2A161C3}"/>
              </a:ext>
            </a:extLst>
          </p:cNvPr>
          <p:cNvSpPr txBox="1"/>
          <p:nvPr/>
        </p:nvSpPr>
        <p:spPr>
          <a:xfrm>
            <a:off x="107504" y="1475492"/>
            <a:ext cx="5328592" cy="3416320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it-IT" dirty="0"/>
          </a:p>
          <a:p>
            <a:r>
              <a:rPr lang="it-IT" dirty="0"/>
              <a:t> &lt;ul id="results"&gt;&lt;/ul&gt;</a:t>
            </a:r>
          </a:p>
          <a:p>
            <a:endParaRPr lang="ru-RU" dirty="0"/>
          </a:p>
          <a:p>
            <a:r>
              <a:rPr lang="it-IT" dirty="0"/>
              <a:t> &lt;div id="wrap"&gt;</a:t>
            </a:r>
          </a:p>
          <a:p>
            <a:endParaRPr lang="ru-RU" dirty="0"/>
          </a:p>
          <a:p>
            <a:r>
              <a:rPr lang="it-IT" dirty="0"/>
              <a:t>    &lt;ul&gt;</a:t>
            </a:r>
          </a:p>
          <a:p>
            <a:r>
              <a:rPr lang="it-IT" dirty="0"/>
              <a:t>       &lt;li&gt;&lt;a href="#"&gt;Один&lt;/a&gt;&lt;/li&gt;</a:t>
            </a:r>
          </a:p>
          <a:p>
            <a:r>
              <a:rPr lang="it-IT" dirty="0"/>
              <a:t>       &lt;li&gt;&lt;a href="#"&gt;Два&lt;/a&gt;&lt;/li&gt;</a:t>
            </a:r>
          </a:p>
          <a:p>
            <a:r>
              <a:rPr lang="it-IT" dirty="0"/>
              <a:t>       &lt;li&gt;&lt;a href="#"&gt;Три&lt;/a&gt;&lt;/li&gt;</a:t>
            </a:r>
          </a:p>
          <a:p>
            <a:r>
              <a:rPr lang="it-IT" dirty="0"/>
              <a:t>    &lt;/ul&gt; </a:t>
            </a:r>
          </a:p>
          <a:p>
            <a:endParaRPr lang="ru-RU" dirty="0"/>
          </a:p>
          <a:p>
            <a:r>
              <a:rPr lang="en-US" dirty="0"/>
              <a:t> &lt;/div&gt;</a:t>
            </a:r>
            <a:endParaRPr lang="ru-RU" dirty="0"/>
          </a:p>
        </p:txBody>
      </p:sp>
      <p:sp>
        <p:nvSpPr>
          <p:cNvPr id="10" name="Скругленный прямоугольник 2">
            <a:extLst>
              <a:ext uri="{FF2B5EF4-FFF2-40B4-BE49-F238E27FC236}">
                <a16:creationId xmlns:a16="http://schemas.microsoft.com/office/drawing/2014/main" id="{BC31FB8C-BE07-4F60-A526-C70C2DB3DE4E}"/>
              </a:ext>
            </a:extLst>
          </p:cNvPr>
          <p:cNvSpPr/>
          <p:nvPr/>
        </p:nvSpPr>
        <p:spPr>
          <a:xfrm>
            <a:off x="299580" y="1754344"/>
            <a:ext cx="3240360" cy="360040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947CA4CA-3AB0-4E67-907E-39BD35C8E02D}"/>
              </a:ext>
            </a:extLst>
          </p:cNvPr>
          <p:cNvSpPr/>
          <p:nvPr/>
        </p:nvSpPr>
        <p:spPr>
          <a:xfrm>
            <a:off x="683568" y="2852936"/>
            <a:ext cx="4536504" cy="1512168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D36D906A-46CC-4F8A-8875-D341AE07DF89}"/>
              </a:ext>
            </a:extLst>
          </p:cNvPr>
          <p:cNvSpPr/>
          <p:nvPr/>
        </p:nvSpPr>
        <p:spPr>
          <a:xfrm>
            <a:off x="151048" y="2276872"/>
            <a:ext cx="5184576" cy="252028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BE3D6F-A98F-4290-B4C1-144E6101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" y="2708920"/>
            <a:ext cx="7744437" cy="403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5E289-319C-4B57-90A4-D66FE04AA867}"/>
              </a:ext>
            </a:extLst>
          </p:cNvPr>
          <p:cNvSpPr txBox="1"/>
          <p:nvPr/>
        </p:nvSpPr>
        <p:spPr>
          <a:xfrm>
            <a:off x="5148064" y="58716"/>
            <a:ext cx="396571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</a:t>
            </a:r>
            <a:r>
              <a:rPr lang="ru-RU" dirty="0"/>
              <a:t> </a:t>
            </a:r>
            <a:r>
              <a:rPr lang="en-US" dirty="0"/>
              <a:t> &lt;title&gt;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ru-RU" dirty="0"/>
              <a:t>&lt;/</a:t>
            </a:r>
            <a:r>
              <a:rPr lang="en-US" dirty="0"/>
              <a:t>title&gt;</a:t>
            </a:r>
          </a:p>
          <a:p>
            <a:r>
              <a:rPr lang="en-US" dirty="0"/>
              <a:t>    &lt;/head&gt;</a:t>
            </a:r>
          </a:p>
          <a:p>
            <a:r>
              <a:rPr lang="en-US" b="1" dirty="0"/>
              <a:t>    &lt;body&gt;</a:t>
            </a:r>
            <a:endParaRPr lang="ru-RU" b="1" dirty="0"/>
          </a:p>
          <a:p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Просто текст</a:t>
            </a:r>
          </a:p>
          <a:p>
            <a:r>
              <a:rPr lang="en-US" dirty="0"/>
              <a:t>       </a:t>
            </a:r>
            <a:r>
              <a:rPr lang="ru-RU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ru-RU" dirty="0"/>
              <a:t>	</a:t>
            </a:r>
            <a:r>
              <a:rPr lang="en-US" dirty="0"/>
              <a:t>    </a:t>
            </a:r>
            <a:r>
              <a:rPr lang="en-US" b="1" dirty="0"/>
              <a:t>&lt;li&gt;</a:t>
            </a:r>
            <a:r>
              <a:rPr lang="ru-RU" b="1" dirty="0">
                <a:solidFill>
                  <a:srgbClr val="FF0000"/>
                </a:solidFill>
              </a:rPr>
              <a:t>Первый</a:t>
            </a:r>
            <a:r>
              <a:rPr lang="ru-RU" b="1" dirty="0"/>
              <a:t>&lt;/</a:t>
            </a:r>
            <a:r>
              <a:rPr lang="en-US" b="1" dirty="0"/>
              <a:t>li&gt;</a:t>
            </a:r>
          </a:p>
          <a:p>
            <a:r>
              <a:rPr lang="en-US" b="1" dirty="0"/>
              <a:t>           &lt;li&gt;</a:t>
            </a:r>
            <a:r>
              <a:rPr lang="ru-RU" b="1" dirty="0">
                <a:solidFill>
                  <a:srgbClr val="FF0000"/>
                </a:solidFill>
              </a:rPr>
              <a:t>Второй</a:t>
            </a:r>
            <a:r>
              <a:rPr lang="ru-RU" b="1" dirty="0"/>
              <a:t>&lt;/</a:t>
            </a:r>
            <a:r>
              <a:rPr lang="en-US" b="1" dirty="0"/>
              <a:t>li&gt;</a:t>
            </a:r>
          </a:p>
          <a:p>
            <a:r>
              <a:rPr lang="en-US" dirty="0"/>
              <a:t>      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FFD1F-6B89-451E-9923-72FF0287062D}"/>
              </a:ext>
            </a:extLst>
          </p:cNvPr>
          <p:cNvSpPr txBox="1"/>
          <p:nvPr/>
        </p:nvSpPr>
        <p:spPr>
          <a:xfrm>
            <a:off x="35496" y="191542"/>
            <a:ext cx="5040560" cy="1077218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u="sng" dirty="0">
                <a:solidFill>
                  <a:srgbClr val="C00000"/>
                </a:solidFill>
              </a:rPr>
              <a:t>Отношения между узлами</a:t>
            </a:r>
          </a:p>
          <a:p>
            <a:r>
              <a:rPr lang="ru-RU" sz="1600" b="1" dirty="0"/>
              <a:t>Родители - дети </a:t>
            </a:r>
            <a:r>
              <a:rPr lang="ru-RU" sz="1600" dirty="0"/>
              <a:t>(</a:t>
            </a:r>
            <a:r>
              <a:rPr lang="en-US" sz="1600" dirty="0"/>
              <a:t>parent - child</a:t>
            </a:r>
            <a:r>
              <a:rPr lang="ru-RU" sz="1600" dirty="0"/>
              <a:t>)</a:t>
            </a:r>
          </a:p>
          <a:p>
            <a:r>
              <a:rPr lang="ru-RU" sz="1600" b="1" dirty="0"/>
              <a:t>Предок – потомок</a:t>
            </a:r>
            <a:r>
              <a:rPr lang="ru-RU" sz="1600" dirty="0"/>
              <a:t>(</a:t>
            </a:r>
            <a:r>
              <a:rPr lang="en-US" sz="1600" dirty="0"/>
              <a:t>ancestor - descendant</a:t>
            </a:r>
            <a:r>
              <a:rPr lang="ru-RU" sz="1600" dirty="0"/>
              <a:t>)</a:t>
            </a:r>
          </a:p>
          <a:p>
            <a:r>
              <a:rPr lang="ru-RU" sz="1600" b="1" dirty="0"/>
              <a:t>Сестринские </a:t>
            </a:r>
            <a:r>
              <a:rPr lang="ru-RU" sz="1600" dirty="0"/>
              <a:t> (</a:t>
            </a:r>
            <a:r>
              <a:rPr lang="en-US" sz="1600" dirty="0"/>
              <a:t>sibling</a:t>
            </a:r>
            <a:r>
              <a:rPr lang="ru-RU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C393C-65BF-493F-B057-EF8A8EB49129}"/>
              </a:ext>
            </a:extLst>
          </p:cNvPr>
          <p:cNvSpPr txBox="1"/>
          <p:nvPr/>
        </p:nvSpPr>
        <p:spPr>
          <a:xfrm>
            <a:off x="35496" y="1412776"/>
            <a:ext cx="3473922" cy="923330"/>
          </a:xfrm>
          <a:prstGeom prst="rect">
            <a:avLst/>
          </a:prstGeom>
          <a:solidFill>
            <a:schemeClr val="accent3">
              <a:lumMod val="20000"/>
              <a:lumOff val="80000"/>
              <a:alpha val="51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ancestor ['</a:t>
            </a:r>
            <a:r>
              <a:rPr lang="en-US" b="1" dirty="0" err="1"/>
              <a:t>ænsestə</a:t>
            </a:r>
            <a:r>
              <a:rPr lang="en-US" b="1" dirty="0"/>
              <a:t>]</a:t>
            </a:r>
          </a:p>
          <a:p>
            <a:r>
              <a:rPr lang="en-US" b="1" dirty="0"/>
              <a:t>descendant [</a:t>
            </a:r>
            <a:r>
              <a:rPr lang="en-US" b="1" dirty="0" err="1"/>
              <a:t>di'sendənt</a:t>
            </a:r>
            <a:r>
              <a:rPr lang="en-US" b="1" dirty="0"/>
              <a:t>]</a:t>
            </a:r>
          </a:p>
          <a:p>
            <a:r>
              <a:rPr lang="en-US" b="1" dirty="0"/>
              <a:t>sibling</a:t>
            </a:r>
            <a:r>
              <a:rPr lang="en-US" dirty="0"/>
              <a:t> </a:t>
            </a:r>
            <a:r>
              <a:rPr lang="en-US" b="1" dirty="0"/>
              <a:t>[′</a:t>
            </a:r>
            <a:r>
              <a:rPr lang="en-US" b="1" dirty="0" err="1"/>
              <a:t>sibliŋ</a:t>
            </a:r>
            <a:r>
              <a:rPr lang="en-US" b="1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2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F933A7-3DF7-4CE4-8A95-8042AB7A54D2}"/>
              </a:ext>
            </a:extLst>
          </p:cNvPr>
          <p:cNvSpPr/>
          <p:nvPr/>
        </p:nvSpPr>
        <p:spPr>
          <a:xfrm>
            <a:off x="107504" y="476672"/>
            <a:ext cx="8856984" cy="40011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&lt;</a:t>
            </a:r>
            <a:r>
              <a:rPr lang="ru-RU" sz="2000" b="1" dirty="0">
                <a:solidFill>
                  <a:schemeClr val="tx1"/>
                </a:solidFill>
              </a:rPr>
              <a:t>а </a:t>
            </a:r>
            <a:r>
              <a:rPr lang="en-US" sz="2000" b="1" dirty="0" err="1">
                <a:solidFill>
                  <a:srgbClr val="0070C0"/>
                </a:solidFill>
              </a:rPr>
              <a:t>href</a:t>
            </a:r>
            <a:r>
              <a:rPr lang="en-US" sz="2000" b="1" dirty="0">
                <a:solidFill>
                  <a:srgbClr val="0070C0"/>
                </a:solidFill>
              </a:rPr>
              <a:t>="google.com"</a:t>
            </a:r>
            <a:r>
              <a:rPr lang="en-US" sz="2000" b="1" dirty="0">
                <a:solidFill>
                  <a:srgbClr val="00B050"/>
                </a:solidFill>
              </a:rPr>
              <a:t> target="_blank"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r>
              <a:rPr lang="ru-RU" sz="2000" b="1" dirty="0">
                <a:solidFill>
                  <a:schemeClr val="tx1"/>
                </a:solidFill>
              </a:rPr>
              <a:t>текст ссылки</a:t>
            </a:r>
            <a:r>
              <a:rPr lang="en-US" sz="2000" b="1" dirty="0">
                <a:solidFill>
                  <a:schemeClr val="tx1"/>
                </a:solidFill>
              </a:rPr>
              <a:t>&lt;/a&gt;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02C0F-2A77-456F-A7C3-5C725A104A8E}"/>
              </a:ext>
            </a:extLst>
          </p:cNvPr>
          <p:cNvSpPr txBox="1"/>
          <p:nvPr/>
        </p:nvSpPr>
        <p:spPr>
          <a:xfrm>
            <a:off x="179512" y="4067780"/>
            <a:ext cx="8784976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Элемент а содержит  узлы – атрибуты  и  текстовый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20BED-9561-4EED-9AE1-D8FE58179C2D}"/>
              </a:ext>
            </a:extLst>
          </p:cNvPr>
          <p:cNvSpPr txBox="1"/>
          <p:nvPr/>
        </p:nvSpPr>
        <p:spPr>
          <a:xfrm>
            <a:off x="2771800" y="44624"/>
            <a:ext cx="314861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/>
              <a:t>Атрибуты элементов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8BEC58-4E47-45F9-BA9E-85973A1102FB}"/>
              </a:ext>
            </a:extLst>
          </p:cNvPr>
          <p:cNvSpPr/>
          <p:nvPr/>
        </p:nvSpPr>
        <p:spPr>
          <a:xfrm>
            <a:off x="107504" y="1052736"/>
            <a:ext cx="8856984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CF6C0F-7D56-4331-85FA-07CB1699D728}"/>
              </a:ext>
            </a:extLst>
          </p:cNvPr>
          <p:cNvSpPr/>
          <p:nvPr/>
        </p:nvSpPr>
        <p:spPr>
          <a:xfrm>
            <a:off x="3635896" y="1124744"/>
            <a:ext cx="1368152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CB6A18-A221-4002-BE0A-456F94B3DA78}"/>
              </a:ext>
            </a:extLst>
          </p:cNvPr>
          <p:cNvSpPr/>
          <p:nvPr/>
        </p:nvSpPr>
        <p:spPr>
          <a:xfrm>
            <a:off x="1115616" y="2204864"/>
            <a:ext cx="1368152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href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AB7879-BF01-4D8C-82DB-B26DD63A02C0}"/>
              </a:ext>
            </a:extLst>
          </p:cNvPr>
          <p:cNvSpPr/>
          <p:nvPr/>
        </p:nvSpPr>
        <p:spPr>
          <a:xfrm>
            <a:off x="3366336" y="2204864"/>
            <a:ext cx="1944216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target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B7B1FD-EE62-4E28-9826-E5F37A275A49}"/>
              </a:ext>
            </a:extLst>
          </p:cNvPr>
          <p:cNvSpPr/>
          <p:nvPr/>
        </p:nvSpPr>
        <p:spPr>
          <a:xfrm>
            <a:off x="6012160" y="2204864"/>
            <a:ext cx="2543436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текст ссылки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021AED7-C66E-43BA-A9D8-2B6EE38048E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99692" y="1700808"/>
            <a:ext cx="2520280" cy="5040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58552DB-F132-4D52-AE99-5E8ADC79476C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319972" y="1700808"/>
            <a:ext cx="2963906" cy="5040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611603D-C790-4194-B6D0-5E3EE763EB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319972" y="1700808"/>
            <a:ext cx="18472" cy="50405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64398E7-BC61-4E2A-B4A0-2FA585427684}"/>
              </a:ext>
            </a:extLst>
          </p:cNvPr>
          <p:cNvCxnSpPr/>
          <p:nvPr/>
        </p:nvCxnSpPr>
        <p:spPr>
          <a:xfrm flipH="1" flipV="1">
            <a:off x="4149085" y="2799649"/>
            <a:ext cx="278899" cy="1349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C6692D8-CF39-415B-B695-FDFF91E28044}"/>
              </a:ext>
            </a:extLst>
          </p:cNvPr>
          <p:cNvCxnSpPr/>
          <p:nvPr/>
        </p:nvCxnSpPr>
        <p:spPr>
          <a:xfrm flipH="1" flipV="1">
            <a:off x="1799692" y="2826293"/>
            <a:ext cx="2628292" cy="13227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82D98DD-7B92-40DB-8EA2-642719EAA1FF}"/>
              </a:ext>
            </a:extLst>
          </p:cNvPr>
          <p:cNvCxnSpPr/>
          <p:nvPr/>
        </p:nvCxnSpPr>
        <p:spPr>
          <a:xfrm flipV="1">
            <a:off x="6523035" y="2826293"/>
            <a:ext cx="641253" cy="1322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24A5F-EBC2-4D8D-9E61-43F4ED6A6DF9}"/>
              </a:ext>
            </a:extLst>
          </p:cNvPr>
          <p:cNvSpPr txBox="1"/>
          <p:nvPr/>
        </p:nvSpPr>
        <p:spPr>
          <a:xfrm>
            <a:off x="107504" y="27855"/>
            <a:ext cx="4804803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uk-UA"/>
              <a:t>Функции п</a:t>
            </a:r>
            <a:r>
              <a:rPr lang="ru-RU"/>
              <a:t>оиска</a:t>
            </a:r>
            <a:r>
              <a:rPr lang="ru-RU" dirty="0"/>
              <a:t> элементов </a:t>
            </a:r>
            <a:r>
              <a:rPr lang="ru-RU"/>
              <a:t>в </a:t>
            </a:r>
            <a:r>
              <a:rPr lang="en-US"/>
              <a:t>DOM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6DF69C3-F332-4256-AD71-D1014CEB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26843"/>
              </p:ext>
            </p:extLst>
          </p:nvPr>
        </p:nvGraphicFramePr>
        <p:xfrm>
          <a:off x="107504" y="627896"/>
          <a:ext cx="88569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71083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("id")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document.getElementsByTagName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имя_тега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5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document.getElementsByName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атрибут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name")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document.getElementsByClassName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имя_класса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96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document.querySelector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селектор_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0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document.querySelectorAll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селектор_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209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28259F-EE3A-4405-BACC-CB50D6013EF8}"/>
              </a:ext>
            </a:extLst>
          </p:cNvPr>
          <p:cNvSpPr txBox="1"/>
          <p:nvPr/>
        </p:nvSpPr>
        <p:spPr>
          <a:xfrm>
            <a:off x="173100" y="3356992"/>
            <a:ext cx="8863396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querySelector</a:t>
            </a:r>
            <a:r>
              <a:rPr lang="en-US" dirty="0"/>
              <a:t>("div") – </a:t>
            </a:r>
            <a:r>
              <a:rPr lang="ru-RU" dirty="0"/>
              <a:t>вернет первый </a:t>
            </a:r>
            <a:r>
              <a:rPr lang="en-US" dirty="0"/>
              <a:t>DIV </a:t>
            </a:r>
            <a:r>
              <a:rPr lang="ru-RU" dirty="0"/>
              <a:t>на странице</a:t>
            </a:r>
          </a:p>
          <a:p>
            <a:r>
              <a:rPr lang="en-US" dirty="0" err="1">
                <a:solidFill>
                  <a:srgbClr val="FF0000"/>
                </a:solidFill>
              </a:rPr>
              <a:t>querySelectorAll</a:t>
            </a:r>
            <a:r>
              <a:rPr lang="en-US" dirty="0"/>
              <a:t>("div") – </a:t>
            </a:r>
            <a:r>
              <a:rPr lang="ru-RU" dirty="0"/>
              <a:t>вернет все элементы </a:t>
            </a:r>
            <a:r>
              <a:rPr lang="en-US" dirty="0"/>
              <a:t>DIV </a:t>
            </a:r>
            <a:r>
              <a:rPr lang="ru-RU" dirty="0"/>
              <a:t>на странице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 err="1">
                <a:solidFill>
                  <a:srgbClr val="FF0000"/>
                </a:solidFill>
              </a:rPr>
              <a:t>querySelector</a:t>
            </a:r>
            <a:r>
              <a:rPr lang="en-US" dirty="0"/>
              <a:t>(".row").</a:t>
            </a:r>
            <a:r>
              <a:rPr lang="en-US" dirty="0" err="1">
                <a:solidFill>
                  <a:srgbClr val="FF0000"/>
                </a:solidFill>
              </a:rPr>
              <a:t>childNodes</a:t>
            </a:r>
            <a:r>
              <a:rPr lang="en-US" dirty="0"/>
              <a:t> – </a:t>
            </a:r>
            <a:r>
              <a:rPr lang="ru-RU" dirty="0"/>
              <a:t>вернет дочерние </a:t>
            </a:r>
            <a:r>
              <a:rPr lang="en-US" dirty="0"/>
              <a:t>nodes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querySelectorAll</a:t>
            </a:r>
            <a:r>
              <a:rPr lang="en-US" dirty="0"/>
              <a:t>(".row").</a:t>
            </a:r>
            <a:r>
              <a:rPr lang="en-US" dirty="0" err="1">
                <a:solidFill>
                  <a:srgbClr val="FF0000"/>
                </a:solidFill>
              </a:rPr>
              <a:t>childNodes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вернет </a:t>
            </a:r>
            <a:r>
              <a:rPr lang="en-US" dirty="0"/>
              <a:t>undefined </a:t>
            </a:r>
          </a:p>
          <a:p>
            <a:r>
              <a:rPr lang="en-US" dirty="0"/>
              <a:t>   </a:t>
            </a:r>
            <a:r>
              <a:rPr lang="ru-RU" dirty="0"/>
              <a:t>правильно будет так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>
                <a:solidFill>
                  <a:srgbClr val="FF0000"/>
                </a:solidFill>
              </a:rPr>
              <a:t>querySelectorAll</a:t>
            </a:r>
            <a:r>
              <a:rPr lang="en-US" dirty="0"/>
              <a:t>(".row")[2].</a:t>
            </a:r>
            <a:r>
              <a:rPr lang="en-US" dirty="0" err="1">
                <a:solidFill>
                  <a:srgbClr val="FF0000"/>
                </a:solidFill>
              </a:rPr>
              <a:t>childNodes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1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432B69-50E6-4D8D-9141-60AE4DA4C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08415"/>
              </p:ext>
            </p:extLst>
          </p:nvPr>
        </p:nvGraphicFramePr>
        <p:xfrm>
          <a:off x="63738" y="1124744"/>
          <a:ext cx="88030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63131067"/>
                    </a:ext>
                  </a:extLst>
                </a:gridCol>
                <a:gridCol w="1614971">
                  <a:extLst>
                    <a:ext uri="{9D8B030D-6E8A-4147-A177-3AD203B41FA5}">
                      <a16:colId xmlns:a16="http://schemas.microsoft.com/office/drawing/2014/main" val="2428495365"/>
                    </a:ext>
                  </a:extLst>
                </a:gridCol>
                <a:gridCol w="951667">
                  <a:extLst>
                    <a:ext uri="{9D8B030D-6E8A-4147-A177-3AD203B41FA5}">
                      <a16:colId xmlns:a16="http://schemas.microsoft.com/office/drawing/2014/main" val="325814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nodeType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nodeValue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Node.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ELEMENT_NODE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"A"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Node.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ATTRIBUTE_NODE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google.com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Node.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TEXT_NODE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"#text"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"Google"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Node.COMMENT_NODE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Node.DOCUMENT_NODE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Node.DOCUMENT_TYPE_NODE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B0062C-F5C1-4856-A7F7-1BD38341D85D}"/>
              </a:ext>
            </a:extLst>
          </p:cNvPr>
          <p:cNvSpPr txBox="1"/>
          <p:nvPr/>
        </p:nvSpPr>
        <p:spPr>
          <a:xfrm>
            <a:off x="78345" y="3940021"/>
            <a:ext cx="892899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Для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2"/>
                </a:solidFill>
              </a:rPr>
              <a:t>элементов </a:t>
            </a:r>
            <a:r>
              <a:rPr lang="ru-RU" dirty="0"/>
              <a:t>(то есть для </a:t>
            </a:r>
            <a:r>
              <a:rPr lang="en-US" dirty="0" err="1"/>
              <a:t>Node.ELEMENT_NODE</a:t>
            </a:r>
            <a:r>
              <a:rPr lang="ru-RU" dirty="0"/>
              <a:t>)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nodeName</a:t>
            </a:r>
            <a:r>
              <a:rPr lang="ru-RU" b="1" dirty="0"/>
              <a:t> всегда содержит имя элемента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nodeValue</a:t>
            </a:r>
            <a:r>
              <a:rPr lang="en-US" b="1" dirty="0"/>
              <a:t> </a:t>
            </a:r>
            <a:r>
              <a:rPr lang="ru-RU" b="1" dirty="0"/>
              <a:t>всегда </a:t>
            </a:r>
            <a:r>
              <a:rPr lang="en-US" b="1" dirty="0"/>
              <a:t>null.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attributes</a:t>
            </a:r>
            <a:r>
              <a:rPr lang="en-US" b="1" dirty="0"/>
              <a:t> - </a:t>
            </a:r>
            <a:r>
              <a:rPr lang="ru-RU" b="1" dirty="0"/>
              <a:t> массив атрибутов</a:t>
            </a:r>
            <a:r>
              <a:rPr lang="en-US" b="1" dirty="0"/>
              <a:t> </a:t>
            </a:r>
            <a:endParaRPr lang="ru-RU" b="1" dirty="0"/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nodeType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– </a:t>
            </a:r>
            <a:r>
              <a:rPr lang="ru-RU" b="1" dirty="0"/>
              <a:t>тип узла</a:t>
            </a:r>
          </a:p>
          <a:p>
            <a:endParaRPr lang="en-US" dirty="0"/>
          </a:p>
          <a:p>
            <a:r>
              <a:rPr lang="ru-RU" dirty="0">
                <a:solidFill>
                  <a:schemeClr val="accent2"/>
                </a:solidFill>
              </a:rPr>
              <a:t>А для текстовых узлов 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nodeName</a:t>
            </a:r>
            <a:r>
              <a:rPr lang="ru-RU" dirty="0"/>
              <a:t> всегда содержит значение </a:t>
            </a:r>
            <a:r>
              <a:rPr lang="en-US" dirty="0">
                <a:solidFill>
                  <a:srgbClr val="0070C0"/>
                </a:solidFill>
              </a:rPr>
              <a:t>#text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nodeValue</a:t>
            </a:r>
            <a:r>
              <a:rPr lang="en-US" dirty="0"/>
              <a:t> </a:t>
            </a:r>
            <a:r>
              <a:rPr lang="ru-RU" dirty="0"/>
              <a:t> - это сам тек</a:t>
            </a:r>
            <a:r>
              <a:rPr lang="en-US" dirty="0"/>
              <a:t>c</a:t>
            </a:r>
            <a:r>
              <a:rPr lang="ru-RU" dirty="0"/>
              <a:t>т, соответственно его можно менять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D8A45C-AA8D-4731-9C55-45ED74B299B1}"/>
              </a:ext>
            </a:extLst>
          </p:cNvPr>
          <p:cNvSpPr/>
          <p:nvPr/>
        </p:nvSpPr>
        <p:spPr>
          <a:xfrm>
            <a:off x="107504" y="116632"/>
            <a:ext cx="8856984" cy="40011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&lt;</a:t>
            </a:r>
            <a:r>
              <a:rPr lang="ru-RU" sz="2000" b="1" dirty="0">
                <a:solidFill>
                  <a:schemeClr val="tx1"/>
                </a:solidFill>
              </a:rPr>
              <a:t>а </a:t>
            </a:r>
            <a:r>
              <a:rPr lang="en-US" sz="2000" b="1" dirty="0" err="1">
                <a:solidFill>
                  <a:srgbClr val="0070C0"/>
                </a:solidFill>
              </a:rPr>
              <a:t>href</a:t>
            </a:r>
            <a:r>
              <a:rPr lang="en-US" sz="2000" b="1" dirty="0">
                <a:solidFill>
                  <a:srgbClr val="0070C0"/>
                </a:solidFill>
              </a:rPr>
              <a:t>="google.com"</a:t>
            </a:r>
            <a:r>
              <a:rPr lang="en-US" sz="2000" b="1" dirty="0">
                <a:solidFill>
                  <a:srgbClr val="00B050"/>
                </a:solidFill>
              </a:rPr>
              <a:t> target="_blank"</a:t>
            </a:r>
            <a:r>
              <a:rPr lang="en-US" sz="2000" b="1" dirty="0">
                <a:solidFill>
                  <a:schemeClr val="tx1"/>
                </a:solidFill>
              </a:rPr>
              <a:t>&gt;Google&lt;/a&gt; 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8D97F9B-F335-4C9C-BED3-FF62B5DFA1DA}"/>
              </a:ext>
            </a:extLst>
          </p:cNvPr>
          <p:cNvSpPr txBox="1">
            <a:spLocks/>
          </p:cNvSpPr>
          <p:nvPr/>
        </p:nvSpPr>
        <p:spPr>
          <a:xfrm>
            <a:off x="2339752" y="116632"/>
            <a:ext cx="3888432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  <a:extLst/>
          </a:lstStyle>
          <a:p>
            <a:pPr algn="ctr"/>
            <a:r>
              <a:rPr lang="ru-RU"/>
              <a:t>Перемещение по </a:t>
            </a:r>
            <a:r>
              <a:rPr lang="en-US"/>
              <a:t>DOM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DC0BA36-C90A-44A3-ABD8-BACE97879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14929"/>
              </p:ext>
            </p:extLst>
          </p:nvPr>
        </p:nvGraphicFramePr>
        <p:xfrm>
          <a:off x="107504" y="692696"/>
          <a:ext cx="8856984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childNodes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массив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всех дочерних узлов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firstChild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первый дочерний узел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lastChild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последний дочерний узел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nextSibling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следующий узел расположенный на одном уровне с текущим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previousSibling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предыдущий узел расположенный на одном уровне с текущим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parentNode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родительский узел для текущего элемента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firstElementChild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первый дочерний узел типа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lastElementChild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последний дочерний узел  типа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children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коллекция дочерних элементов  типа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previousElementSibling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предыдущий узел типа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nextElementSibling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следующий узел типа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7F8AC7-D6FC-4CA7-81CE-6676EC7105A2}"/>
              </a:ext>
            </a:extLst>
          </p:cNvPr>
          <p:cNvSpPr txBox="1"/>
          <p:nvPr/>
        </p:nvSpPr>
        <p:spPr>
          <a:xfrm>
            <a:off x="107504" y="549103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http://goo.gl/pwZOVp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8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</TotalTime>
  <Words>929</Words>
  <Application>Microsoft Office PowerPoint</Application>
  <PresentationFormat>Экран (4:3)</PresentationFormat>
  <Paragraphs>174</Paragraphs>
  <Slides>15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Verdana</vt:lpstr>
      <vt:lpstr>Wingdings 2</vt:lpstr>
      <vt:lpstr>Wingdings 3</vt:lpstr>
      <vt:lpstr>Тема1</vt:lpstr>
      <vt:lpstr>Document object model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974</cp:revision>
  <dcterms:modified xsi:type="dcterms:W3CDTF">2021-02-20T05:45:22Z</dcterms:modified>
</cp:coreProperties>
</file>