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layfair Displ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regular.fntdata"/><Relationship Id="rId14" Type="http://schemas.openxmlformats.org/officeDocument/2006/relationships/slide" Target="slides/slide9.xml"/><Relationship Id="rId17" Type="http://schemas.openxmlformats.org/officeDocument/2006/relationships/font" Target="fonts/PlayfairDisplay-italic.fntdata"/><Relationship Id="rId16" Type="http://schemas.openxmlformats.org/officeDocument/2006/relationships/font" Target="fonts/PlayfairDispl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PlayfairDispl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56f34555a_0_6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56f34555a_0_6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56f34555a_0_7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56f34555a_0_7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b88e16281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b88e16281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56f34555a_0_6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56f34555a_0_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Aim to drive home the struggles of figuring out how to use the data and the overall size of the data.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b88e1628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b88e1628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ba039dcd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ba039dcd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56f34555a_0_6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56f34555a_0_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ba5649f5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ba5649f5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Sleep Stage Classification</a:t>
            </a:r>
            <a:endParaRPr/>
          </a:p>
        </p:txBody>
      </p:sp>
      <p:sp>
        <p:nvSpPr>
          <p:cNvPr id="60" name="Google Shape;60;p13"/>
          <p:cNvSpPr txBox="1"/>
          <p:nvPr>
            <p:ph idx="4294967295" type="subTitle"/>
          </p:nvPr>
        </p:nvSpPr>
        <p:spPr>
          <a:xfrm>
            <a:off x="2795250" y="2935800"/>
            <a:ext cx="3553500" cy="701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By: Jacob Baron and Harry Chong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90975" y="4743275"/>
            <a:ext cx="2350800" cy="6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17_JacobBaron_Chong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Project Background</a:t>
            </a:r>
            <a:endParaRPr b="1"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Today, there is no good way to determine what sleep stage a patient is currently in without someone supervising the patient. There is no autonomous way to track a patient’s sleep stages in real time.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Others have attempted to classify nREM vs  REM with varying success,  but not many have classified Wake, nREM, and REM.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Literature suggests nREM vs REM classification is approximately 85% accurate.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Question: </a:t>
            </a:r>
            <a:r>
              <a:rPr lang="en">
                <a:solidFill>
                  <a:srgbClr val="000000"/>
                </a:solidFill>
              </a:rPr>
              <a:t>Is it possible to classify an individual’s sleep state based on their brain signals?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Our approach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Convolutional Neural Network (CNN)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K Nearest Neighbor (KNN)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90975" y="4743275"/>
            <a:ext cx="2350800" cy="6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17_JacobBaron_Chong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4905550" y="4703900"/>
            <a:ext cx="3814200" cy="2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Reference: </a:t>
            </a:r>
            <a:r>
              <a:rPr lang="en" sz="1100"/>
              <a:t>https://ieeexplore.ieee.org/document/5626211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idx="4294967295" type="title"/>
          </p:nvPr>
        </p:nvSpPr>
        <p:spPr>
          <a:xfrm>
            <a:off x="311700" y="503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Origi</a:t>
            </a:r>
            <a:r>
              <a:rPr b="1" lang="en"/>
              <a:t>n</a:t>
            </a:r>
            <a:r>
              <a:rPr b="1" lang="en"/>
              <a:t>al Data</a:t>
            </a:r>
            <a:endParaRPr b="1"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824" y="658175"/>
            <a:ext cx="8200376" cy="4176426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90975" y="4743275"/>
            <a:ext cx="2350800" cy="6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17_JacobBaron_Chong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63" y="957263"/>
            <a:ext cx="8096250" cy="32289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3890100" y="4407925"/>
            <a:ext cx="48222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Reference: </a:t>
            </a:r>
            <a:r>
              <a:rPr lang="en" sz="1100"/>
              <a:t>https://www.researchgate.net/figure/Graphical-representation-of-the-acquisition-of-T5-O1-and-F4-C4-EEG-signals-in-the-TCP_fig3_328875447</a:t>
            </a:r>
            <a:endParaRPr/>
          </a:p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1">
              <a:solidFill>
                <a:schemeClr val="dk2"/>
              </a:solidFill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90975" y="4743275"/>
            <a:ext cx="2350800" cy="6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17_JacobBaron_Chong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" name="Google Shape;88;p16"/>
          <p:cNvSpPr txBox="1"/>
          <p:nvPr>
            <p:ph idx="4294967295" type="title"/>
          </p:nvPr>
        </p:nvSpPr>
        <p:spPr>
          <a:xfrm>
            <a:off x="311700" y="391350"/>
            <a:ext cx="74220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Mapping of Signals Channels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Preprocess and Representation</a:t>
            </a:r>
            <a:endParaRPr b="1"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153675"/>
            <a:ext cx="8520600" cy="39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Convert the chosen channel signals into useable values by extracting from .edf file.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Note: EDF = European Data Format commonly used for storage of medical data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512 ticks per second with recordings of approximately 9 hours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Labels were provided in a separate file -- one label every 30 seconds.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b="1" lang="en">
                <a:solidFill>
                  <a:srgbClr val="000000"/>
                </a:solidFill>
              </a:rPr>
              <a:t>Wake</a:t>
            </a:r>
            <a:endParaRPr b="1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b="1" lang="en">
                <a:solidFill>
                  <a:srgbClr val="000000"/>
                </a:solidFill>
              </a:rPr>
              <a:t>REM </a:t>
            </a:r>
            <a:r>
              <a:rPr lang="en">
                <a:solidFill>
                  <a:srgbClr val="000000"/>
                </a:solidFill>
              </a:rPr>
              <a:t>(Rapid Eye Movement)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b="1" lang="en">
                <a:solidFill>
                  <a:srgbClr val="000000"/>
                </a:solidFill>
              </a:rPr>
              <a:t>nREM</a:t>
            </a:r>
            <a:r>
              <a:rPr lang="en">
                <a:solidFill>
                  <a:srgbClr val="000000"/>
                </a:solidFill>
              </a:rPr>
              <a:t> (Non-Rapid Eye Movement)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Challenges with the data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Nearly </a:t>
            </a:r>
            <a:r>
              <a:rPr b="1" lang="en">
                <a:solidFill>
                  <a:srgbClr val="000000"/>
                </a:solidFill>
              </a:rPr>
              <a:t>17 million measurements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b="1" lang="en">
                <a:solidFill>
                  <a:srgbClr val="000000"/>
                </a:solidFill>
              </a:rPr>
              <a:t>per signal</a:t>
            </a:r>
            <a:r>
              <a:rPr lang="en">
                <a:solidFill>
                  <a:srgbClr val="000000"/>
                </a:solidFill>
              </a:rPr>
              <a:t>. Remember: 4 signals used per patient!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The timelines between signal data and label data were out of sync. Signal readings began before the labels were being assigned.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After normalization of the timelines, we ended with approximately </a:t>
            </a:r>
            <a:r>
              <a:rPr b="1" lang="en" sz="1400">
                <a:solidFill>
                  <a:srgbClr val="000000"/>
                </a:solidFill>
              </a:rPr>
              <a:t>68 million data points </a:t>
            </a:r>
            <a:r>
              <a:rPr lang="en" sz="1400">
                <a:solidFill>
                  <a:srgbClr val="000000"/>
                </a:solidFill>
              </a:rPr>
              <a:t>across 4 signals for each patient.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 sz="1400">
                <a:solidFill>
                  <a:srgbClr val="000000"/>
                </a:solidFill>
              </a:rPr>
              <a:t>End Total Data</a:t>
            </a:r>
            <a:r>
              <a:rPr lang="en" sz="1400">
                <a:solidFill>
                  <a:srgbClr val="000000"/>
                </a:solidFill>
              </a:rPr>
              <a:t> = approximately </a:t>
            </a:r>
            <a:r>
              <a:rPr b="1" lang="en" sz="1400">
                <a:solidFill>
                  <a:srgbClr val="000000"/>
                </a:solidFill>
              </a:rPr>
              <a:t>340 million data points</a:t>
            </a:r>
            <a:r>
              <a:rPr lang="en" sz="1400">
                <a:solidFill>
                  <a:srgbClr val="000000"/>
                </a:solidFill>
              </a:rPr>
              <a:t> (~6GB of signal data)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95" name="Google Shape;95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90975" y="4743275"/>
            <a:ext cx="2350800" cy="6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17_JacobBaron_Chong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475" y="562475"/>
            <a:ext cx="8039051" cy="451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>
            <p:ph idx="4294967295" type="title"/>
          </p:nvPr>
        </p:nvSpPr>
        <p:spPr>
          <a:xfrm>
            <a:off x="311700" y="503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Waveforms Used</a:t>
            </a:r>
            <a:endParaRPr b="1"/>
          </a:p>
        </p:txBody>
      </p:sp>
      <p:sp>
        <p:nvSpPr>
          <p:cNvPr id="103" name="Google Shape;103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90975" y="4743275"/>
            <a:ext cx="2350800" cy="6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17_JacobBaron_Chong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900" y="566549"/>
            <a:ext cx="8010199" cy="445910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>
            <p:ph idx="4294967295" type="title"/>
          </p:nvPr>
        </p:nvSpPr>
        <p:spPr>
          <a:xfrm>
            <a:off x="311700" y="503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Applying a Savitzky–Golay Filter</a:t>
            </a:r>
            <a:endParaRPr b="1"/>
          </a:p>
        </p:txBody>
      </p:sp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90975" y="4743275"/>
            <a:ext cx="2350800" cy="6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17_JacobBaron_Chong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90975" y="4743275"/>
            <a:ext cx="2350800" cy="6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17_JacobBaron_Chong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218464"/>
            <a:ext cx="4360850" cy="265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50375"/>
            <a:ext cx="88323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Convolutional Neural Network (CNN)</a:t>
            </a:r>
            <a:endParaRPr b="1"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1392925" y="3935300"/>
            <a:ext cx="2350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Accuracy: ~77.21%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481225" y="809775"/>
            <a:ext cx="41742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Receiver Operating Curve (ROC)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4572000" y="3485338"/>
            <a:ext cx="4832100" cy="7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</a:rPr>
              <a:t>True Positives Total: 10,737,859</a:t>
            </a:r>
            <a:endParaRPr b="1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False Positives/Negatives Total: 3,170,381</a:t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0300" y="4214950"/>
            <a:ext cx="3295487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4612738" y="809775"/>
            <a:ext cx="411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Confusion Matrix</a:t>
            </a:r>
            <a:endParaRPr b="1">
              <a:solidFill>
                <a:srgbClr val="000000"/>
              </a:solidFill>
            </a:endParaRPr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4" y="1447451"/>
            <a:ext cx="4353021" cy="197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21"/>
          <p:cNvSpPr txBox="1"/>
          <p:nvPr/>
        </p:nvSpPr>
        <p:spPr>
          <a:xfrm>
            <a:off x="90975" y="4743275"/>
            <a:ext cx="2350800" cy="6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17_JacobBaron_Chong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503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K-Nearest Neighbor (KNN)</a:t>
            </a:r>
            <a:endParaRPr b="1"/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3200" y="1285350"/>
            <a:ext cx="3370250" cy="235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4612738" y="809775"/>
            <a:ext cx="411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Confusion Matrix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481225" y="809775"/>
            <a:ext cx="41742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K-Nearest Neighbor (KNN)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4572000" y="3485338"/>
            <a:ext cx="4832100" cy="7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</a:rPr>
              <a:t>True Positives Total: 9,488,773</a:t>
            </a:r>
            <a:endParaRPr b="1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False Positives/Negatives Total: 4,419,467</a:t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0300" y="4214950"/>
            <a:ext cx="3295487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1451800" y="3935300"/>
            <a:ext cx="2350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 </a:t>
            </a:r>
            <a:r>
              <a:rPr b="1" lang="en">
                <a:solidFill>
                  <a:srgbClr val="FF0000"/>
                </a:solidFill>
              </a:rPr>
              <a:t>Accuracy: ~68.24%</a:t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1447975"/>
            <a:ext cx="4350670" cy="1977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