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83" d="100"/>
          <a:sy n="83" d="100"/>
        </p:scale>
        <p:origin x="8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200367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75416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83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655063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4106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41284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338498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275367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362177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C6AC-0C85-43CB-9256-E592CF7B710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30146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0C6AC-0C85-43CB-9256-E592CF7B710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246803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0C6AC-0C85-43CB-9256-E592CF7B7107}"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92820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0C6AC-0C85-43CB-9256-E592CF7B7107}"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77783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0C6AC-0C85-43CB-9256-E592CF7B7107}"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244586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0C6AC-0C85-43CB-9256-E592CF7B710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183344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0C6AC-0C85-43CB-9256-E592CF7B710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B484-2289-4788-B816-1F7613481444}" type="slidenum">
              <a:rPr lang="en-US" smtClean="0"/>
              <a:t>‹#›</a:t>
            </a:fld>
            <a:endParaRPr lang="en-US"/>
          </a:p>
        </p:txBody>
      </p:sp>
    </p:spTree>
    <p:extLst>
      <p:ext uri="{BB962C8B-B14F-4D97-AF65-F5344CB8AC3E}">
        <p14:creationId xmlns:p14="http://schemas.microsoft.com/office/powerpoint/2010/main" val="346808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0C6AC-0C85-43CB-9256-E592CF7B7107}" type="datetimeFigureOut">
              <a:rPr lang="en-US" smtClean="0"/>
              <a:t>11/7/2022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DDB484-2289-4788-B816-1F7613481444}" type="slidenum">
              <a:rPr lang="en-US" smtClean="0"/>
              <a:t>‹#›</a:t>
            </a:fld>
            <a:endParaRPr lang="en-US"/>
          </a:p>
        </p:txBody>
      </p:sp>
    </p:spTree>
    <p:extLst>
      <p:ext uri="{BB962C8B-B14F-4D97-AF65-F5344CB8AC3E}">
        <p14:creationId xmlns:p14="http://schemas.microsoft.com/office/powerpoint/2010/main" val="413416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808E-F5D3-AC7F-0A99-46BD65BBBFFE}"/>
              </a:ext>
            </a:extLst>
          </p:cNvPr>
          <p:cNvSpPr>
            <a:spLocks noGrp="1"/>
          </p:cNvSpPr>
          <p:nvPr>
            <p:ph type="ctrTitle"/>
          </p:nvPr>
        </p:nvSpPr>
        <p:spPr>
          <a:xfrm>
            <a:off x="1507067" y="2078182"/>
            <a:ext cx="7766936" cy="1972654"/>
          </a:xfrm>
        </p:spPr>
        <p:txBody>
          <a:bodyPr/>
          <a:lstStyle/>
          <a:p>
            <a:r>
              <a:rPr lang="en-US" sz="6000" dirty="0">
                <a:latin typeface="Arial" panose="020B0604020202020204" pitchFamily="34" charset="0"/>
                <a:cs typeface="Arial" panose="020B0604020202020204" pitchFamily="34" charset="0"/>
              </a:rPr>
              <a:t>Mi</a:t>
            </a:r>
            <a:r>
              <a:rPr lang="en-US" sz="6000" dirty="0">
                <a:solidFill>
                  <a:srgbClr val="90C226"/>
                </a:solidFill>
                <a:latin typeface="Arial" panose="020B0604020202020204" pitchFamily="34" charset="0"/>
                <a:cs typeface="Arial" panose="020B0604020202020204" pitchFamily="34" charset="0"/>
              </a:rPr>
              <a:t>dt</a:t>
            </a:r>
            <a:r>
              <a:rPr lang="en-US" sz="6000" dirty="0">
                <a:latin typeface="Arial" panose="020B0604020202020204" pitchFamily="34" charset="0"/>
                <a:cs typeface="Arial" panose="020B0604020202020204" pitchFamily="34" charset="0"/>
              </a:rPr>
              <a:t>erm</a:t>
            </a:r>
            <a:br>
              <a:rPr lang="en-US" sz="6000" dirty="0">
                <a:latin typeface="Arial" panose="020B0604020202020204" pitchFamily="34" charset="0"/>
                <a:cs typeface="Arial" panose="020B0604020202020204" pitchFamily="34" charset="0"/>
              </a:rPr>
            </a:br>
            <a:r>
              <a:rPr lang="en-US" sz="6000" dirty="0">
                <a:latin typeface="Arial" panose="020B0604020202020204" pitchFamily="34" charset="0"/>
                <a:cs typeface="Arial" panose="020B0604020202020204" pitchFamily="34" charset="0"/>
              </a:rPr>
              <a:t>Product Evaluations</a:t>
            </a:r>
          </a:p>
        </p:txBody>
      </p:sp>
      <p:sp>
        <p:nvSpPr>
          <p:cNvPr id="3" name="Subtitle 2">
            <a:extLst>
              <a:ext uri="{FF2B5EF4-FFF2-40B4-BE49-F238E27FC236}">
                <a16:creationId xmlns:a16="http://schemas.microsoft.com/office/drawing/2014/main" id="{B643AFE2-56D4-CEAF-6C91-36E0F7EC8F18}"/>
              </a:ext>
            </a:extLst>
          </p:cNvPr>
          <p:cNvSpPr>
            <a:spLocks noGrp="1"/>
          </p:cNvSpPr>
          <p:nvPr>
            <p:ph type="subTitle" idx="1"/>
          </p:nvPr>
        </p:nvSpPr>
        <p:spPr>
          <a:xfrm>
            <a:off x="1507067" y="4050833"/>
            <a:ext cx="7766936" cy="1546403"/>
          </a:xfrm>
        </p:spPr>
        <p:txBody>
          <a:bodyPr>
            <a:noAutofit/>
          </a:bodyPr>
          <a:lstStyle/>
          <a:p>
            <a:r>
              <a:rPr lang="en-US" sz="3200" dirty="0">
                <a:solidFill>
                  <a:srgbClr val="7F7F7F"/>
                </a:solidFill>
                <a:latin typeface="Arial" panose="020B0604020202020204" pitchFamily="34" charset="0"/>
                <a:cs typeface="Arial" panose="020B0604020202020204" pitchFamily="34" charset="0"/>
              </a:rPr>
              <a:t>Kevin Baron</a:t>
            </a:r>
          </a:p>
          <a:p>
            <a:r>
              <a:rPr lang="en-US" sz="2400" dirty="0">
                <a:latin typeface="Arial" panose="020B0604020202020204" pitchFamily="34" charset="0"/>
                <a:cs typeface="Arial" panose="020B0604020202020204" pitchFamily="34" charset="0"/>
              </a:rPr>
              <a:t>Info 498 A Autumn 2022 – Professor Megan </a:t>
            </a:r>
            <a:r>
              <a:rPr lang="en-US" sz="2400" dirty="0" err="1">
                <a:latin typeface="Arial" panose="020B0604020202020204" pitchFamily="34" charset="0"/>
                <a:cs typeface="Arial" panose="020B0604020202020204" pitchFamily="34" charset="0"/>
              </a:rPr>
              <a:t>Boddum</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University of Washington</a:t>
            </a:r>
          </a:p>
        </p:txBody>
      </p:sp>
    </p:spTree>
    <p:extLst>
      <p:ext uri="{BB962C8B-B14F-4D97-AF65-F5344CB8AC3E}">
        <p14:creationId xmlns:p14="http://schemas.microsoft.com/office/powerpoint/2010/main" val="242387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Development Theories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Cognitive Development Theory for Zone of Proximal Development as child learns how to use </a:t>
            </a:r>
            <a:r>
              <a:rPr lang="en-US" dirty="0" err="1">
                <a:latin typeface="Airal"/>
              </a:rPr>
              <a:t>Osmo</a:t>
            </a:r>
            <a:r>
              <a:rPr lang="en-US" dirty="0">
                <a:latin typeface="Airal"/>
              </a:rPr>
              <a:t> on their own, learns how to set up / clean up independently.</a:t>
            </a:r>
          </a:p>
          <a:p>
            <a:endParaRPr lang="en-US" dirty="0">
              <a:latin typeface="Airal"/>
            </a:endParaRPr>
          </a:p>
          <a:p>
            <a:r>
              <a:rPr lang="en-US" dirty="0">
                <a:latin typeface="Airal"/>
              </a:rPr>
              <a:t>Cognitive Theory for changing intelligence over time and different apps to suit different levels over time.</a:t>
            </a:r>
          </a:p>
          <a:p>
            <a:endParaRPr lang="en-US" dirty="0">
              <a:latin typeface="Airal"/>
            </a:endParaRPr>
          </a:p>
          <a:p>
            <a:r>
              <a:rPr lang="en-US" dirty="0">
                <a:latin typeface="Airal"/>
              </a:rPr>
              <a:t>Operant Behavior Theory for learning as responses to stimuli, both digital and physical.</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191806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If the theorists we covered played with these toys today, what do you think they would have to say?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20000"/>
          </a:bodyPr>
          <a:lstStyle/>
          <a:p>
            <a:r>
              <a:rPr lang="en-US" dirty="0">
                <a:latin typeface="Airal"/>
              </a:rPr>
              <a:t>Vygotsky: Hey, do you guys think you could help me set this device up? All I'm seeing on the screen are my own nose hairs. I'm still in the Zone of Proximal Development for technology.</a:t>
            </a:r>
          </a:p>
          <a:p>
            <a:r>
              <a:rPr lang="en-US" dirty="0">
                <a:latin typeface="Airal"/>
              </a:rPr>
              <a:t>Bronfenbrenner: It's ok, Lev, you're just outside of your normal learning environment, but I'm sure you thrive at a writing desk by light of an oil lamp.</a:t>
            </a:r>
          </a:p>
          <a:p>
            <a:r>
              <a:rPr lang="en-US" dirty="0">
                <a:latin typeface="Airal"/>
              </a:rPr>
              <a:t>Watson: Yes, you'll only become proficient by way of practice!</a:t>
            </a:r>
          </a:p>
          <a:p>
            <a:r>
              <a:rPr lang="en-US" dirty="0">
                <a:latin typeface="Airal"/>
              </a:rPr>
              <a:t>Skinner: No, it's the shame and embarrassment of seeing his own nose hairs that he will drive him to discover, associate, and remember the solution!</a:t>
            </a:r>
          </a:p>
          <a:p>
            <a:r>
              <a:rPr lang="en-US" dirty="0">
                <a:latin typeface="Airal"/>
              </a:rPr>
              <a:t>Piaget: I think I'll have to invent a new stage of development for this extraordinary case: Former Operational!</a:t>
            </a:r>
          </a:p>
          <a:p>
            <a:r>
              <a:rPr lang="en-US" dirty="0">
                <a:latin typeface="Airal"/>
              </a:rPr>
              <a:t>Bandura: You just have to flip the mirror upside down, like this. Here, Lev, now you try!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5428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would our guest lecturers have to say about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Joey would notice how fun it is, and how different it is from other technologies. The tactile nature of physical objects could be crucial for the learning of some of her students.</a:t>
            </a:r>
          </a:p>
          <a:p>
            <a:endParaRPr lang="en-US" dirty="0">
              <a:latin typeface="Airal"/>
            </a:endParaRPr>
          </a:p>
          <a:p>
            <a:r>
              <a:rPr lang="en-US" dirty="0">
                <a:latin typeface="Airal"/>
              </a:rPr>
              <a:t>Cathy would probably have a lot of fun playtesting different apps with kids and families and getting their responses.</a:t>
            </a:r>
          </a:p>
          <a:p>
            <a:endParaRPr lang="en-US" dirty="0">
              <a:latin typeface="Airal"/>
            </a:endParaRPr>
          </a:p>
          <a:p>
            <a:r>
              <a:rPr lang="en-US" dirty="0">
                <a:latin typeface="Airal"/>
              </a:rPr>
              <a:t>Donna would be thrilled to see the evolution from Mr. Rogers's Neighborhood to this.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133409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readings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Exploring Key Issues in Early Childhood and Technology: Evolving Perspectives and Innovative Approaches: Chapters 11, 13, 14 </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25763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lectures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Class 4 (10/10/2022): Childhood Development Periods, Domains, and Theories</a:t>
            </a:r>
          </a:p>
          <a:p>
            <a:endParaRPr lang="en-US" dirty="0">
              <a:latin typeface="Airal"/>
            </a:endParaRPr>
          </a:p>
          <a:p>
            <a:r>
              <a:rPr lang="en-US" dirty="0">
                <a:latin typeface="Airal"/>
              </a:rPr>
              <a:t>Class 8 (10/24/2022): Expanded Learning Styles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281899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Guest lecturers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&gt; Joey Chapman</a:t>
            </a:r>
          </a:p>
          <a:p>
            <a:r>
              <a:rPr lang="en-US" dirty="0">
                <a:latin typeface="Airal"/>
              </a:rPr>
              <a:t>&gt; Cathy Tran</a:t>
            </a:r>
          </a:p>
          <a:p>
            <a:r>
              <a:rPr lang="en-US" dirty="0">
                <a:latin typeface="Airal"/>
              </a:rPr>
              <a:t>&gt; Donna </a:t>
            </a:r>
            <a:r>
              <a:rPr lang="en-US" dirty="0" err="1">
                <a:latin typeface="Airal"/>
              </a:rPr>
              <a:t>Mitroff</a:t>
            </a:r>
            <a:endParaRPr lang="en-US" dirty="0">
              <a:latin typeface="Airal"/>
            </a:endParaRP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79674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Other sources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https://www.playosmo.com/en/</a:t>
            </a:r>
          </a:p>
          <a:p>
            <a:endParaRPr lang="en-US" dirty="0">
              <a:latin typeface="Airal"/>
            </a:endParaRPr>
          </a:p>
          <a:p>
            <a:r>
              <a:rPr lang="en-US" dirty="0">
                <a:latin typeface="Airal"/>
              </a:rPr>
              <a:t>https://www.youtube.com/watch?v=uMMF2MK06Qw</a:t>
            </a:r>
          </a:p>
          <a:p>
            <a:endParaRPr lang="en-US" dirty="0">
              <a:latin typeface="Airal"/>
            </a:endParaRPr>
          </a:p>
          <a:p>
            <a:r>
              <a:rPr lang="en-US" dirty="0">
                <a:latin typeface="Airal"/>
              </a:rPr>
              <a:t>https://www.youtube.com/watch?v=t9kO0nlI58E</a:t>
            </a:r>
          </a:p>
          <a:p>
            <a:endParaRPr lang="en-US" dirty="0">
              <a:latin typeface="Airal"/>
            </a:endParaRPr>
          </a:p>
          <a:p>
            <a:r>
              <a:rPr lang="en-US" dirty="0">
                <a:latin typeface="Airal"/>
              </a:rPr>
              <a:t>https://www.youtube.com/watch?v=1JoIqEGuSlk</a:t>
            </a:r>
          </a:p>
          <a:p>
            <a:endParaRPr lang="en-US" dirty="0">
              <a:latin typeface="Airal"/>
            </a:endParaRPr>
          </a:p>
          <a:p>
            <a:r>
              <a:rPr lang="en-US" dirty="0">
                <a:latin typeface="Airal"/>
              </a:rPr>
              <a:t>https://smarterlearningguide.com/osmo-review/</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403309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your initial impressions of the products?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This seems like a typical modern learn-to-read app at first.</a:t>
            </a:r>
          </a:p>
          <a:p>
            <a:r>
              <a:rPr lang="en-US" dirty="0">
                <a:latin typeface="Airal"/>
              </a:rPr>
              <a:t>It looks fun and colorful, which is important for the students, and the website has engagement options for parents and educators.</a:t>
            </a:r>
          </a:p>
          <a:p>
            <a:r>
              <a:rPr lang="en-US" dirty="0">
                <a:latin typeface="Airal"/>
              </a:rPr>
              <a:t>The multisensory aspect reminds me of </a:t>
            </a:r>
            <a:r>
              <a:rPr lang="en-US" dirty="0" err="1">
                <a:latin typeface="Airal"/>
              </a:rPr>
              <a:t>Osmo</a:t>
            </a:r>
            <a:r>
              <a:rPr lang="en-US" dirty="0">
                <a:latin typeface="Airal"/>
              </a:rPr>
              <a:t>, having researched that product first. I wonder which of these came first.</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273439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stands out to you and why?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The parent/educator engagement options stand out to me because for a product like this, while the learning itself while in the app will be up to the student and the quality of the interface, getting the kid to open up this app over any of the other whizbang choices one app away, and keeping them on the app regularly to stimulate linguistic development is half the battle, at least.</a:t>
            </a:r>
          </a:p>
          <a:p>
            <a:r>
              <a:rPr lang="en-US" dirty="0">
                <a:latin typeface="Airal"/>
              </a:rPr>
              <a:t>Providing Parent and Teacher Portals makes tracking progress easy, too.</a:t>
            </a:r>
          </a:p>
          <a:p>
            <a:r>
              <a:rPr lang="en-US" dirty="0">
                <a:latin typeface="Airal"/>
              </a:rPr>
              <a:t>Having the two friends Square Panda and Cameo help the learner through all the different minigames and environments is helpful for the story / character familiarity.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98964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children’s and or learning setting(s) do you see these products being applicable for?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At home and in school, mostly in classroom settings.</a:t>
            </a:r>
          </a:p>
          <a:p>
            <a:r>
              <a:rPr lang="en-US" dirty="0">
                <a:latin typeface="Airal"/>
              </a:rPr>
              <a:t>Assuming this app would be selected as a core learn-to-read interface to develop reading and writing skills for kids, having it in regularly accessible places such as these is important, so the library and sporadically in </a:t>
            </a:r>
            <a:r>
              <a:rPr lang="en-US" dirty="0" err="1">
                <a:latin typeface="Airal"/>
              </a:rPr>
              <a:t>beforecare</a:t>
            </a:r>
            <a:r>
              <a:rPr lang="en-US" dirty="0">
                <a:latin typeface="Airal"/>
              </a:rPr>
              <a:t> and aftercare wouldn't be as appropriate.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416352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your initial impressions of the products?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This seems like a cool idea. </a:t>
            </a:r>
          </a:p>
          <a:p>
            <a:r>
              <a:rPr lang="en-US" dirty="0">
                <a:latin typeface="Airal"/>
              </a:rPr>
              <a:t>I would think that the success of the toy would be mostly determined by the execution and accuracy of the interactivity between the user and the app, in how well and quickly the drawing recognition processes user's drawings and how precisely the user has to put tangrams together to register as the correct shape pattern for example.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60834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Do you think these products are a good investment? Why/why not?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10000"/>
          </a:bodyPr>
          <a:lstStyle/>
          <a:p>
            <a:r>
              <a:rPr lang="en-US" dirty="0">
                <a:latin typeface="Airal"/>
              </a:rPr>
              <a:t>This product definitely seems like a good investment for preschool through second grade teachers or schools looking to provide teachers of those ages with tech tools to help all types of learners learn together and at their own pace simultaneously.</a:t>
            </a:r>
          </a:p>
          <a:p>
            <a:r>
              <a:rPr lang="en-US" dirty="0">
                <a:latin typeface="Airal"/>
              </a:rPr>
              <a:t>At free download for all Square Panda apps, it is a great investment for parents at home.</a:t>
            </a:r>
          </a:p>
          <a:p>
            <a:r>
              <a:rPr lang="en-US" dirty="0">
                <a:latin typeface="Airal"/>
              </a:rPr>
              <a:t>It does also have Home Edition at $99.95 and Classroom Edition at $169.00, which include the physical accessories and books.</a:t>
            </a:r>
          </a:p>
          <a:p>
            <a:r>
              <a:rPr lang="en-US" dirty="0">
                <a:latin typeface="Airal"/>
              </a:rPr>
              <a:t>This seems well worth it if it is chosen as the app to be committed to for a solid and fun foundation of lifelong literacy skills.</a:t>
            </a:r>
          </a:p>
          <a:p>
            <a:r>
              <a:rPr lang="en-US" dirty="0">
                <a:latin typeface="Airal"/>
              </a:rPr>
              <a:t>In a world, as referenced in Childhood 2.0, where there is so much overstimulation digitally, it is helpful for products like this to include tactile objects for learning, as well as books and sounding out, to be incorporated with digital learning.</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77436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learning objectives presented in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There are many subobjectives within the main umbrella objective of phonetic learning:</a:t>
            </a:r>
          </a:p>
          <a:p>
            <a:r>
              <a:rPr lang="en-US" dirty="0">
                <a:latin typeface="Airal"/>
              </a:rPr>
              <a:t>- drawing/writing letters</a:t>
            </a:r>
          </a:p>
          <a:p>
            <a:r>
              <a:rPr lang="en-US" dirty="0">
                <a:latin typeface="Airal"/>
              </a:rPr>
              <a:t>- sounding out individual letters</a:t>
            </a:r>
          </a:p>
          <a:p>
            <a:r>
              <a:rPr lang="en-US" dirty="0">
                <a:latin typeface="Airal"/>
              </a:rPr>
              <a:t>- blending multiple letters/sounds into words</a:t>
            </a:r>
          </a:p>
          <a:p>
            <a:r>
              <a:rPr lang="en-US" dirty="0">
                <a:latin typeface="Airal"/>
              </a:rPr>
              <a:t>- recognizing names of letters</a:t>
            </a:r>
          </a:p>
          <a:p>
            <a:r>
              <a:rPr lang="en-US" dirty="0">
                <a:latin typeface="Airal"/>
              </a:rPr>
              <a:t>-associating the names of letters with the sounds they make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63400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types of learning styles do these products lend well to?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Square Panda is advertised as being for learners of all types and styles.</a:t>
            </a:r>
          </a:p>
          <a:p>
            <a:r>
              <a:rPr lang="en-US" dirty="0">
                <a:latin typeface="Airal"/>
              </a:rPr>
              <a:t>Reading with others can be interpersonal, and can give feedback about real-world application for how blending is being heard by fellow students, and the app is set up for individual use as well.</a:t>
            </a:r>
          </a:p>
          <a:p>
            <a:r>
              <a:rPr lang="en-US" dirty="0">
                <a:latin typeface="Airal"/>
              </a:rPr>
              <a:t>It has letter blocks and books that are great for bodily-kinesthetic learners, and the app focuses on developing the auditory aspect for all learners, associating letters with sounds and being able to convert between the two and blend multiple phonemes.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645392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Periods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Ed Tech Impact's review lists Square Panda as being for ages 2-8, which covers the Early Childhood period and edges into the Middle Childhood Period.</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58083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Domains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Physical by using letter blocks and opening books </a:t>
            </a:r>
          </a:p>
          <a:p>
            <a:endParaRPr lang="en-US" dirty="0">
              <a:latin typeface="Airal"/>
            </a:endParaRPr>
          </a:p>
          <a:p>
            <a:r>
              <a:rPr lang="en-US" dirty="0">
                <a:latin typeface="Airal"/>
              </a:rPr>
              <a:t>Cognitive to understand how sounds relate to the shapes of letters and combinations of letters</a:t>
            </a:r>
          </a:p>
          <a:p>
            <a:endParaRPr lang="en-US" dirty="0">
              <a:latin typeface="Airal"/>
            </a:endParaRPr>
          </a:p>
          <a:p>
            <a:r>
              <a:rPr lang="en-US" dirty="0">
                <a:latin typeface="Airal"/>
              </a:rPr>
              <a:t>Social/Emotional to practice reading with fellow students</a:t>
            </a:r>
          </a:p>
          <a:p>
            <a:endParaRPr lang="en-US" dirty="0">
              <a:latin typeface="Airal"/>
            </a:endParaRPr>
          </a:p>
          <a:p>
            <a:r>
              <a:rPr lang="en-US" dirty="0">
                <a:latin typeface="Airal"/>
              </a:rPr>
              <a:t>Linguistic Development is most relevant because it is specifically for developing the association between reading, writing, speaking, and listening</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83122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Development Theories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Definitely Cognitive Development Theory. The whole app is a giant, multimodal, complex scaffolding architecture.</a:t>
            </a:r>
          </a:p>
          <a:p>
            <a:endParaRPr lang="en-US" dirty="0">
              <a:latin typeface="Airal"/>
            </a:endParaRPr>
          </a:p>
          <a:p>
            <a:r>
              <a:rPr lang="en-US" dirty="0">
                <a:latin typeface="Airal"/>
              </a:rPr>
              <a:t>Square Panda also employs aspects of Social Learning Theory for learning how to sound out letters by hearing them spoken by a speaker on the screen.</a:t>
            </a:r>
          </a:p>
          <a:p>
            <a:endParaRPr lang="en-US" dirty="0">
              <a:latin typeface="Airal"/>
            </a:endParaRPr>
          </a:p>
          <a:p>
            <a:r>
              <a:rPr lang="en-US" dirty="0">
                <a:latin typeface="Airal"/>
              </a:rPr>
              <a:t>Cognitive Theory is also relevant because the app has different levels of phonetic difficulty corresponding with different levels of ability of learners.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319613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If the theorists we covered played with these toys today, what do you think they would have to say?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77500" lnSpcReduction="20000"/>
          </a:bodyPr>
          <a:lstStyle/>
          <a:p>
            <a:r>
              <a:rPr lang="en-US" dirty="0">
                <a:latin typeface="Airal"/>
              </a:rPr>
              <a:t>Piaget: Sacré bleu! What a wonderful app for learners of all different ages and abilities!</a:t>
            </a:r>
          </a:p>
          <a:p>
            <a:endParaRPr lang="en-US" dirty="0">
              <a:latin typeface="Airal"/>
            </a:endParaRPr>
          </a:p>
          <a:p>
            <a:r>
              <a:rPr lang="en-US" dirty="0">
                <a:latin typeface="Airal"/>
              </a:rPr>
              <a:t>Bronfenbrenner: In varied ecological systems, from classrooms to bedrooms, as well!</a:t>
            </a:r>
          </a:p>
          <a:p>
            <a:endParaRPr lang="en-US" dirty="0">
              <a:latin typeface="Airal"/>
            </a:endParaRPr>
          </a:p>
          <a:p>
            <a:r>
              <a:rPr lang="en-US" dirty="0">
                <a:latin typeface="Airal"/>
              </a:rPr>
              <a:t>Square Panda: YES!</a:t>
            </a:r>
          </a:p>
          <a:p>
            <a:endParaRPr lang="en-US" dirty="0">
              <a:latin typeface="Airal"/>
            </a:endParaRPr>
          </a:p>
          <a:p>
            <a:r>
              <a:rPr lang="en-US" dirty="0">
                <a:latin typeface="Airal"/>
              </a:rPr>
              <a:t>Bandura: YES!</a:t>
            </a:r>
          </a:p>
          <a:p>
            <a:endParaRPr lang="en-US" dirty="0">
              <a:latin typeface="Airal"/>
            </a:endParaRPr>
          </a:p>
          <a:p>
            <a:r>
              <a:rPr lang="en-US" dirty="0">
                <a:latin typeface="Airal"/>
              </a:rPr>
              <a:t>Watson: Once more, so that we condition the concept: YES!</a:t>
            </a:r>
          </a:p>
          <a:p>
            <a:endParaRPr lang="en-US" dirty="0">
              <a:latin typeface="Airal"/>
            </a:endParaRPr>
          </a:p>
          <a:p>
            <a:r>
              <a:rPr lang="en-US" dirty="0">
                <a:latin typeface="Airal"/>
              </a:rPr>
              <a:t>Skinner: NO! Oh, wait, that's incorrect. I'll remember that next time. YES!</a:t>
            </a:r>
          </a:p>
          <a:p>
            <a:endParaRPr lang="en-US" dirty="0">
              <a:latin typeface="Airal"/>
            </a:endParaRPr>
          </a:p>
          <a:p>
            <a:r>
              <a:rPr lang="en-US" dirty="0">
                <a:latin typeface="Airal"/>
              </a:rPr>
              <a:t>Vygotsky: Let's all sound it out: </a:t>
            </a:r>
            <a:r>
              <a:rPr lang="en-US" dirty="0" err="1">
                <a:latin typeface="Airal"/>
              </a:rPr>
              <a:t>Sss</a:t>
            </a:r>
            <a:r>
              <a:rPr lang="en-US" dirty="0">
                <a:latin typeface="Airal"/>
              </a:rPr>
              <a:t>-ccc-</a:t>
            </a:r>
            <a:r>
              <a:rPr lang="en-US" dirty="0" err="1">
                <a:latin typeface="Airal"/>
              </a:rPr>
              <a:t>aaa</a:t>
            </a:r>
            <a:r>
              <a:rPr lang="en-US" dirty="0">
                <a:latin typeface="Airal"/>
              </a:rPr>
              <a:t>-</a:t>
            </a:r>
            <a:r>
              <a:rPr lang="en-US" dirty="0" err="1">
                <a:latin typeface="Airal"/>
              </a:rPr>
              <a:t>fff</a:t>
            </a:r>
            <a:r>
              <a:rPr lang="en-US" dirty="0">
                <a:latin typeface="Airal"/>
              </a:rPr>
              <a:t>-oh-</a:t>
            </a:r>
            <a:r>
              <a:rPr lang="en-US" dirty="0" err="1">
                <a:latin typeface="Airal"/>
              </a:rPr>
              <a:t>lll</a:t>
            </a:r>
            <a:r>
              <a:rPr lang="en-US" dirty="0">
                <a:latin typeface="Airal"/>
              </a:rPr>
              <a:t>-</a:t>
            </a:r>
            <a:r>
              <a:rPr lang="en-US" dirty="0" err="1">
                <a:latin typeface="Airal"/>
              </a:rPr>
              <a:t>ddd-eee-ngngng</a:t>
            </a:r>
            <a:r>
              <a:rPr lang="en-US" dirty="0">
                <a:latin typeface="Airal"/>
              </a:rPr>
              <a:t>!</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309673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would our guest lecturers have to say about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20000"/>
          </a:bodyPr>
          <a:lstStyle/>
          <a:p>
            <a:r>
              <a:rPr lang="en-US" dirty="0">
                <a:latin typeface="Airal"/>
              </a:rPr>
              <a:t>This would be another fun app to playtest for Cathy.</a:t>
            </a:r>
          </a:p>
          <a:p>
            <a:endParaRPr lang="en-US" dirty="0">
              <a:latin typeface="Airal"/>
            </a:endParaRPr>
          </a:p>
          <a:p>
            <a:r>
              <a:rPr lang="en-US" dirty="0">
                <a:latin typeface="Airal"/>
              </a:rPr>
              <a:t>Jen would probably be interested in purchasing the Classroom Edition for the  kindergarten through second grade classes in her district.</a:t>
            </a:r>
          </a:p>
          <a:p>
            <a:endParaRPr lang="en-US" dirty="0">
              <a:latin typeface="Airal"/>
            </a:endParaRPr>
          </a:p>
          <a:p>
            <a:r>
              <a:rPr lang="en-US" dirty="0">
                <a:latin typeface="Airal"/>
              </a:rPr>
              <a:t>Ingrid might be interested in the voices used for imitation and the location or environments visited by Square Panda and Cameo.</a:t>
            </a:r>
          </a:p>
          <a:p>
            <a:endParaRPr lang="en-US" dirty="0">
              <a:latin typeface="Airal"/>
            </a:endParaRPr>
          </a:p>
          <a:p>
            <a:r>
              <a:rPr lang="en-US" dirty="0">
                <a:latin typeface="Airal"/>
              </a:rPr>
              <a:t>Lily might think about how to design a curriculum around this app, thinking about what other tools teachers might use in tandem with Square Panda, or perhaps could give recommendations about how certain concepts would be taught in a classroom traditionally to inform how to display the teaching in the app.</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174656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readings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Childhood 2.0</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1350502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lectures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Class 4 (10/10/2022): Childhood Development Periods, Domains, and Theories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277462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stands out to you and why?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20000"/>
          </a:bodyPr>
          <a:lstStyle/>
          <a:p>
            <a:r>
              <a:rPr lang="en-US" dirty="0">
                <a:latin typeface="Airal"/>
              </a:rPr>
              <a:t>A couple of things stand out to me.</a:t>
            </a:r>
          </a:p>
          <a:p>
            <a:r>
              <a:rPr lang="en-US" dirty="0">
                <a:latin typeface="Airal"/>
              </a:rPr>
              <a:t>The first one is the simplicity of the hardware involved.</a:t>
            </a:r>
          </a:p>
          <a:p>
            <a:r>
              <a:rPr lang="en-US" dirty="0">
                <a:latin typeface="Airal"/>
              </a:rPr>
              <a:t>You just put the iPad on the stand and put the reflector on the camera and open the app and you're ready to go.</a:t>
            </a:r>
          </a:p>
          <a:p>
            <a:r>
              <a:rPr lang="en-US" dirty="0">
                <a:latin typeface="Airal"/>
              </a:rPr>
              <a:t>That is huge as a consumer product, especially one meant for children, and even more especially one meant for young children, as many of the </a:t>
            </a:r>
            <a:r>
              <a:rPr lang="en-US" dirty="0" err="1">
                <a:latin typeface="Airal"/>
              </a:rPr>
              <a:t>Osmo</a:t>
            </a:r>
            <a:r>
              <a:rPr lang="en-US" dirty="0">
                <a:latin typeface="Airal"/>
              </a:rPr>
              <a:t> packages are designed.</a:t>
            </a:r>
          </a:p>
          <a:p>
            <a:r>
              <a:rPr lang="en-US" dirty="0">
                <a:latin typeface="Airal"/>
              </a:rPr>
              <a:t>It potentially decreases the required parent involvement for set-up and clean-up.</a:t>
            </a:r>
          </a:p>
          <a:p>
            <a:r>
              <a:rPr lang="en-US" dirty="0">
                <a:latin typeface="Airal"/>
              </a:rPr>
              <a:t>The other thing that stands out is the characters and storylines that the main packages use consistently.</a:t>
            </a:r>
          </a:p>
          <a:p>
            <a:r>
              <a:rPr lang="en-US" dirty="0">
                <a:latin typeface="Airal"/>
              </a:rPr>
              <a:t>Mo is the main character for the drawing package and appears also, in a different digital form, in the coding package.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14150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Guest lecturers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&gt; Cathy Tran</a:t>
            </a:r>
          </a:p>
          <a:p>
            <a:r>
              <a:rPr lang="en-US" dirty="0">
                <a:latin typeface="Airal"/>
              </a:rPr>
              <a:t>&gt; Jen </a:t>
            </a:r>
            <a:r>
              <a:rPr lang="en-US" dirty="0" err="1">
                <a:latin typeface="Airal"/>
              </a:rPr>
              <a:t>Sethasang</a:t>
            </a:r>
            <a:endParaRPr lang="en-US" dirty="0">
              <a:latin typeface="Airal"/>
            </a:endParaRPr>
          </a:p>
          <a:p>
            <a:r>
              <a:rPr lang="en-US" dirty="0">
                <a:latin typeface="Airal"/>
              </a:rPr>
              <a:t>&gt; Ingrid Simone</a:t>
            </a:r>
          </a:p>
          <a:p>
            <a:r>
              <a:rPr lang="en-US" dirty="0">
                <a:latin typeface="Airal"/>
              </a:rPr>
              <a:t>&gt; Lily Jones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1485869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Other sources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20000"/>
          </a:bodyPr>
          <a:lstStyle/>
          <a:p>
            <a:r>
              <a:rPr lang="en-US" dirty="0">
                <a:latin typeface="Airal"/>
              </a:rPr>
              <a:t>https://squarepanda.com/</a:t>
            </a:r>
          </a:p>
          <a:p>
            <a:endParaRPr lang="en-US" dirty="0">
              <a:latin typeface="Airal"/>
            </a:endParaRPr>
          </a:p>
          <a:p>
            <a:r>
              <a:rPr lang="en-US" dirty="0">
                <a:latin typeface="Airal"/>
              </a:rPr>
              <a:t>https://edtechimpact.com/products/square-panda</a:t>
            </a:r>
          </a:p>
          <a:p>
            <a:endParaRPr lang="en-US" dirty="0">
              <a:latin typeface="Airal"/>
            </a:endParaRPr>
          </a:p>
          <a:p>
            <a:r>
              <a:rPr lang="en-US" dirty="0">
                <a:latin typeface="Airal"/>
              </a:rPr>
              <a:t>https://www.youtube.com/watch?v=RHm1j2FEhME</a:t>
            </a:r>
          </a:p>
          <a:p>
            <a:endParaRPr lang="en-US" dirty="0">
              <a:latin typeface="Airal"/>
            </a:endParaRPr>
          </a:p>
          <a:p>
            <a:r>
              <a:rPr lang="en-US" dirty="0">
                <a:latin typeface="Airal"/>
              </a:rPr>
              <a:t>https://www.youtube.com/watch?v=LIjbl6WuId8</a:t>
            </a:r>
          </a:p>
          <a:p>
            <a:endParaRPr lang="en-US" dirty="0">
              <a:latin typeface="Airal"/>
            </a:endParaRPr>
          </a:p>
          <a:p>
            <a:r>
              <a:rPr lang="en-US" dirty="0">
                <a:latin typeface="Airal"/>
              </a:rPr>
              <a:t>https://www.businesswire.com/news/home/20170807005273/en/Square-Panda%E2%84%A2-Drops-Price-of-Its-Learning-System-to-99.95#:~:text=The%20Square%20Panda%20Home%20Edition%20is%20sold%20at%20MSRP%20%2499.95,App%20Store%20or%20Google%20Play.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63" y="2516909"/>
            <a:ext cx="1824182" cy="1824182"/>
          </a:xfrm>
          <a:prstGeom prst="rect">
            <a:avLst/>
          </a:prstGeom>
        </p:spPr>
      </p:pic>
    </p:spTree>
    <p:extLst>
      <p:ext uri="{BB962C8B-B14F-4D97-AF65-F5344CB8AC3E}">
        <p14:creationId xmlns:p14="http://schemas.microsoft.com/office/powerpoint/2010/main" val="4163051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your initial impressions of the products?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err="1">
                <a:latin typeface="Airal"/>
              </a:rPr>
              <a:t>Cozmo</a:t>
            </a:r>
            <a:r>
              <a:rPr lang="en-US" dirty="0">
                <a:latin typeface="Airal"/>
              </a:rPr>
              <a:t> totally reminds me of a Lego NXT robotics set that my parents got me for Christmas one year.</a:t>
            </a:r>
          </a:p>
          <a:p>
            <a:r>
              <a:rPr lang="en-US" dirty="0">
                <a:latin typeface="Airal"/>
              </a:rPr>
              <a:t>I thought it was cool, but I never really got that into it, which I always felt somewhat guilty about.</a:t>
            </a:r>
          </a:p>
          <a:p>
            <a:r>
              <a:rPr lang="en-US" dirty="0">
                <a:latin typeface="Airal"/>
              </a:rPr>
              <a:t>This was the fear that Theresa mentioned parents had, that they would get something that their kids didn't actually want specifically.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1511497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stands out to you and why?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The disparity between </a:t>
            </a:r>
            <a:r>
              <a:rPr lang="en-US" dirty="0" err="1">
                <a:latin typeface="Airal"/>
              </a:rPr>
              <a:t>Cozmo's</a:t>
            </a:r>
            <a:r>
              <a:rPr lang="en-US" dirty="0">
                <a:latin typeface="Airal"/>
              </a:rPr>
              <a:t> high-power software, especially for the time it was released, and his somewhat dinky hardware that seems easily breakable stands out to me.</a:t>
            </a:r>
          </a:p>
          <a:p>
            <a:r>
              <a:rPr lang="en-US" dirty="0">
                <a:latin typeface="Airal"/>
              </a:rPr>
              <a:t>So far, no reports about breakage have come from Megan, Theresa, or the other material viewed, but this is something to look into as far as customer reviews and complaints.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2788375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children’s and or learning setting(s) do you see these products being applicable for?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err="1">
                <a:latin typeface="Airal"/>
              </a:rPr>
              <a:t>Cozmo</a:t>
            </a:r>
            <a:r>
              <a:rPr lang="en-US" dirty="0">
                <a:latin typeface="Airal"/>
              </a:rPr>
              <a:t> seems like it's meant for playing at home, but just like the NXT I mentioned, the classroom setting, especially a computer or robotics class, would be totally applicable for </a:t>
            </a:r>
            <a:r>
              <a:rPr lang="en-US" dirty="0" err="1">
                <a:latin typeface="Airal"/>
              </a:rPr>
              <a:t>Cozmo</a:t>
            </a:r>
            <a:r>
              <a:rPr lang="en-US" dirty="0">
                <a:latin typeface="Airal"/>
              </a:rPr>
              <a:t>.</a:t>
            </a:r>
          </a:p>
          <a:p>
            <a:r>
              <a:rPr lang="en-US" dirty="0">
                <a:latin typeface="Airal"/>
              </a:rPr>
              <a:t>As much as he can navigate obstacles, the park or soccer field seem like doomsday places for </a:t>
            </a:r>
            <a:r>
              <a:rPr lang="en-US" dirty="0" err="1">
                <a:latin typeface="Airal"/>
              </a:rPr>
              <a:t>Cozmo</a:t>
            </a:r>
            <a:r>
              <a:rPr lang="en-US" dirty="0">
                <a:latin typeface="Airal"/>
              </a:rPr>
              <a:t>.</a:t>
            </a:r>
          </a:p>
          <a:p>
            <a:r>
              <a:rPr lang="en-US" dirty="0">
                <a:latin typeface="Airal"/>
              </a:rPr>
              <a:t>The car is another place he isn't really suited for.</a:t>
            </a:r>
          </a:p>
          <a:p>
            <a:r>
              <a:rPr lang="en-US" dirty="0">
                <a:latin typeface="Airal"/>
              </a:rPr>
              <a:t>As much as he seems to have been designed for single </a:t>
            </a:r>
            <a:r>
              <a:rPr lang="en-US" dirty="0" err="1">
                <a:latin typeface="Airal"/>
              </a:rPr>
              <a:t>Cozmo</a:t>
            </a:r>
            <a:r>
              <a:rPr lang="en-US" dirty="0">
                <a:latin typeface="Airal"/>
              </a:rPr>
              <a:t> use, the play sessions Megan and Theresa have described gave a unique opportunity to multi-</a:t>
            </a:r>
            <a:r>
              <a:rPr lang="en-US" dirty="0" err="1">
                <a:latin typeface="Airal"/>
              </a:rPr>
              <a:t>Cozmo</a:t>
            </a:r>
            <a:r>
              <a:rPr lang="en-US" dirty="0">
                <a:latin typeface="Airal"/>
              </a:rPr>
              <a:t>.</a:t>
            </a:r>
          </a:p>
          <a:p>
            <a:r>
              <a:rPr lang="en-US" dirty="0">
                <a:latin typeface="Airal"/>
              </a:rPr>
              <a:t>Inter-Cozmic-activity is something that could have been explored more in later iterations.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1859062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Do you think these products are a good investment? Why/why not?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lnSpcReduction="10000"/>
          </a:bodyPr>
          <a:lstStyle/>
          <a:p>
            <a:r>
              <a:rPr lang="en-US" dirty="0">
                <a:latin typeface="Airal"/>
              </a:rPr>
              <a:t>For kids, the investment of asking your parents for a cool robot toy friend is definitely worth it. You could learn some programming and just have a little robot scurrying around to show your friends when they come over.</a:t>
            </a:r>
          </a:p>
          <a:p>
            <a:r>
              <a:rPr lang="en-US" dirty="0">
                <a:latin typeface="Airal"/>
              </a:rPr>
              <a:t>For parents, the $150-$200 mark is more questionable. I feel like if the robot itself were just bigger, partially for the destructibility of it, but also just for the perceived "amount" of thing that it is, it would have been more worth it. Conversely, if it were smaller, it would be less worth it. Hard to say. Did your kid beg for it? Or are they begging for something else?</a:t>
            </a:r>
          </a:p>
          <a:p>
            <a:r>
              <a:rPr lang="en-US" dirty="0">
                <a:latin typeface="Airal"/>
              </a:rPr>
              <a:t>With those ideas about sizing in mind, yes the product does seem like it was a good investment for Anki, but with a few tweaks, could have been an even better one.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1401729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learning objectives presented in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It seems like the focus is more loosely on the programming side for kids, and is more about learning that technologies like facial recognition and obstacle awareness exist and are implementable, to spur the imagination of the child owner to think about these and related technologies, which the child could then apply directly into the coding of </a:t>
            </a:r>
            <a:r>
              <a:rPr lang="en-US" dirty="0" err="1">
                <a:latin typeface="Airal"/>
              </a:rPr>
              <a:t>Cozmo</a:t>
            </a:r>
            <a:r>
              <a:rPr lang="en-US" dirty="0">
                <a:latin typeface="Airal"/>
              </a:rPr>
              <a:t>.</a:t>
            </a:r>
          </a:p>
          <a:p>
            <a:endParaRPr lang="en-US" dirty="0">
              <a:latin typeface="Airal"/>
            </a:endParaRPr>
          </a:p>
          <a:p>
            <a:r>
              <a:rPr lang="en-US" dirty="0">
                <a:latin typeface="Airal"/>
              </a:rPr>
              <a:t>As Fred Rogers mentions about children being special just the way they are, even without personalizing </a:t>
            </a:r>
            <a:r>
              <a:rPr lang="en-US" dirty="0" err="1">
                <a:latin typeface="Airal"/>
              </a:rPr>
              <a:t>Cozmo</a:t>
            </a:r>
            <a:r>
              <a:rPr lang="en-US" dirty="0">
                <a:latin typeface="Airal"/>
              </a:rPr>
              <a:t>, he is kind of a fun robot with his factory coding, with some games pre-installed. I imagine a large number of users never got around to programming him much.</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77739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types of learning styles do these products lend well to?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err="1">
                <a:latin typeface="Airal"/>
              </a:rPr>
              <a:t>Cozmo</a:t>
            </a:r>
            <a:r>
              <a:rPr lang="en-US" dirty="0">
                <a:latin typeface="Airal"/>
              </a:rPr>
              <a:t> lends itself pretty well to all learning styles, making faces for visual learners, making corresponding noises for auditory learners, moving around and doing motion for kinesthetic learners, and having the capacity to have code read and written for reading/writing learners.</a:t>
            </a:r>
          </a:p>
          <a:p>
            <a:r>
              <a:rPr lang="en-US" dirty="0">
                <a:latin typeface="Airal"/>
              </a:rPr>
              <a:t>Although the lattermost learning type is probably the weakest for </a:t>
            </a:r>
            <a:r>
              <a:rPr lang="en-US" dirty="0" err="1">
                <a:latin typeface="Airal"/>
              </a:rPr>
              <a:t>Cozmo</a:t>
            </a:r>
            <a:r>
              <a:rPr lang="en-US" dirty="0">
                <a:latin typeface="Airal"/>
              </a:rPr>
              <a:t>, since the code blocking is almost a language of its own, as Marina </a:t>
            </a:r>
            <a:r>
              <a:rPr lang="en-US" dirty="0" err="1">
                <a:latin typeface="Airal"/>
              </a:rPr>
              <a:t>Umaschi</a:t>
            </a:r>
            <a:r>
              <a:rPr lang="en-US" dirty="0">
                <a:latin typeface="Airal"/>
              </a:rPr>
              <a:t> Bers points out in Chapter 10: Coding As Another Language of “Exploring Key Issues.”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3852675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Periods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Early Childhood - 2 to 6</a:t>
            </a:r>
          </a:p>
          <a:p>
            <a:r>
              <a:rPr lang="en-US" dirty="0">
                <a:latin typeface="Airal"/>
              </a:rPr>
              <a:t>Middle Childhood - 6 to 12</a:t>
            </a:r>
          </a:p>
          <a:p>
            <a:r>
              <a:rPr lang="en-US" dirty="0">
                <a:latin typeface="Airal"/>
              </a:rPr>
              <a:t>And Old Adolescence - 12 to 19</a:t>
            </a:r>
          </a:p>
          <a:p>
            <a:r>
              <a:rPr lang="en-US" dirty="0">
                <a:latin typeface="Airal"/>
              </a:rPr>
              <a:t>Emphasis on Middle Childhood as kids are beginning to develop the cognitive capacity to experiment with </a:t>
            </a:r>
            <a:r>
              <a:rPr lang="en-US" dirty="0" err="1">
                <a:latin typeface="Airal"/>
              </a:rPr>
              <a:t>Cozmo</a:t>
            </a:r>
            <a:r>
              <a:rPr lang="en-US" dirty="0">
                <a:latin typeface="Airal"/>
              </a:rPr>
              <a:t> but aren't too old to think he's stupid or childish</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3310420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Domains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Physical to play with him, navigating physical world and ecological system</a:t>
            </a:r>
          </a:p>
          <a:p>
            <a:endParaRPr lang="en-US" dirty="0">
              <a:latin typeface="Airal"/>
            </a:endParaRPr>
          </a:p>
          <a:p>
            <a:r>
              <a:rPr lang="en-US" dirty="0">
                <a:latin typeface="Airal"/>
              </a:rPr>
              <a:t>Cognitive to understand why he does what he does, and to code him themselves</a:t>
            </a:r>
          </a:p>
          <a:p>
            <a:endParaRPr lang="en-US" dirty="0">
              <a:latin typeface="Airal"/>
            </a:endParaRPr>
          </a:p>
          <a:p>
            <a:r>
              <a:rPr lang="en-US" dirty="0">
                <a:latin typeface="Airal"/>
              </a:rPr>
              <a:t>Weak Social/Emotional to understand his "emotions" and when playing with others</a:t>
            </a:r>
          </a:p>
          <a:p>
            <a:endParaRPr lang="en-US" dirty="0">
              <a:latin typeface="Airal"/>
            </a:endParaRPr>
          </a:p>
          <a:p>
            <a:r>
              <a:rPr lang="en-US" dirty="0">
                <a:latin typeface="Airal"/>
              </a:rPr>
              <a:t>Linguistic Development of processing, predicting, writing, and debugging code.</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86986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children’s and or learning setting(s) do you see these products being applicable for?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This is totally applicable to a wide range of children's settings, from playdates with other kids at home to YouTuber A for </a:t>
            </a:r>
            <a:r>
              <a:rPr lang="en-US" dirty="0" err="1">
                <a:latin typeface="Airal"/>
              </a:rPr>
              <a:t>Adley</a:t>
            </a:r>
            <a:r>
              <a:rPr lang="en-US" dirty="0">
                <a:latin typeface="Airal"/>
              </a:rPr>
              <a:t> - Learning &amp; Fun's use as a more interactive substitute activity for bedtime reading.</a:t>
            </a:r>
          </a:p>
          <a:p>
            <a:r>
              <a:rPr lang="en-US" dirty="0">
                <a:latin typeface="Airal"/>
              </a:rPr>
              <a:t>It could also be used in libraries and classrooms, and potentially in daycare, </a:t>
            </a:r>
            <a:r>
              <a:rPr lang="en-US" dirty="0" err="1">
                <a:latin typeface="Airal"/>
              </a:rPr>
              <a:t>beforecare</a:t>
            </a:r>
            <a:r>
              <a:rPr lang="en-US" dirty="0">
                <a:latin typeface="Airal"/>
              </a:rPr>
              <a:t>, and aftercare settings, although the cost may be prohibitive for the budgets of most of those extracurricular settings.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2320271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Development Theories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Cognitive Development Theory for Zone of Proximal Development when children require the scaffolding of learning how to code </a:t>
            </a:r>
            <a:r>
              <a:rPr lang="en-US" dirty="0" err="1">
                <a:latin typeface="Airal"/>
              </a:rPr>
              <a:t>Cozmo</a:t>
            </a:r>
            <a:r>
              <a:rPr lang="en-US" dirty="0">
                <a:latin typeface="Airal"/>
              </a:rPr>
              <a:t> before they are able to do it on their own.</a:t>
            </a:r>
          </a:p>
          <a:p>
            <a:endParaRPr lang="en-US" dirty="0">
              <a:latin typeface="Airal"/>
            </a:endParaRPr>
          </a:p>
          <a:p>
            <a:r>
              <a:rPr lang="en-US" dirty="0">
                <a:latin typeface="Airal"/>
              </a:rPr>
              <a:t>Operant Conditioning Theory for the reward of </a:t>
            </a:r>
            <a:r>
              <a:rPr lang="en-US" dirty="0" err="1">
                <a:latin typeface="Airal"/>
              </a:rPr>
              <a:t>Cozmo</a:t>
            </a:r>
            <a:r>
              <a:rPr lang="en-US" dirty="0">
                <a:latin typeface="Airal"/>
              </a:rPr>
              <a:t> doing what you intended for him to do, negative stimulus of him being buggy. This is part of why I lost interest in my NXT.</a:t>
            </a:r>
          </a:p>
          <a:p>
            <a:endParaRPr lang="en-US" dirty="0">
              <a:latin typeface="Airal"/>
            </a:endParaRPr>
          </a:p>
          <a:p>
            <a:r>
              <a:rPr lang="en-US" dirty="0">
                <a:latin typeface="Airal"/>
              </a:rPr>
              <a:t>It might also require aspects of the Social Learning Theory for a child to acquire coding ability.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238099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If the theorists we covered played with these toys today, what do you think they would have to say?</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20000"/>
          </a:bodyPr>
          <a:lstStyle/>
          <a:p>
            <a:r>
              <a:rPr lang="en-US" dirty="0">
                <a:latin typeface="Airal"/>
              </a:rPr>
              <a:t>Vygotsky: Wow! What an incredible robot! What an incredible computational device as well!</a:t>
            </a:r>
          </a:p>
          <a:p>
            <a:r>
              <a:rPr lang="en-US" dirty="0">
                <a:latin typeface="Airal"/>
              </a:rPr>
              <a:t>Bandura: You should see what they have after that! Watch and learn! [takes controller, races </a:t>
            </a:r>
            <a:r>
              <a:rPr lang="en-US" dirty="0" err="1">
                <a:latin typeface="Airal"/>
              </a:rPr>
              <a:t>Cozmo</a:t>
            </a:r>
            <a:r>
              <a:rPr lang="en-US" dirty="0">
                <a:latin typeface="Airal"/>
              </a:rPr>
              <a:t> around, bumping it into Skinner]</a:t>
            </a:r>
          </a:p>
          <a:p>
            <a:r>
              <a:rPr lang="en-US" dirty="0">
                <a:latin typeface="Airal"/>
              </a:rPr>
              <a:t>Skinner: [Angered, stomps on </a:t>
            </a:r>
            <a:r>
              <a:rPr lang="en-US" dirty="0" err="1">
                <a:latin typeface="Airal"/>
              </a:rPr>
              <a:t>Cozmo</a:t>
            </a:r>
            <a:r>
              <a:rPr lang="en-US" dirty="0">
                <a:latin typeface="Airal"/>
              </a:rPr>
              <a:t>] That's right! Learn by punishment not to run into a real psychologist, you Mountie scum!</a:t>
            </a:r>
          </a:p>
          <a:p>
            <a:r>
              <a:rPr lang="en-US" dirty="0">
                <a:latin typeface="Airal"/>
              </a:rPr>
              <a:t>Bronfenbrenner: Everybody calm down, now. Let's consider the ecological system we're in, and try not make it one that negatively affects us with emotional conflict.</a:t>
            </a:r>
          </a:p>
          <a:p>
            <a:r>
              <a:rPr lang="en-US" dirty="0">
                <a:latin typeface="Airal"/>
              </a:rPr>
              <a:t>Piaget: Right you are, </a:t>
            </a:r>
            <a:r>
              <a:rPr lang="en-US" dirty="0" err="1">
                <a:latin typeface="Airal"/>
              </a:rPr>
              <a:t>Urie</a:t>
            </a:r>
            <a:r>
              <a:rPr lang="en-US" dirty="0">
                <a:latin typeface="Airal"/>
              </a:rPr>
              <a:t>! You two are acting like a bunch of sensorimotor-year-olds!</a:t>
            </a:r>
          </a:p>
          <a:p>
            <a:r>
              <a:rPr lang="en-US" dirty="0">
                <a:latin typeface="Airal"/>
              </a:rPr>
              <a:t>Watson: Exactly! Think of how that will affect poor young </a:t>
            </a:r>
            <a:r>
              <a:rPr lang="en-US" dirty="0" err="1">
                <a:latin typeface="Airal"/>
              </a:rPr>
              <a:t>Cozmo</a:t>
            </a:r>
            <a:r>
              <a:rPr lang="en-US" dirty="0">
                <a:latin typeface="Airal"/>
              </a:rPr>
              <a:t>, assuming he recovers from the stomping. Next thing you know, he'll be smashing anything he runs into, since he does learn behaviors from his environment!</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859417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would our guest lecturers have to say about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Compared to the big learning boards that Jen bought for her district, </a:t>
            </a:r>
            <a:r>
              <a:rPr lang="en-US" dirty="0" err="1">
                <a:latin typeface="Airal"/>
              </a:rPr>
              <a:t>Cozmo</a:t>
            </a:r>
            <a:r>
              <a:rPr lang="en-US" dirty="0">
                <a:latin typeface="Airal"/>
              </a:rPr>
              <a:t> might not be that expensive, so she might consider buying multiple for different technology classes.</a:t>
            </a:r>
          </a:p>
          <a:p>
            <a:endParaRPr lang="en-US" dirty="0">
              <a:latin typeface="Airal"/>
            </a:endParaRPr>
          </a:p>
          <a:p>
            <a:r>
              <a:rPr lang="en-US" dirty="0">
                <a:latin typeface="Airal"/>
              </a:rPr>
              <a:t>Amanda would probably appreciate the usability of the Scratch-like coding interface.</a:t>
            </a:r>
          </a:p>
          <a:p>
            <a:endParaRPr lang="en-US" dirty="0">
              <a:latin typeface="Airal"/>
            </a:endParaRPr>
          </a:p>
          <a:p>
            <a:r>
              <a:rPr lang="en-US" dirty="0">
                <a:latin typeface="Airal"/>
              </a:rPr>
              <a:t>In the way that Theresa mentioned that a lot of </a:t>
            </a:r>
            <a:r>
              <a:rPr lang="en-US" dirty="0" err="1">
                <a:latin typeface="Airal"/>
              </a:rPr>
              <a:t>Cozmo's</a:t>
            </a:r>
            <a:r>
              <a:rPr lang="en-US" dirty="0">
                <a:latin typeface="Airal"/>
              </a:rPr>
              <a:t> humor was universal across languages and cultures, Joey would probably also appreciate how his mannerisms can be understood by some types of disabilities, even if not all</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558222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readings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Exploring Key Issues in Early </a:t>
            </a:r>
            <a:r>
              <a:rPr lang="en-US" dirty="0" err="1">
                <a:latin typeface="Airal"/>
              </a:rPr>
              <a:t>Chilhood</a:t>
            </a:r>
            <a:r>
              <a:rPr lang="en-US" dirty="0">
                <a:latin typeface="Airal"/>
              </a:rPr>
              <a:t> and Technology: Evolving Perspectives and Innovative Approaches: Chapter 10: Coding As Another Language…</a:t>
            </a:r>
          </a:p>
          <a:p>
            <a:endParaRPr lang="en-US" dirty="0">
              <a:latin typeface="Airal"/>
            </a:endParaRPr>
          </a:p>
          <a:p>
            <a:r>
              <a:rPr lang="en-US" dirty="0">
                <a:latin typeface="Airal"/>
              </a:rPr>
              <a:t>Fred Rogers Documentary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1049815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Class lectures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First lecture, when Megan described boys ramming </a:t>
            </a:r>
            <a:r>
              <a:rPr lang="en-US" dirty="0" err="1">
                <a:latin typeface="Airal"/>
              </a:rPr>
              <a:t>Cozmo's</a:t>
            </a:r>
            <a:r>
              <a:rPr lang="en-US" dirty="0">
                <a:latin typeface="Airal"/>
              </a:rPr>
              <a:t> into one another (re-referenced when Theresa gave her guest lecture)</a:t>
            </a:r>
          </a:p>
          <a:p>
            <a:endParaRPr lang="en-US" dirty="0">
              <a:latin typeface="Airal"/>
            </a:endParaRPr>
          </a:p>
          <a:p>
            <a:r>
              <a:rPr lang="en-US" dirty="0">
                <a:latin typeface="Airal"/>
              </a:rPr>
              <a:t>Class 4 (10/10/2022): Childhood Development Periods, Domains, and Theories</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809611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Guest lecturers referenced</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&gt; Theresa </a:t>
            </a:r>
            <a:r>
              <a:rPr lang="en-US" dirty="0" err="1">
                <a:latin typeface="Airal"/>
              </a:rPr>
              <a:t>Manteiga</a:t>
            </a:r>
            <a:endParaRPr lang="en-US" dirty="0">
              <a:latin typeface="Airal"/>
            </a:endParaRPr>
          </a:p>
          <a:p>
            <a:r>
              <a:rPr lang="en-US" dirty="0">
                <a:latin typeface="Airal"/>
              </a:rPr>
              <a:t>&gt; Jen </a:t>
            </a:r>
            <a:r>
              <a:rPr lang="en-US" dirty="0" err="1">
                <a:latin typeface="Airal"/>
              </a:rPr>
              <a:t>Sethasang</a:t>
            </a:r>
            <a:endParaRPr lang="en-US" dirty="0">
              <a:latin typeface="Airal"/>
            </a:endParaRPr>
          </a:p>
          <a:p>
            <a:r>
              <a:rPr lang="en-US" dirty="0">
                <a:latin typeface="Airal"/>
              </a:rPr>
              <a:t>&gt; Amanda Richardson</a:t>
            </a:r>
          </a:p>
          <a:p>
            <a:r>
              <a:rPr lang="en-US" dirty="0">
                <a:latin typeface="Airal"/>
              </a:rPr>
              <a:t>&gt; Joey Chapman</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737346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Other sources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https://www.digitaldreamlabs.com/pages/cozmo</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585" y="2516909"/>
            <a:ext cx="1141937" cy="1824182"/>
          </a:xfrm>
          <a:prstGeom prst="rect">
            <a:avLst/>
          </a:prstGeom>
        </p:spPr>
      </p:pic>
    </p:spTree>
    <p:extLst>
      <p:ext uri="{BB962C8B-B14F-4D97-AF65-F5344CB8AC3E}">
        <p14:creationId xmlns:p14="http://schemas.microsoft.com/office/powerpoint/2010/main" val="162613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Do you think these products are a good investment? Why/why not?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92500" lnSpcReduction="10000"/>
          </a:bodyPr>
          <a:lstStyle/>
          <a:p>
            <a:r>
              <a:rPr lang="en-US" dirty="0">
                <a:latin typeface="Airal"/>
              </a:rPr>
              <a:t>I think </a:t>
            </a:r>
            <a:r>
              <a:rPr lang="en-US" dirty="0" err="1">
                <a:latin typeface="Airal"/>
              </a:rPr>
              <a:t>Osmo</a:t>
            </a:r>
            <a:r>
              <a:rPr lang="en-US" dirty="0">
                <a:latin typeface="Airal"/>
              </a:rPr>
              <a:t> is a great investment for the manufacturer, since as technology has mostly stalled as far as development of completely new or radically new ways of using it and interacting with it for the last decade, Augmented Reality is one avenue that has been slowly opening up during that stall.</a:t>
            </a:r>
          </a:p>
          <a:p>
            <a:r>
              <a:rPr lang="en-US" dirty="0">
                <a:latin typeface="Airal"/>
              </a:rPr>
              <a:t>It has high demand (I imagine, for quality products) and little competition.</a:t>
            </a:r>
          </a:p>
          <a:p>
            <a:r>
              <a:rPr lang="en-US" dirty="0">
                <a:latin typeface="Airal"/>
              </a:rPr>
              <a:t>That's a recipe for a banger!</a:t>
            </a:r>
          </a:p>
          <a:p>
            <a:r>
              <a:rPr lang="en-US" dirty="0">
                <a:latin typeface="Airal"/>
              </a:rPr>
              <a:t>For parents and families, how good of an investment </a:t>
            </a:r>
            <a:r>
              <a:rPr lang="en-US" dirty="0" err="1">
                <a:latin typeface="Airal"/>
              </a:rPr>
              <a:t>Osmo</a:t>
            </a:r>
            <a:r>
              <a:rPr lang="en-US" dirty="0">
                <a:latin typeface="Airal"/>
              </a:rPr>
              <a:t> is will depend on financial flexibility.</a:t>
            </a:r>
          </a:p>
          <a:p>
            <a:r>
              <a:rPr lang="en-US" dirty="0">
                <a:latin typeface="Airal"/>
              </a:rPr>
              <a:t>As the Smarter Learning Guide compiles the details for in its review, </a:t>
            </a:r>
            <a:r>
              <a:rPr lang="en-US" dirty="0" err="1">
                <a:latin typeface="Airal"/>
              </a:rPr>
              <a:t>Osmo</a:t>
            </a:r>
            <a:r>
              <a:rPr lang="en-US" dirty="0">
                <a:latin typeface="Airal"/>
              </a:rPr>
              <a:t> isn't cheap, which limits availability for less well-off families, but for families who can afford and would consider </a:t>
            </a:r>
            <a:r>
              <a:rPr lang="en-US" dirty="0" err="1">
                <a:latin typeface="Airal"/>
              </a:rPr>
              <a:t>Osmo</a:t>
            </a:r>
            <a:r>
              <a:rPr lang="en-US" dirty="0">
                <a:latin typeface="Airal"/>
              </a:rPr>
              <a:t>, it is a stand-out option compared to other products in the same learn/play space which have likely already been exhausted or nearly exhausted.</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277709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learning objectives presented in these products?</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normAutofit fontScale="70000" lnSpcReduction="20000"/>
          </a:bodyPr>
          <a:lstStyle/>
          <a:p>
            <a:r>
              <a:rPr lang="en-US" dirty="0">
                <a:latin typeface="Airal"/>
              </a:rPr>
              <a:t>There are many different learning objectives depending on the kit and app. </a:t>
            </a:r>
            <a:r>
              <a:rPr lang="en-US" dirty="0" err="1">
                <a:latin typeface="Airal"/>
              </a:rPr>
              <a:t>Osmo's</a:t>
            </a:r>
            <a:r>
              <a:rPr lang="en-US" dirty="0">
                <a:latin typeface="Airal"/>
              </a:rPr>
              <a:t> website lists all these subjects as check boxes and displays different add-on games and full kits accordingly:</a:t>
            </a:r>
          </a:p>
          <a:p>
            <a:r>
              <a:rPr lang="en-US" dirty="0">
                <a:latin typeface="Airal"/>
              </a:rPr>
              <a:t>- Coding</a:t>
            </a:r>
          </a:p>
          <a:p>
            <a:r>
              <a:rPr lang="en-US" dirty="0">
                <a:latin typeface="Airal"/>
              </a:rPr>
              <a:t>- Critical Thinking</a:t>
            </a:r>
          </a:p>
          <a:p>
            <a:r>
              <a:rPr lang="en-US" dirty="0">
                <a:latin typeface="Airal"/>
              </a:rPr>
              <a:t>- Drawing</a:t>
            </a:r>
          </a:p>
          <a:p>
            <a:r>
              <a:rPr lang="en-US" dirty="0">
                <a:latin typeface="Airal"/>
              </a:rPr>
              <a:t>- Geography</a:t>
            </a:r>
          </a:p>
          <a:p>
            <a:r>
              <a:rPr lang="en-US" dirty="0">
                <a:latin typeface="Airal"/>
              </a:rPr>
              <a:t>- Imaginative Play</a:t>
            </a:r>
          </a:p>
          <a:p>
            <a:r>
              <a:rPr lang="en-US" dirty="0">
                <a:latin typeface="Airal"/>
              </a:rPr>
              <a:t>- Literacy</a:t>
            </a:r>
          </a:p>
          <a:p>
            <a:r>
              <a:rPr lang="en-US" dirty="0">
                <a:latin typeface="Airal"/>
              </a:rPr>
              <a:t>- Math</a:t>
            </a:r>
          </a:p>
          <a:p>
            <a:r>
              <a:rPr lang="en-US" dirty="0">
                <a:latin typeface="Airal"/>
              </a:rPr>
              <a:t>- Puzzles</a:t>
            </a:r>
          </a:p>
          <a:p>
            <a:r>
              <a:rPr lang="en-US" dirty="0">
                <a:latin typeface="Airal"/>
              </a:rPr>
              <a:t>- Science</a:t>
            </a:r>
          </a:p>
          <a:p>
            <a:r>
              <a:rPr lang="en-US" dirty="0">
                <a:latin typeface="Airal"/>
              </a:rPr>
              <a:t>As mentioned in Chapter 11 of "Exploring Key Issues..." it is important for children to be able to personalize their education with their own interests, which is exactly what </a:t>
            </a:r>
            <a:r>
              <a:rPr lang="en-US" dirty="0" err="1">
                <a:latin typeface="Airal"/>
              </a:rPr>
              <a:t>Osmo</a:t>
            </a:r>
            <a:r>
              <a:rPr lang="en-US" dirty="0">
                <a:latin typeface="Airal"/>
              </a:rPr>
              <a:t> allows them to do naturally and seamlessly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219035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types of learning styles do these products lend well to? </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One of the main features promoted by </a:t>
            </a:r>
            <a:r>
              <a:rPr lang="en-US" dirty="0" err="1">
                <a:latin typeface="Airal"/>
              </a:rPr>
              <a:t>Osmo</a:t>
            </a:r>
            <a:r>
              <a:rPr lang="en-US" dirty="0">
                <a:latin typeface="Airal"/>
              </a:rPr>
              <a:t> and its reviewers is that it has something for everyone.</a:t>
            </a:r>
          </a:p>
          <a:p>
            <a:r>
              <a:rPr lang="en-US" dirty="0">
                <a:latin typeface="Airal"/>
              </a:rPr>
              <a:t>It has music games for musical learners</a:t>
            </a:r>
          </a:p>
          <a:p>
            <a:r>
              <a:rPr lang="en-US" dirty="0">
                <a:latin typeface="Airal"/>
              </a:rPr>
              <a:t>Most of its apps involve touching physical objects in front of the iPad, which is great for bodily-kinesthetic learners</a:t>
            </a:r>
          </a:p>
          <a:p>
            <a:r>
              <a:rPr lang="en-US" dirty="0">
                <a:latin typeface="Airal"/>
              </a:rPr>
              <a:t>It has coding games and other math games for logical-mathematical learners</a:t>
            </a:r>
          </a:p>
          <a:p>
            <a:r>
              <a:rPr lang="en-US" dirty="0">
                <a:latin typeface="Airal"/>
              </a:rPr>
              <a:t>Many of the apps involve visuals in both the space on the screen and the interactivity space in front of the iPad</a:t>
            </a:r>
          </a:p>
          <a:p>
            <a:r>
              <a:rPr lang="en-US" dirty="0">
                <a:latin typeface="Airal"/>
              </a:rPr>
              <a:t>And it can be played alone or with friends and family, which is perfect for intrapersonal and interpersonal learning, respectively.</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40656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Periods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The target audience seems to straddle early childhood (2-6) and middle childhood (6-12) at 4-8, while there are certainly applications for earlier in the early childhood period, possibly even toddlerhood.</a:t>
            </a:r>
          </a:p>
          <a:p>
            <a:r>
              <a:rPr lang="en-US" dirty="0">
                <a:latin typeface="Airal"/>
              </a:rPr>
              <a:t>Although it seems a bit too high-tech for most parents to want to mess with it with their toddler, as well as later in middle childhood.</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360128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BB0-AB26-B687-5880-E146D9EF06D2}"/>
              </a:ext>
            </a:extLst>
          </p:cNvPr>
          <p:cNvSpPr>
            <a:spLocks noGrp="1"/>
          </p:cNvSpPr>
          <p:nvPr>
            <p:ph type="title"/>
          </p:nvPr>
        </p:nvSpPr>
        <p:spPr>
          <a:xfrm>
            <a:off x="2225962" y="609600"/>
            <a:ext cx="7048039" cy="1320800"/>
          </a:xfrm>
        </p:spPr>
        <p:txBody>
          <a:bodyPr>
            <a:normAutofit/>
          </a:bodyPr>
          <a:lstStyle/>
          <a:p>
            <a:pPr algn="ctr"/>
            <a:r>
              <a:rPr lang="en-US" sz="2400" i="0" u="none" strike="noStrike" dirty="0">
                <a:solidFill>
                  <a:srgbClr val="90C226"/>
                </a:solidFill>
                <a:effectLst/>
                <a:latin typeface="Arial" panose="020B0604020202020204" pitchFamily="34" charset="0"/>
              </a:rPr>
              <a:t>What are the relevant Domains of Development for each product?</a:t>
            </a:r>
            <a:endParaRPr lang="en-US" sz="4400" dirty="0">
              <a:solidFill>
                <a:srgbClr val="90C226"/>
              </a:solidFill>
            </a:endParaRPr>
          </a:p>
        </p:txBody>
      </p:sp>
      <p:sp>
        <p:nvSpPr>
          <p:cNvPr id="3" name="Content Placeholder 2">
            <a:extLst>
              <a:ext uri="{FF2B5EF4-FFF2-40B4-BE49-F238E27FC236}">
                <a16:creationId xmlns:a16="http://schemas.microsoft.com/office/drawing/2014/main" id="{81815203-E5C5-E942-FD3E-A9E4CF1FD6F4}"/>
              </a:ext>
            </a:extLst>
          </p:cNvPr>
          <p:cNvSpPr>
            <a:spLocks noGrp="1"/>
          </p:cNvSpPr>
          <p:nvPr>
            <p:ph idx="1"/>
          </p:nvPr>
        </p:nvSpPr>
        <p:spPr>
          <a:xfrm>
            <a:off x="2225964" y="2160589"/>
            <a:ext cx="7048038" cy="3880773"/>
          </a:xfrm>
        </p:spPr>
        <p:txBody>
          <a:bodyPr/>
          <a:lstStyle/>
          <a:p>
            <a:r>
              <a:rPr lang="en-US" dirty="0">
                <a:latin typeface="Airal"/>
              </a:rPr>
              <a:t>Physical to draw, dance, move letters, tangrams, and coding blocks around</a:t>
            </a:r>
          </a:p>
          <a:p>
            <a:endParaRPr lang="en-US" dirty="0">
              <a:latin typeface="Airal"/>
            </a:endParaRPr>
          </a:p>
          <a:p>
            <a:r>
              <a:rPr lang="en-US" dirty="0">
                <a:latin typeface="Airal"/>
              </a:rPr>
              <a:t>Cognitive to understand how what you do in the physical space corresponds with the digital space, problem solving, story following</a:t>
            </a:r>
          </a:p>
          <a:p>
            <a:endParaRPr lang="en-US" dirty="0">
              <a:latin typeface="Airal"/>
            </a:endParaRPr>
          </a:p>
          <a:p>
            <a:r>
              <a:rPr lang="en-US" dirty="0">
                <a:latin typeface="Airal"/>
              </a:rPr>
              <a:t>Social/Emotional to understand Mo's reactions, playing with others</a:t>
            </a:r>
          </a:p>
          <a:p>
            <a:endParaRPr lang="en-US" dirty="0">
              <a:latin typeface="Airal"/>
            </a:endParaRPr>
          </a:p>
          <a:p>
            <a:r>
              <a:rPr lang="en-US" dirty="0">
                <a:latin typeface="Airal"/>
              </a:rPr>
              <a:t>Linguistic Development for listening, following instructions, reading</a:t>
            </a:r>
          </a:p>
        </p:txBody>
      </p:sp>
      <p:pic>
        <p:nvPicPr>
          <p:cNvPr id="7" name="Picture 6">
            <a:extLst>
              <a:ext uri="{FF2B5EF4-FFF2-40B4-BE49-F238E27FC236}">
                <a16:creationId xmlns:a16="http://schemas.microsoft.com/office/drawing/2014/main" id="{B55D459E-A222-4B9B-0849-62B08C3D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3" y="2516909"/>
            <a:ext cx="1824182" cy="1824182"/>
          </a:xfrm>
          <a:prstGeom prst="rect">
            <a:avLst/>
          </a:prstGeom>
        </p:spPr>
      </p:pic>
    </p:spTree>
    <p:extLst>
      <p:ext uri="{BB962C8B-B14F-4D97-AF65-F5344CB8AC3E}">
        <p14:creationId xmlns:p14="http://schemas.microsoft.com/office/powerpoint/2010/main" val="34662191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TotalTime>
  <Words>3723</Words>
  <Application>Microsoft Office PowerPoint</Application>
  <PresentationFormat>Widescreen</PresentationFormat>
  <Paragraphs>249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Airal</vt:lpstr>
      <vt:lpstr>Arial</vt:lpstr>
      <vt:lpstr>Trebuchet MS</vt:lpstr>
      <vt:lpstr>Wingdings 3</vt:lpstr>
      <vt:lpstr>Facet</vt:lpstr>
      <vt:lpstr>Midterm Product Evaluations</vt:lpstr>
      <vt:lpstr>What are your initial impressions of the products? </vt:lpstr>
      <vt:lpstr>What stands out to you and why?</vt:lpstr>
      <vt:lpstr>What children’s and or learning setting(s) do you see these products being applicable for? </vt:lpstr>
      <vt:lpstr>Do you think these products are a good investment? Why/why not?</vt:lpstr>
      <vt:lpstr>What are the learning objectives presented in these products?</vt:lpstr>
      <vt:lpstr>What types of learning styles do these products lend well to? </vt:lpstr>
      <vt:lpstr>What are the relevant Periods of Development for each product?</vt:lpstr>
      <vt:lpstr>What are the relevant Domains of Development for each product?</vt:lpstr>
      <vt:lpstr>What are the relevant Development Theories for each product?</vt:lpstr>
      <vt:lpstr>If the theorists we covered played with these toys today, what do you think they would have to say?</vt:lpstr>
      <vt:lpstr>What would our guest lecturers have to say about these products?</vt:lpstr>
      <vt:lpstr>Class readings referenced</vt:lpstr>
      <vt:lpstr>Class lectures referenced</vt:lpstr>
      <vt:lpstr>Guest lecturers referenced</vt:lpstr>
      <vt:lpstr>Other sources</vt:lpstr>
      <vt:lpstr>What are your initial impressions of the products? </vt:lpstr>
      <vt:lpstr>What stands out to you and why?</vt:lpstr>
      <vt:lpstr>What children’s and or learning setting(s) do you see these products being applicable for? </vt:lpstr>
      <vt:lpstr>Do you think these products are a good investment? Why/why not?</vt:lpstr>
      <vt:lpstr>What are the learning objectives presented in these products?</vt:lpstr>
      <vt:lpstr>What types of learning styles do these products lend well to? </vt:lpstr>
      <vt:lpstr>What are the relevant Periods of Development for each product?</vt:lpstr>
      <vt:lpstr>What are the relevant Domains of Development for each product?</vt:lpstr>
      <vt:lpstr>What are the relevant Development Theories for each product?</vt:lpstr>
      <vt:lpstr>If the theorists we covered played with these toys today, what do you think they would have to say?</vt:lpstr>
      <vt:lpstr>What would our guest lecturers have to say about these products?</vt:lpstr>
      <vt:lpstr>Class readings referenced</vt:lpstr>
      <vt:lpstr>Class lectures referenced</vt:lpstr>
      <vt:lpstr>Guest lecturers referenced</vt:lpstr>
      <vt:lpstr>Other sources</vt:lpstr>
      <vt:lpstr>What are your initial impressions of the products? </vt:lpstr>
      <vt:lpstr>What stands out to you and why?</vt:lpstr>
      <vt:lpstr>What children’s and or learning setting(s) do you see these products being applicable for? </vt:lpstr>
      <vt:lpstr>Do you think these products are a good investment? Why/why not?</vt:lpstr>
      <vt:lpstr>What are the learning objectives presented in these products?</vt:lpstr>
      <vt:lpstr>What types of learning styles do these products lend well to? </vt:lpstr>
      <vt:lpstr>What are the relevant Periods of Development for each product?</vt:lpstr>
      <vt:lpstr>What are the relevant Domains of Development for each product?</vt:lpstr>
      <vt:lpstr>What are the relevant Development Theories for each product?</vt:lpstr>
      <vt:lpstr>If the theorists we covered played with these toys today, what do you think they would have to say?</vt:lpstr>
      <vt:lpstr>What would our guest lecturers have to say about these products?</vt:lpstr>
      <vt:lpstr>Class readings referenced</vt:lpstr>
      <vt:lpstr>Class lectures referenced</vt:lpstr>
      <vt:lpstr>Guest lecturers referenced</vt:lpstr>
      <vt:lpstr>Other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Product Evaluations</dc:title>
  <dc:creator>Kevin W. Baron</dc:creator>
  <cp:lastModifiedBy>Kevin W. Baron</cp:lastModifiedBy>
  <cp:revision>6</cp:revision>
  <dcterms:created xsi:type="dcterms:W3CDTF">2022-11-07T21:59:44Z</dcterms:created>
  <dcterms:modified xsi:type="dcterms:W3CDTF">2022-11-08T01:17:53Z</dcterms:modified>
</cp:coreProperties>
</file>