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60"/>
  </p:notesMasterIdLst>
  <p:handoutMasterIdLst>
    <p:handoutMasterId r:id="rId61"/>
  </p:handoutMasterIdLst>
  <p:sldIdLst>
    <p:sldId id="363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53" r:id="rId10"/>
    <p:sldId id="305" r:id="rId11"/>
    <p:sldId id="307" r:id="rId12"/>
    <p:sldId id="308" r:id="rId13"/>
    <p:sldId id="309" r:id="rId14"/>
    <p:sldId id="364" r:id="rId15"/>
    <p:sldId id="311" r:id="rId16"/>
    <p:sldId id="313" r:id="rId17"/>
    <p:sldId id="314" r:id="rId18"/>
    <p:sldId id="354" r:id="rId19"/>
    <p:sldId id="315" r:id="rId20"/>
    <p:sldId id="356" r:id="rId21"/>
    <p:sldId id="316" r:id="rId22"/>
    <p:sldId id="357" r:id="rId23"/>
    <p:sldId id="317" r:id="rId24"/>
    <p:sldId id="358" r:id="rId25"/>
    <p:sldId id="318" r:id="rId26"/>
    <p:sldId id="319" r:id="rId27"/>
    <p:sldId id="320" r:id="rId28"/>
    <p:sldId id="321" r:id="rId29"/>
    <p:sldId id="359" r:id="rId30"/>
    <p:sldId id="322" r:id="rId31"/>
    <p:sldId id="360" r:id="rId32"/>
    <p:sldId id="351" r:id="rId33"/>
    <p:sldId id="361" r:id="rId34"/>
    <p:sldId id="324" r:id="rId35"/>
    <p:sldId id="362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43" r:id="rId54"/>
    <p:sldId id="344" r:id="rId55"/>
    <p:sldId id="352" r:id="rId56"/>
    <p:sldId id="345" r:id="rId57"/>
    <p:sldId id="346" r:id="rId58"/>
    <p:sldId id="347" r:id="rId5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ts val="500"/>
      </a:spcBef>
      <a:spcAft>
        <a:spcPct val="0"/>
      </a:spcAft>
      <a:buClr>
        <a:srgbClr val="800080"/>
      </a:buClr>
      <a:buSzPct val="55000"/>
      <a:buFont typeface="Wingdings" pitchFamily="2" charset="2"/>
      <a:buChar char="n"/>
      <a:defRPr sz="2000"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1pPr>
    <a:lvl2pPr marL="457200" algn="l" rtl="0" fontAlgn="base">
      <a:spcBef>
        <a:spcPts val="500"/>
      </a:spcBef>
      <a:spcAft>
        <a:spcPct val="0"/>
      </a:spcAft>
      <a:buClr>
        <a:srgbClr val="800080"/>
      </a:buClr>
      <a:buSzPct val="55000"/>
      <a:buFont typeface="Wingdings" pitchFamily="2" charset="2"/>
      <a:buChar char="n"/>
      <a:defRPr sz="2000"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2pPr>
    <a:lvl3pPr marL="914400" algn="l" rtl="0" fontAlgn="base">
      <a:spcBef>
        <a:spcPts val="500"/>
      </a:spcBef>
      <a:spcAft>
        <a:spcPct val="0"/>
      </a:spcAft>
      <a:buClr>
        <a:srgbClr val="800080"/>
      </a:buClr>
      <a:buSzPct val="55000"/>
      <a:buFont typeface="Wingdings" pitchFamily="2" charset="2"/>
      <a:buChar char="n"/>
      <a:defRPr sz="2000"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3pPr>
    <a:lvl4pPr marL="1371600" algn="l" rtl="0" fontAlgn="base">
      <a:spcBef>
        <a:spcPts val="500"/>
      </a:spcBef>
      <a:spcAft>
        <a:spcPct val="0"/>
      </a:spcAft>
      <a:buClr>
        <a:srgbClr val="800080"/>
      </a:buClr>
      <a:buSzPct val="55000"/>
      <a:buFont typeface="Wingdings" pitchFamily="2" charset="2"/>
      <a:buChar char="n"/>
      <a:defRPr sz="2000"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4pPr>
    <a:lvl5pPr marL="1828800" algn="l" rtl="0" fontAlgn="base">
      <a:spcBef>
        <a:spcPts val="500"/>
      </a:spcBef>
      <a:spcAft>
        <a:spcPct val="0"/>
      </a:spcAft>
      <a:buClr>
        <a:srgbClr val="800080"/>
      </a:buClr>
      <a:buSzPct val="55000"/>
      <a:buFont typeface="Wingdings" pitchFamily="2" charset="2"/>
      <a:buChar char="n"/>
      <a:defRPr sz="2000"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800000"/>
    <a:srgbClr val="808080"/>
    <a:srgbClr val="404040"/>
    <a:srgbClr val="003399"/>
    <a:srgbClr val="336699"/>
    <a:srgbClr val="008080"/>
    <a:srgbClr val="800080"/>
    <a:srgbClr val="FF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15" autoAdjust="0"/>
    <p:restoredTop sz="94745" autoAdjust="0"/>
  </p:normalViewPr>
  <p:slideViewPr>
    <p:cSldViewPr>
      <p:cViewPr varScale="1">
        <p:scale>
          <a:sx n="76" d="100"/>
          <a:sy n="76" d="100"/>
        </p:scale>
        <p:origin x="-36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7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1915" y="-77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hi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bye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00001B0-B3E8-4F2B-94F6-C1F3E7BAC3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hi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bye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6FF0849-557C-4BEF-B919-B8433814B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B391A3-05CA-428C-8659-1346498C14C9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5C97F3-0F13-46BE-A535-324C1704877D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D0B9B1-7686-4FE9-8D58-8886F5C65526}" type="slidenum">
              <a:rPr lang="en-US" smtClean="0"/>
              <a:pPr/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2C4790-0F90-459E-8933-CA439AA796EB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07D37A-7B54-4105-84C1-64324A9563D9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0838DB-DA00-4A50-9165-A4973A4F5FF6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D21D778-B565-4D7E-94D7-64010A445B68}" type="datetimeFigureOut">
              <a:rPr lang="en-US" smtClean="0"/>
              <a:pPr/>
              <a:t>1/18/2010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2F62D2A-90CA-433E-B697-C7C3CDE596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2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90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24"/>
          <p:cNvSpPr txBox="1">
            <a:spLocks noChangeArrowheads="1"/>
          </p:cNvSpPr>
          <p:nvPr userDrawn="1"/>
        </p:nvSpPr>
        <p:spPr bwMode="auto">
          <a:xfrm>
            <a:off x="533400" y="6629400"/>
            <a:ext cx="2597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000"/>
              <a:t>Copyright 2006 by Pearson Education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21D778-B565-4D7E-94D7-64010A445B68}" type="datetimeFigureOut">
              <a:rPr lang="en-US" smtClean="0"/>
              <a:pPr/>
              <a:t>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24FC72F-7466-4867-BB9B-83CC96DAF6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9D21D778-B565-4D7E-94D7-64010A445B68}" type="datetimeFigureOut">
              <a:rPr lang="en-US" smtClean="0"/>
              <a:pPr/>
              <a:t>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F463CBA0-8F53-4F67-B657-70F525802F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21D778-B565-4D7E-94D7-64010A445B68}" type="datetimeFigureOut">
              <a:rPr lang="en-US" smtClean="0"/>
              <a:pPr/>
              <a:t>1/18/2010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59BEFE0-4898-425B-8E36-4542CCE46B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D21D778-B565-4D7E-94D7-64010A445B68}" type="datetimeFigureOut">
              <a:rPr lang="en-US" smtClean="0"/>
              <a:pPr/>
              <a:t>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pPr>
              <a:defRPr/>
            </a:pPr>
            <a:fld id="{0C4A3B17-4E45-436A-B504-41E1E8ADE0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21D778-B565-4D7E-94D7-64010A445B68}" type="datetimeFigureOut">
              <a:rPr lang="en-US" smtClean="0"/>
              <a:pPr/>
              <a:t>1/18/2010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5BA858F-4A38-44B8-A440-23391D5A43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21D778-B565-4D7E-94D7-64010A445B68}" type="datetimeFigureOut">
              <a:rPr lang="en-US" smtClean="0"/>
              <a:pPr/>
              <a:t>1/18/2010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8CB0189-FE7E-47BA-A78E-E1B553D848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21D778-B565-4D7E-94D7-64010A445B68}" type="datetimeFigureOut">
              <a:rPr lang="en-US" smtClean="0"/>
              <a:pPr/>
              <a:t>1/18/2010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AE054C7-9434-4393-B60E-CFF9942509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D21D778-B565-4D7E-94D7-64010A445B68}" type="datetimeFigureOut">
              <a:rPr lang="en-US" smtClean="0"/>
              <a:pPr/>
              <a:t>1/18/2010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F063856-7D95-449F-9CE2-D7D0456612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21D778-B565-4D7E-94D7-64010A445B68}" type="datetimeFigureOut">
              <a:rPr lang="en-US" smtClean="0"/>
              <a:pPr/>
              <a:t>1/18/2010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89D3DB4-5378-4321-A785-54A0C91AE2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21D778-B565-4D7E-94D7-64010A445B68}" type="datetimeFigureOut">
              <a:rPr lang="en-US" smtClean="0"/>
              <a:pPr/>
              <a:t>1/18/2010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D4729F0-8161-4E7A-99AC-7758A647BC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1/18/2010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BEBA9425-DBC9-4CDC-93FB-424598062F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23"/>
          <p:cNvPicPr>
            <a:picLocks noChangeAspect="1" noChangeArrowheads="1"/>
          </p:cNvPicPr>
          <p:nvPr userDrawn="1"/>
        </p:nvPicPr>
        <p:blipFill>
          <a:blip r:embed="rId13"/>
          <a:srcRect l="22728" b="36090"/>
          <a:stretch>
            <a:fillRect/>
          </a:stretch>
        </p:blipFill>
        <p:spPr bwMode="auto">
          <a:xfrm>
            <a:off x="0" y="6048375"/>
            <a:ext cx="12954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21"/>
          <p:cNvSpPr txBox="1">
            <a:spLocks noChangeArrowheads="1"/>
          </p:cNvSpPr>
          <p:nvPr userDrawn="1"/>
        </p:nvSpPr>
        <p:spPr bwMode="auto">
          <a:xfrm>
            <a:off x="533400" y="6629400"/>
            <a:ext cx="2597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000"/>
              <a:t>Copyright 2006 by Pearson Education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For/Next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BEFE0-4898-425B-8E36-4542CCE46B2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Downward-counting </a:t>
            </a:r>
            <a:r>
              <a:rPr lang="en-US" smtClean="0">
                <a:latin typeface="Courier New" pitchFamily="49" charset="0"/>
              </a:rPr>
              <a:t>...</a:t>
            </a:r>
            <a:endParaRPr lang="en-US" smtClean="0"/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eaLnBrk="1" hangingPunct="1"/>
            <a:r>
              <a:rPr lang="en-US" dirty="0" smtClean="0"/>
              <a:t>Example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Dim </a:t>
            </a:r>
            <a:r>
              <a:rPr lang="en-US" dirty="0" err="1" smtClean="0">
                <a:latin typeface="Courier New" pitchFamily="49" charset="0"/>
              </a:rPr>
              <a:t>strDisplay</a:t>
            </a:r>
            <a:r>
              <a:rPr lang="en-US" dirty="0" smtClean="0">
                <a:latin typeface="Courier New" pitchFamily="49" charset="0"/>
              </a:rPr>
              <a:t> as String = “T-minus “</a:t>
            </a: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	For </a:t>
            </a:r>
            <a:r>
              <a:rPr lang="en-US" dirty="0" err="1" smtClean="0">
                <a:latin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</a:rPr>
              <a:t> as Integer = 10 to 1 Step -1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	     </a:t>
            </a:r>
            <a:r>
              <a:rPr lang="en-US" dirty="0" err="1" smtClean="0">
                <a:latin typeface="Courier New" pitchFamily="49" charset="0"/>
              </a:rPr>
              <a:t>strDisplay</a:t>
            </a:r>
            <a:r>
              <a:rPr lang="en-US" dirty="0" smtClean="0">
                <a:latin typeface="Courier New" pitchFamily="49" charset="0"/>
              </a:rPr>
              <a:t> &amp;= </a:t>
            </a:r>
            <a:r>
              <a:rPr lang="en-US" dirty="0" err="1" smtClean="0">
                <a:latin typeface="Courier New" pitchFamily="49" charset="0"/>
              </a:rPr>
              <a:t>i</a:t>
            </a:r>
            <a:endParaRPr lang="en-US" dirty="0" smtClean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	Next </a:t>
            </a:r>
            <a:r>
              <a:rPr lang="en-US" dirty="0" err="1" smtClean="0">
                <a:latin typeface="Courier New" pitchFamily="49" charset="0"/>
              </a:rPr>
              <a:t>i</a:t>
            </a:r>
            <a:endParaRPr lang="en-US" dirty="0" smtClean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lstDisplay.Items.Add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</a:rPr>
              <a:t>strDisplay</a:t>
            </a:r>
            <a:r>
              <a:rPr lang="en-US" dirty="0" smtClean="0">
                <a:latin typeface="Courier New" pitchFamily="49" charset="0"/>
              </a:rPr>
              <a:t> &amp; "blastoff!")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 smtClean="0">
              <a:latin typeface="Courier New" pitchFamily="49" charset="0"/>
            </a:endParaRPr>
          </a:p>
          <a:p>
            <a:pPr lvl="1" eaLnBrk="1" hangingPunct="1"/>
            <a:r>
              <a:rPr lang="en-US" dirty="0" smtClean="0"/>
              <a:t>Output: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	T-minus 10, 9, 8, 7, 6, 5, 4, 3, 2, 1, blastoff!</a:t>
            </a:r>
          </a:p>
        </p:txBody>
      </p:sp>
      <p:sp>
        <p:nvSpPr>
          <p:cNvPr id="563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4CE4D0-4CD3-4918-BFF7-8539832C773E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for/next</a:t>
            </a:r>
            <a:r>
              <a:rPr lang="en-US" smtClean="0"/>
              <a:t> loop questions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mtClean="0"/>
              <a:t>Write a loop that produces the following output.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On day #1 of Christmas, my true love sent to me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On day #2 of Christmas, my true love sent to me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On day #3 of Christmas, my true love sent to me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On day #4 of Christmas, my true love sent to me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On day #5 of Christmas, my true love sent to me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...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On day #12 of Christmas, my true love sent to me</a:t>
            </a:r>
          </a:p>
          <a:p>
            <a:pPr lvl="1" eaLnBrk="1" hangingPunct="1"/>
            <a:endParaRPr lang="en-US" smtClean="0">
              <a:latin typeface="Courier New" pitchFamily="49" charset="0"/>
            </a:endParaRPr>
          </a:p>
          <a:p>
            <a:pPr eaLnBrk="1" hangingPunct="1"/>
            <a:r>
              <a:rPr lang="en-US" smtClean="0"/>
              <a:t>Write a loop that produces the following output.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2 4 6 8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Who do we appreciate</a:t>
            </a:r>
          </a:p>
        </p:txBody>
      </p:sp>
      <p:sp>
        <p:nvSpPr>
          <p:cNvPr id="573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C97A99-3D03-4420-8854-6E256E25C904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Mapping loops to numbers</a:t>
            </a:r>
          </a:p>
        </p:txBody>
      </p:sp>
      <p:sp>
        <p:nvSpPr>
          <p:cNvPr id="1465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Suppose that we have the following loop: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</a:rPr>
              <a:t>For count as Integer = 1 to 5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</a:rPr>
              <a:t>    ...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</a:rPr>
              <a:t>Next count</a:t>
            </a:r>
          </a:p>
          <a:p>
            <a:pPr lvl="1" eaLnBrk="1" hangingPunct="1">
              <a:defRPr/>
            </a:pPr>
            <a:endParaRPr lang="en-US" dirty="0" smtClean="0">
              <a:latin typeface="Courier New" pitchFamily="49" charset="0"/>
            </a:endParaRPr>
          </a:p>
          <a:p>
            <a:pPr lvl="1" eaLnBrk="1" hangingPunct="1">
              <a:defRPr/>
            </a:pPr>
            <a:r>
              <a:rPr lang="en-US" dirty="0" smtClean="0"/>
              <a:t>What statement could we write in the body of the loop that would make the loop print the following output?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</a:rPr>
              <a:t>3 6 9 12 15</a:t>
            </a:r>
          </a:p>
          <a:p>
            <a:pPr marL="233363" lvl="1" eaLnBrk="1" hangingPunct="1">
              <a:buClr>
                <a:srgbClr val="808080"/>
              </a:buClr>
              <a:buSzPct val="60000"/>
              <a:defRPr/>
            </a:pPr>
            <a:r>
              <a:rPr lang="en-US" dirty="0" smtClean="0"/>
              <a:t>Answer: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</a:rPr>
              <a:t>Dim </a:t>
            </a:r>
            <a:r>
              <a:rPr lang="en-US" dirty="0" err="1" smtClean="0">
                <a:latin typeface="Courier New" pitchFamily="49" charset="0"/>
              </a:rPr>
              <a:t>strDisplay</a:t>
            </a:r>
            <a:r>
              <a:rPr lang="en-US" dirty="0" smtClean="0">
                <a:latin typeface="Courier New" pitchFamily="49" charset="0"/>
              </a:rPr>
              <a:t> as String = “”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</a:rPr>
              <a:t>For count as Integer = 1 to 5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strDisplay</a:t>
            </a:r>
            <a:r>
              <a:rPr lang="en-US" dirty="0" smtClean="0">
                <a:latin typeface="Courier New" pitchFamily="49" charset="0"/>
              </a:rPr>
              <a:t> &amp;= (</a:t>
            </a:r>
            <a:r>
              <a:rPr lang="en-US" b="1" dirty="0" smtClean="0">
                <a:solidFill>
                  <a:srgbClr val="003399"/>
                </a:solidFill>
                <a:latin typeface="Courier New" pitchFamily="49" charset="0"/>
              </a:rPr>
              <a:t>3 * count) &amp;</a:t>
            </a:r>
            <a:r>
              <a:rPr lang="en-US" dirty="0" smtClean="0">
                <a:latin typeface="Courier New" pitchFamily="49" charset="0"/>
              </a:rPr>
              <a:t> “ “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</a:rPr>
              <a:t>Next count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</a:rPr>
              <a:t>lstDisplay.Items.Add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</a:rPr>
              <a:t>strDisplay</a:t>
            </a:r>
            <a:r>
              <a:rPr lang="en-US" dirty="0" smtClean="0">
                <a:latin typeface="Courier New" pitchFamily="49" charset="0"/>
              </a:rPr>
              <a:t>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</a:endParaRPr>
          </a:p>
        </p:txBody>
      </p:sp>
      <p:sp>
        <p:nvSpPr>
          <p:cNvPr id="583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6AA782-8678-48C4-B9B5-8BFFCDCC48F7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534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Mapping loops to numbers 2</a:t>
            </a:r>
          </a:p>
        </p:txBody>
      </p:sp>
      <p:sp>
        <p:nvSpPr>
          <p:cNvPr id="1466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Now consider another loop of the same style: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for (</a:t>
            </a: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count = 1; count &lt;= 5; count++) 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    ...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}</a:t>
            </a:r>
          </a:p>
          <a:p>
            <a:pPr lvl="1" eaLnBrk="1" hangingPunct="1"/>
            <a:endParaRPr lang="en-US" dirty="0" smtClean="0">
              <a:latin typeface="Courier New" pitchFamily="49" charset="0"/>
            </a:endParaRPr>
          </a:p>
          <a:p>
            <a:pPr lvl="1" eaLnBrk="1" hangingPunct="1"/>
            <a:r>
              <a:rPr lang="en-US" dirty="0" smtClean="0"/>
              <a:t>What statement could we write in the body of the loop that would make the loop print the following output?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4 7 10 13 16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 smtClean="0">
              <a:latin typeface="Courier New" pitchFamily="49" charset="0"/>
            </a:endParaRPr>
          </a:p>
          <a:p>
            <a:pPr eaLnBrk="1" hangingPunct="1"/>
            <a:r>
              <a:rPr lang="en-US" dirty="0" smtClean="0"/>
              <a:t>Answer: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</a:rPr>
              <a:t> as Integer = 1 to 5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</a:rPr>
              <a:t>lstDisplay.Items.Add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b="1" dirty="0" smtClean="0">
                <a:solidFill>
                  <a:srgbClr val="003399"/>
                </a:solidFill>
                <a:latin typeface="Courier New" pitchFamily="49" charset="0"/>
              </a:rPr>
              <a:t>3 * count + 1</a:t>
            </a:r>
            <a:r>
              <a:rPr lang="en-US" dirty="0" smtClean="0">
                <a:latin typeface="Courier New" pitchFamily="49" charset="0"/>
              </a:rPr>
              <a:t> &amp; " ")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Next </a:t>
            </a:r>
            <a:r>
              <a:rPr lang="en-US" dirty="0" err="1" smtClean="0">
                <a:latin typeface="Courier New" pitchFamily="49" charset="0"/>
              </a:rPr>
              <a:t>i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593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6EBF3C-E0A5-4D08-9723-3C38E04D565F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637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table Question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BEFE0-4898-425B-8E36-4542CCE46B2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What statement could we write in the body of the loop that would make the loop print the following output?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17 13 9 5 1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Let's create the loop table together.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Each time count goes up 1, the number should ...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But this multiple is off by a margin of ...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Loop table question</a:t>
            </a:r>
          </a:p>
        </p:txBody>
      </p:sp>
      <p:sp>
        <p:nvSpPr>
          <p:cNvPr id="614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D77CC5-8EAA-4E0E-95FE-B5B1754AFF1C}" type="slidenum">
              <a:rPr lang="en-US" smtClean="0"/>
              <a:pPr/>
              <a:t>15</a:t>
            </a:fld>
            <a:endParaRPr lang="en-US" smtClean="0"/>
          </a:p>
        </p:txBody>
      </p:sp>
      <p:graphicFrame>
        <p:nvGraphicFramePr>
          <p:cNvPr id="1468535" name="Group 119"/>
          <p:cNvGraphicFramePr>
            <a:graphicFrameLocks noGrp="1"/>
          </p:cNvGraphicFramePr>
          <p:nvPr/>
        </p:nvGraphicFramePr>
        <p:xfrm>
          <a:off x="381000" y="1981200"/>
          <a:ext cx="8248650" cy="2971800"/>
        </p:xfrm>
        <a:graphic>
          <a:graphicData uri="http://schemas.openxmlformats.org/drawingml/2006/table">
            <a:tbl>
              <a:tblPr/>
              <a:tblGrid>
                <a:gridCol w="1066800"/>
                <a:gridCol w="2000250"/>
                <a:gridCol w="2362200"/>
                <a:gridCol w="2819400"/>
              </a:tblGrid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number to print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count * 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count * -4 + 21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6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Nested loops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/>
              <a:t>nested loop</a:t>
            </a:r>
            <a:r>
              <a:rPr lang="en-US" dirty="0" smtClean="0"/>
              <a:t>: Loops placed inside one another.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The inner loop's counter variable must have a different name.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sz="800" dirty="0" smtClean="0">
              <a:latin typeface="Courier New" pitchFamily="49" charset="0"/>
            </a:endParaRP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2200" dirty="0" smtClean="0">
                <a:latin typeface="Courier New" pitchFamily="49" charset="0"/>
              </a:rPr>
              <a:t>For </a:t>
            </a:r>
            <a:r>
              <a:rPr lang="en-US" sz="2200" dirty="0" err="1" smtClean="0">
                <a:latin typeface="Courier New" pitchFamily="49" charset="0"/>
              </a:rPr>
              <a:t>i</a:t>
            </a:r>
            <a:r>
              <a:rPr lang="en-US" sz="2200" dirty="0" smtClean="0">
                <a:latin typeface="Courier New" pitchFamily="49" charset="0"/>
              </a:rPr>
              <a:t> as Integer = 1 to 3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2200" dirty="0" smtClean="0">
                <a:latin typeface="Courier New" pitchFamily="49" charset="0"/>
              </a:rPr>
              <a:t>    </a:t>
            </a:r>
            <a:r>
              <a:rPr lang="en-US" sz="2200" dirty="0" err="1" smtClean="0">
                <a:latin typeface="Courier New" pitchFamily="49" charset="0"/>
              </a:rPr>
              <a:t>lstDisplay.Items.Add</a:t>
            </a:r>
            <a:r>
              <a:rPr lang="en-US" sz="2200" dirty="0" smtClean="0">
                <a:latin typeface="Courier New" pitchFamily="49" charset="0"/>
              </a:rPr>
              <a:t>("</a:t>
            </a:r>
            <a:r>
              <a:rPr lang="en-US" sz="2200" dirty="0" err="1" smtClean="0">
                <a:latin typeface="Courier New" pitchFamily="49" charset="0"/>
              </a:rPr>
              <a:t>i</a:t>
            </a:r>
            <a:r>
              <a:rPr lang="en-US" sz="2200" dirty="0" smtClean="0">
                <a:latin typeface="Courier New" pitchFamily="49" charset="0"/>
              </a:rPr>
              <a:t> = " &amp; </a:t>
            </a:r>
            <a:r>
              <a:rPr lang="en-US" sz="2200" dirty="0" err="1" smtClean="0">
                <a:latin typeface="Courier New" pitchFamily="49" charset="0"/>
              </a:rPr>
              <a:t>i</a:t>
            </a:r>
            <a:r>
              <a:rPr lang="en-US" sz="2200" dirty="0" smtClean="0">
                <a:latin typeface="Courier New" pitchFamily="49" charset="0"/>
              </a:rPr>
              <a:t>)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2200" b="1" dirty="0" smtClean="0">
                <a:latin typeface="Courier New" pitchFamily="49" charset="0"/>
              </a:rPr>
              <a:t>    For j as Integer = 1 to 2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2200" b="1" dirty="0" smtClean="0">
                <a:latin typeface="Courier New" pitchFamily="49" charset="0"/>
              </a:rPr>
              <a:t>        </a:t>
            </a:r>
            <a:r>
              <a:rPr lang="en-US" sz="2200" b="1" dirty="0" err="1" smtClean="0">
                <a:latin typeface="Courier New" pitchFamily="49" charset="0"/>
              </a:rPr>
              <a:t>lstDisplay.Items.Add</a:t>
            </a:r>
            <a:r>
              <a:rPr lang="en-US" sz="2200" b="1" dirty="0" smtClean="0">
                <a:latin typeface="Courier New" pitchFamily="49" charset="0"/>
              </a:rPr>
              <a:t>("  j = " &amp; j)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2200" b="1" dirty="0" smtClean="0">
                <a:latin typeface="Courier New" pitchFamily="49" charset="0"/>
              </a:rPr>
              <a:t>    Next j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2200" b="1" dirty="0" smtClean="0">
                <a:latin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</a:rPr>
              <a:t>Next </a:t>
            </a:r>
            <a:r>
              <a:rPr lang="en-US" sz="2200" dirty="0" err="1" smtClean="0">
                <a:latin typeface="Courier New" pitchFamily="49" charset="0"/>
              </a:rPr>
              <a:t>i</a:t>
            </a:r>
            <a:endParaRPr lang="en-US" sz="2200" dirty="0" smtClean="0">
              <a:latin typeface="Courier New" pitchFamily="49" charset="0"/>
            </a:endParaRP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sz="800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Output: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dirty="0" err="1" smtClean="0">
                <a:latin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</a:rPr>
              <a:t> = 1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  j = 1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  j = 2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dirty="0" err="1" smtClean="0">
                <a:latin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</a:rPr>
              <a:t> = 2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  j = 1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  j = 2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dirty="0" err="1" smtClean="0">
                <a:latin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</a:rPr>
              <a:t> = 3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  j = 1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  j = 2</a:t>
            </a:r>
          </a:p>
        </p:txBody>
      </p:sp>
      <p:sp>
        <p:nvSpPr>
          <p:cNvPr id="634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F5D3B7-6EEC-4329-AEA1-BA4FEDFB3EE2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More nested loops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9416"/>
            <a:ext cx="8001000" cy="484632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In this example, all of the statements in the outer loop's body are executed 5 times.</a:t>
            </a:r>
          </a:p>
          <a:p>
            <a:pPr lvl="1" eaLnBrk="1" hangingPunct="1"/>
            <a:r>
              <a:rPr lang="en-US" dirty="0" smtClean="0"/>
              <a:t>The inner loop prints 10 numbers each of those 5 times, for a total of 50 numbers printed.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800" dirty="0" smtClean="0"/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strDisplay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As String = ""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lstDisplay.Items.Add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("Nested Loops: Slide 17")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For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As Integer = 1 To 5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For j As Integer = 1 To 10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	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strDisplay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&amp;= (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j) &amp; " "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Next j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lstDisplay.Items.Add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strDisplay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strDisplay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""  ' Clear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strDisplay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Next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5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178E46-7D0B-43DE-BBDA-49AEB8F74B99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>
              <a:buFont typeface="Wingdings" pitchFamily="2" charset="2"/>
              <a:buNone/>
            </a:pPr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dirty="0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dirty="0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1 2 3 4 5 6 7 8 9 10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2 4 6 8 10 12 14 16 18 20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3 6 9 12 15 18 21 24 27 30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4 8 12 16 20 24 28 32 36 40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5 10 15 20 25 30 35 40 45 50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BEFE0-4898-425B-8E36-4542CCE46B2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Nested </a:t>
            </a:r>
            <a:r>
              <a:rPr lang="en-US" dirty="0" smtClean="0">
                <a:latin typeface="Courier New" pitchFamily="49" charset="0"/>
              </a:rPr>
              <a:t>for</a:t>
            </a:r>
            <a:r>
              <a:rPr lang="en-US" dirty="0" smtClean="0"/>
              <a:t> loop exercise</a:t>
            </a:r>
          </a:p>
        </p:txBody>
      </p:sp>
      <p:sp>
        <p:nvSpPr>
          <p:cNvPr id="1472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the output of the following nested </a:t>
            </a:r>
            <a:r>
              <a:rPr lang="en-US" dirty="0" smtClean="0">
                <a:latin typeface="Courier New" pitchFamily="49" charset="0"/>
              </a:rPr>
              <a:t>for</a:t>
            </a:r>
            <a:r>
              <a:rPr lang="en-US" dirty="0" smtClean="0"/>
              <a:t> loops?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800" dirty="0" smtClean="0"/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strDisplay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As String = ""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As Integer = 1 To 6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For j As Integer = 1 To 10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		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strDisplay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&amp;= “*"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	Next j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	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lstDisplay.Items.Add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strDisplay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	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strDisplay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""  ' Clear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strDisplay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Next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 smtClean="0"/>
          </a:p>
        </p:txBody>
      </p:sp>
      <p:sp>
        <p:nvSpPr>
          <p:cNvPr id="655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5EDC0E-093A-4697-91B1-A3B82B2E7C29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251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Repetition with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loops</a:t>
            </a:r>
          </a:p>
        </p:txBody>
      </p:sp>
      <p:sp>
        <p:nvSpPr>
          <p:cNvPr id="1455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So far, when we wanted to perform a task multiple times, we have written redundant code:</a:t>
            </a:r>
          </a:p>
          <a:p>
            <a:pPr lvl="1" eaLnBrk="1" hangingPunct="1">
              <a:lnSpc>
                <a:spcPct val="80000"/>
              </a:lnSpc>
            </a:pPr>
            <a:endParaRPr lang="en-US" sz="700" smtClean="0"/>
          </a:p>
          <a:p>
            <a:pPr lvl="1" eaLnBrk="1" hangingPunct="1">
              <a:lnSpc>
                <a:spcPct val="70000"/>
              </a:lnSpc>
            </a:pPr>
            <a:r>
              <a:rPr lang="en-US" smtClean="0">
                <a:solidFill>
                  <a:srgbClr val="800000"/>
                </a:solidFill>
                <a:latin typeface="Courier New" pitchFamily="49" charset="0"/>
              </a:rPr>
              <a:t>lstDisplay.Items.Add("I am so smart");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mtClean="0">
                <a:solidFill>
                  <a:srgbClr val="800000"/>
                </a:solidFill>
                <a:latin typeface="Courier New" pitchFamily="49" charset="0"/>
              </a:rPr>
              <a:t>	lstDisplay.Items.Add("I am so smart");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mtClean="0">
                <a:solidFill>
                  <a:srgbClr val="800000"/>
                </a:solidFill>
                <a:latin typeface="Courier New" pitchFamily="49" charset="0"/>
              </a:rPr>
              <a:t>	lstDisplay.Items.Add("I am so smart");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mtClean="0">
                <a:solidFill>
                  <a:srgbClr val="800000"/>
                </a:solidFill>
                <a:latin typeface="Courier New" pitchFamily="49" charset="0"/>
              </a:rPr>
              <a:t>	lstDisplay.Items.Add("I am so smart");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mtClean="0">
                <a:solidFill>
                  <a:srgbClr val="800000"/>
                </a:solidFill>
                <a:latin typeface="Courier New" pitchFamily="49" charset="0"/>
              </a:rPr>
              <a:t>	lstDisplay.Items.Add("I am so smart");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lstDisplay.Items.Add("S-M-R-T");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lstDisplay.Items.Add("I mean S-M-A-R-T");</a:t>
            </a:r>
          </a:p>
          <a:p>
            <a:pPr lvl="1" eaLnBrk="1" hangingPunct="1">
              <a:lnSpc>
                <a:spcPct val="80000"/>
              </a:lnSpc>
            </a:pPr>
            <a:endParaRPr lang="en-US" sz="8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VB has a statement called a </a:t>
            </a:r>
            <a:r>
              <a:rPr lang="en-US" i="1" smtClean="0"/>
              <a:t>for loop statement</a:t>
            </a:r>
            <a:r>
              <a:rPr lang="en-US" smtClean="0"/>
              <a:t> that instructs the computer to perform a task many times.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</a:pPr>
            <a:r>
              <a:rPr lang="en-US" b="1" smtClean="0">
                <a:latin typeface="Courier New" pitchFamily="49" charset="0"/>
              </a:rPr>
              <a:t>For i as Integer = 1 To 5   ‘ repeat 5 times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	    lstDisplay.Items.Add("I am so smart");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Next i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lstDisplay.Items.Add("S-M-R-T");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lstDisplay.Items.Add("I mean S-M-A-R-T");</a:t>
            </a:r>
          </a:p>
        </p:txBody>
      </p:sp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CE11E8-5937-4FD4-A283-6A7D2067247F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510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dirty="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**********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**********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**********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**********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**********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**********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BEFE0-4898-425B-8E36-4542CCE46B2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Nested </a:t>
            </a:r>
            <a:r>
              <a:rPr lang="en-US" dirty="0" smtClean="0">
                <a:latin typeface="Courier New" pitchFamily="49" charset="0"/>
              </a:rPr>
              <a:t>for</a:t>
            </a:r>
            <a:r>
              <a:rPr lang="en-US" dirty="0" smtClean="0"/>
              <a:t> loop exercise</a:t>
            </a:r>
          </a:p>
        </p:txBody>
      </p:sp>
      <p:sp>
        <p:nvSpPr>
          <p:cNvPr id="1473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What is the output of the following nested </a:t>
            </a:r>
            <a:r>
              <a:rPr lang="en-US" dirty="0" smtClean="0">
                <a:latin typeface="Courier New" pitchFamily="49" charset="0"/>
              </a:rPr>
              <a:t>for</a:t>
            </a:r>
            <a:r>
              <a:rPr lang="en-US" dirty="0" smtClean="0"/>
              <a:t> loops?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800" dirty="0" smtClean="0"/>
          </a:p>
          <a:p>
            <a:pPr rtl="0" eaLnBrk="0" fontAlgn="base" hangingPunct="0"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Dim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strDisplay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String = ""</a:t>
            </a:r>
          </a:p>
          <a:p>
            <a:pPr rtl="0" eaLnBrk="0" fontAlgn="base" hangingPunct="0"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	For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Integer = 1 To 6</a:t>
            </a:r>
            <a:endParaRPr lang="en-US" dirty="0" smtClean="0"/>
          </a:p>
          <a:p>
            <a:pPr rtl="0" eaLnBrk="0" fontAlgn="base" hangingPunct="0"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		For j As Integer = 1 To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endParaRPr lang="en-US" dirty="0" smtClean="0"/>
          </a:p>
          <a:p>
            <a:pPr rtl="0" eaLnBrk="0" fontAlgn="base" hangingPunct="0"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strDisplay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&amp;= “*"</a:t>
            </a:r>
            <a:endParaRPr lang="en-US" dirty="0" smtClean="0"/>
          </a:p>
          <a:p>
            <a:pPr rtl="0" eaLnBrk="0" fontAlgn="base" hangingPunct="0"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Next j</a:t>
            </a:r>
            <a:endParaRPr lang="en-US" dirty="0" smtClean="0"/>
          </a:p>
          <a:p>
            <a:pPr rtl="0" eaLnBrk="0" fontAlgn="base" hangingPunct="0"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lstDisplay.Items.Add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strDisplay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dirty="0" smtClean="0"/>
          </a:p>
          <a:p>
            <a:pPr rtl="0" eaLnBrk="0" fontAlgn="base" hangingPunct="0"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strDisplay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""  ' Clear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strDisplay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</a:p>
          <a:p>
            <a:pPr rtl="0" eaLnBrk="0" fontAlgn="base" hangingPunct="0"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Next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endParaRPr lang="en-US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665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21D72F-A4E9-4856-9352-C6B43F810C5E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353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*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**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***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****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*****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******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BEFE0-4898-425B-8E36-4542CCE46B2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Nested </a:t>
            </a:r>
            <a:r>
              <a:rPr lang="en-US" dirty="0" smtClean="0">
                <a:latin typeface="Courier New" pitchFamily="49" charset="0"/>
              </a:rPr>
              <a:t>for</a:t>
            </a:r>
            <a:r>
              <a:rPr lang="en-US" dirty="0" smtClean="0"/>
              <a:t> loop exercise</a:t>
            </a:r>
          </a:p>
        </p:txBody>
      </p:sp>
      <p:sp>
        <p:nvSpPr>
          <p:cNvPr id="14745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What is the output of the following nested </a:t>
            </a:r>
            <a:r>
              <a:rPr lang="en-US" dirty="0" smtClean="0">
                <a:latin typeface="Courier New" pitchFamily="49" charset="0"/>
              </a:rPr>
              <a:t>for</a:t>
            </a:r>
            <a:r>
              <a:rPr lang="en-US" dirty="0" smtClean="0"/>
              <a:t> loops?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800" dirty="0" smtClean="0"/>
          </a:p>
          <a:p>
            <a:pPr rtl="0" eaLnBrk="0" fontAlgn="base" hangingPunct="0"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Dim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strDisplay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String = ""</a:t>
            </a:r>
            <a:endParaRPr lang="en-US" dirty="0" smtClean="0"/>
          </a:p>
          <a:p>
            <a:pPr rtl="0" eaLnBrk="0" fontAlgn="base" hangingPunct="0"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	For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Integer = 1 To 6</a:t>
            </a:r>
          </a:p>
          <a:p>
            <a:pPr rtl="0" eaLnBrk="0" fontAlgn="base" hangingPunct="0"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		For j As Integer = 1 To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endParaRPr lang="en-US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 eaLnBrk="0" fontAlgn="base" hangingPunct="0"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strDisplay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&amp;=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endParaRPr lang="en-US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 eaLnBrk="0" fontAlgn="base" hangingPunct="0"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Next j</a:t>
            </a:r>
          </a:p>
          <a:p>
            <a:pPr rtl="0" eaLnBrk="0" fontAlgn="base" hangingPunct="0"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lstDisplay.Items.Add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strDisplay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rtl="0" eaLnBrk="0" fontAlgn="base" hangingPunct="0"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strDisplay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""  ' Clear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strDisplay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endParaRPr lang="en-US" dirty="0" smtClean="0"/>
          </a:p>
          <a:p>
            <a:pPr rtl="0" eaLnBrk="0" fontAlgn="base" hangingPunct="0"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Next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endParaRPr lang="en-US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675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EF594B-1F44-4A7D-8267-93F43176C652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6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dirty="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dirty="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1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22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333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4444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55555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666666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BEFE0-4898-425B-8E36-4542CCE46B2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Nested </a:t>
            </a:r>
            <a:r>
              <a:rPr lang="en-US" dirty="0" smtClean="0">
                <a:latin typeface="Courier New" pitchFamily="49" charset="0"/>
              </a:rPr>
              <a:t>for</a:t>
            </a:r>
            <a:r>
              <a:rPr lang="en-US" dirty="0" smtClean="0"/>
              <a:t> loop exercise</a:t>
            </a:r>
          </a:p>
        </p:txBody>
      </p:sp>
      <p:sp>
        <p:nvSpPr>
          <p:cNvPr id="1475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What nested </a:t>
            </a:r>
            <a:r>
              <a:rPr lang="en-US" dirty="0" smtClean="0">
                <a:latin typeface="Courier New" pitchFamily="49" charset="0"/>
              </a:rPr>
              <a:t>for</a:t>
            </a:r>
            <a:r>
              <a:rPr lang="en-US" dirty="0" smtClean="0"/>
              <a:t> loops produce the following output?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800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1, 1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2, 1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3, 1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1, 2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2, 2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3, 2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Answer: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For y as Integer = 1 to 2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    For x as Integer = 1 to 3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</a:rPr>
              <a:t>lstDisplay.Items.Add</a:t>
            </a:r>
            <a:r>
              <a:rPr lang="en-US" dirty="0" smtClean="0">
                <a:latin typeface="Courier New" pitchFamily="49" charset="0"/>
              </a:rPr>
              <a:t>(x + ", " + y)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    Next x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Next y</a:t>
            </a:r>
          </a:p>
        </p:txBody>
      </p:sp>
      <p:sp>
        <p:nvSpPr>
          <p:cNvPr id="686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BE972C-A873-4EEB-9BB2-08A870FB62B0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5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5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5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5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5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55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558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Nested </a:t>
            </a:r>
            <a:r>
              <a:rPr lang="en-US" dirty="0" smtClean="0">
                <a:latin typeface="Courier New" pitchFamily="49" charset="0"/>
              </a:rPr>
              <a:t>for</a:t>
            </a:r>
            <a:r>
              <a:rPr lang="en-US" dirty="0" smtClean="0"/>
              <a:t> loop exercise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7239000" cy="484632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dirty="0" smtClean="0"/>
              <a:t>What nested </a:t>
            </a:r>
            <a:r>
              <a:rPr lang="en-US" dirty="0" smtClean="0">
                <a:latin typeface="Courier New" pitchFamily="49" charset="0"/>
              </a:rPr>
              <a:t>for</a:t>
            </a:r>
            <a:r>
              <a:rPr lang="en-US" dirty="0" smtClean="0"/>
              <a:t> loops produce the following output?</a:t>
            </a:r>
            <a:br>
              <a:rPr lang="en-US" dirty="0" smtClean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dirty="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....1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...2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..3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.4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5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This is an example of a nested loop problem where we build multiple complex lines of output:</a:t>
            </a:r>
          </a:p>
          <a:p>
            <a:pPr lvl="1" eaLnBrk="1" hangingPunct="1"/>
            <a:r>
              <a:rPr lang="en-US" dirty="0" smtClean="0"/>
              <a:t>outer "vertical" loop for each of the lines</a:t>
            </a:r>
          </a:p>
          <a:p>
            <a:pPr lvl="1" eaLnBrk="1" hangingPunct="1"/>
            <a:r>
              <a:rPr lang="en-US" dirty="0" smtClean="0"/>
              <a:t>inner "horizontal" loop(s) for the patterns within each line</a:t>
            </a:r>
          </a:p>
        </p:txBody>
      </p:sp>
      <p:sp>
        <p:nvSpPr>
          <p:cNvPr id="696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A268E5-DB8B-406A-A38D-2026990580A9}" type="slidenum">
              <a:rPr lang="en-US" smtClean="0"/>
              <a:pPr/>
              <a:t>26</a:t>
            </a:fld>
            <a:endParaRPr 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400" y="1981200"/>
            <a:ext cx="1524000" cy="2286000"/>
            <a:chOff x="336" y="1488"/>
            <a:chExt cx="960" cy="1440"/>
          </a:xfrm>
        </p:grpSpPr>
        <p:sp>
          <p:nvSpPr>
            <p:cNvPr id="69638" name="AutoShape 5"/>
            <p:cNvSpPr>
              <a:spLocks/>
            </p:cNvSpPr>
            <p:nvPr/>
          </p:nvSpPr>
          <p:spPr bwMode="auto">
            <a:xfrm>
              <a:off x="960" y="2016"/>
              <a:ext cx="336" cy="912"/>
            </a:xfrm>
            <a:prstGeom prst="rightBrace">
              <a:avLst>
                <a:gd name="adj1" fmla="val 22619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dirty="0">
                  <a:latin typeface="Tahoma" pitchFamily="34" charset="0"/>
                </a:rPr>
                <a:t>      outer loop (loops 5 times because there are 5 lines)</a:t>
              </a:r>
            </a:p>
          </p:txBody>
        </p:sp>
        <p:sp>
          <p:nvSpPr>
            <p:cNvPr id="69639" name="AutoShape 6"/>
            <p:cNvSpPr>
              <a:spLocks/>
            </p:cNvSpPr>
            <p:nvPr/>
          </p:nvSpPr>
          <p:spPr bwMode="auto">
            <a:xfrm rot="-5400000">
              <a:off x="408" y="1416"/>
              <a:ext cx="336" cy="480"/>
            </a:xfrm>
            <a:prstGeom prst="rightBrace">
              <a:avLst>
                <a:gd name="adj1" fmla="val 11905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latin typeface="Tahoma" pitchFamily="34" charset="0"/>
                </a:rPr>
                <a:t>inner loop (repeated characters on each line)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ahoma" pitchFamily="34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ahoma" pitchFamily="34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ahoma" pitchFamily="34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ahoma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Nested </a:t>
            </a:r>
            <a:r>
              <a:rPr lang="en-US" dirty="0" smtClean="0">
                <a:latin typeface="Courier New" pitchFamily="49" charset="0"/>
              </a:rPr>
              <a:t>for</a:t>
            </a:r>
            <a:r>
              <a:rPr lang="en-US" dirty="0" smtClean="0"/>
              <a:t> loop exercise</a:t>
            </a:r>
          </a:p>
        </p:txBody>
      </p:sp>
      <p:sp>
        <p:nvSpPr>
          <p:cNvPr id="70659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First we write the outer loop, which always goes</a:t>
            </a:r>
            <a:br>
              <a:rPr lang="en-US" dirty="0" smtClean="0"/>
            </a:br>
            <a:r>
              <a:rPr lang="en-US" dirty="0" smtClean="0"/>
              <a:t>from 1 to the number of lines desired: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For line as Integer = 1 to 5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    ...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Next line</a:t>
            </a:r>
            <a:br>
              <a:rPr lang="en-US" dirty="0" smtClean="0">
                <a:latin typeface="Courier New" pitchFamily="49" charset="0"/>
              </a:rPr>
            </a:br>
            <a:endParaRPr lang="en-US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We notice that each line has the following pattern: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some number of dots (0 dots on the last line)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 number</a:t>
            </a:r>
          </a:p>
          <a:p>
            <a:pPr lvl="1" eaLnBrk="1" hangingPunct="1">
              <a:lnSpc>
                <a:spcPct val="90000"/>
              </a:lnSpc>
            </a:pPr>
            <a:endParaRPr lang="en-US" sz="8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....1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...2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..3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.4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5</a:t>
            </a:r>
          </a:p>
        </p:txBody>
      </p:sp>
      <p:sp>
        <p:nvSpPr>
          <p:cNvPr id="706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3AAFC0-E411-4980-9D3E-F434B756B218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Nested </a:t>
            </a:r>
            <a:r>
              <a:rPr lang="en-US" dirty="0" smtClean="0">
                <a:latin typeface="Courier New" pitchFamily="49" charset="0"/>
              </a:rPr>
              <a:t>for</a:t>
            </a:r>
            <a:r>
              <a:rPr lang="en-US" dirty="0" smtClean="0"/>
              <a:t> loop exercise</a:t>
            </a:r>
          </a:p>
        </p:txBody>
      </p:sp>
      <p:sp>
        <p:nvSpPr>
          <p:cNvPr id="14786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Next we make a table to represent any necessary patterns on that line: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....1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...2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..3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.4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5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dirty="0" smtClean="0">
              <a:latin typeface="Courier New" pitchFamily="49" charset="0"/>
            </a:endParaRPr>
          </a:p>
        </p:txBody>
      </p:sp>
      <p:sp>
        <p:nvSpPr>
          <p:cNvPr id="716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51E7A1-3F72-477F-B34B-A3AF853FB1B8}" type="slidenum">
              <a:rPr lang="en-US" smtClean="0"/>
              <a:pPr/>
              <a:t>28</a:t>
            </a:fld>
            <a:endParaRPr lang="en-US" smtClean="0"/>
          </a:p>
        </p:txBody>
      </p:sp>
      <p:graphicFrame>
        <p:nvGraphicFramePr>
          <p:cNvPr id="1478702" name="Group 46"/>
          <p:cNvGraphicFramePr>
            <a:graphicFrameLocks noGrp="1"/>
          </p:cNvGraphicFramePr>
          <p:nvPr/>
        </p:nvGraphicFramePr>
        <p:xfrm>
          <a:off x="2819400" y="2667000"/>
          <a:ext cx="5956300" cy="2194560"/>
        </p:xfrm>
        <a:graphic>
          <a:graphicData uri="http://schemas.openxmlformats.org/drawingml/2006/table">
            <a:tbl>
              <a:tblPr/>
              <a:tblGrid>
                <a:gridCol w="730250"/>
                <a:gridCol w="1243013"/>
                <a:gridCol w="1963737"/>
                <a:gridCol w="2019300"/>
              </a:tblGrid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line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# of dots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 displayed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8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8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8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8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8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8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8658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>
              <a:lnSpc>
                <a:spcPct val="90000"/>
              </a:lnSpc>
            </a:pPr>
            <a:r>
              <a:rPr lang="en-US" dirty="0" smtClean="0"/>
              <a:t>Answer: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</a:rPr>
              <a:t>	Dim </a:t>
            </a:r>
            <a:r>
              <a:rPr lang="en-US" sz="2000" dirty="0" err="1" smtClean="0">
                <a:latin typeface="Courier New" pitchFamily="49" charset="0"/>
              </a:rPr>
              <a:t>strDisplay</a:t>
            </a:r>
            <a:r>
              <a:rPr lang="en-US" sz="2000" dirty="0" smtClean="0">
                <a:latin typeface="Courier New" pitchFamily="49" charset="0"/>
              </a:rPr>
              <a:t> As String = ""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</a:rPr>
              <a:t> 	For line As Integer = 1 To 5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</a:rPr>
              <a:t> 		For j As Integer = 1 To (-1 * line + 5)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</a:rPr>
              <a:t>                </a:t>
            </a:r>
            <a:r>
              <a:rPr lang="en-US" sz="2000" dirty="0" err="1" smtClean="0">
                <a:latin typeface="Courier New" pitchFamily="49" charset="0"/>
              </a:rPr>
              <a:t>strDisplay</a:t>
            </a:r>
            <a:r>
              <a:rPr lang="en-US" sz="2000" dirty="0" smtClean="0">
                <a:latin typeface="Courier New" pitchFamily="49" charset="0"/>
              </a:rPr>
              <a:t> &amp;= “."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</a:rPr>
              <a:t>  	Next j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</a:rPr>
              <a:t>lstDisplay.Items.Add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</a:rPr>
              <a:t>strDisplay</a:t>
            </a:r>
            <a:r>
              <a:rPr lang="en-US" sz="2000" dirty="0" smtClean="0">
                <a:latin typeface="Courier New" pitchFamily="49" charset="0"/>
              </a:rPr>
              <a:t> &amp; line)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</a:rPr>
              <a:t>strDisplay</a:t>
            </a:r>
            <a:r>
              <a:rPr lang="en-US" sz="2000" dirty="0" smtClean="0">
                <a:latin typeface="Courier New" pitchFamily="49" charset="0"/>
              </a:rPr>
              <a:t> = ""  ' Clear </a:t>
            </a:r>
            <a:r>
              <a:rPr lang="en-US" sz="2000" dirty="0" err="1" smtClean="0">
                <a:latin typeface="Courier New" pitchFamily="49" charset="0"/>
              </a:rPr>
              <a:t>strDisplay</a:t>
            </a:r>
            <a:r>
              <a:rPr lang="en-US" sz="2000" dirty="0" smtClean="0">
                <a:latin typeface="Courier New" pitchFamily="49" charset="0"/>
              </a:rPr>
              <a:t>        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</a:rPr>
              <a:t>	Next line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BEFE0-4898-425B-8E36-4542CCE46B2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loop syntax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>
                <a:latin typeface="Courier New" pitchFamily="49" charset="0"/>
              </a:rPr>
              <a:t>For/Next</a:t>
            </a:r>
            <a:r>
              <a:rPr lang="en-US" b="1" dirty="0" smtClean="0"/>
              <a:t> loop</a:t>
            </a:r>
            <a:r>
              <a:rPr lang="en-US" dirty="0" smtClean="0"/>
              <a:t>: A VB statement that executes a group of statements repeatedly until a given test fails.</a:t>
            </a:r>
          </a:p>
          <a:p>
            <a:pPr lvl="1" eaLnBrk="1" hangingPunct="1">
              <a:lnSpc>
                <a:spcPct val="90000"/>
              </a:lnSpc>
            </a:pPr>
            <a:endParaRPr lang="en-US" sz="9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General syntax: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	For (</a:t>
            </a:r>
            <a:r>
              <a:rPr lang="en-US" b="1" i="1" dirty="0" smtClean="0"/>
              <a:t>&lt;variable&gt;</a:t>
            </a:r>
            <a:r>
              <a:rPr lang="en-US" dirty="0" smtClean="0">
                <a:latin typeface="Courier New" pitchFamily="49" charset="0"/>
              </a:rPr>
              <a:t> as </a:t>
            </a:r>
            <a:r>
              <a:rPr lang="en-US" b="1" i="1" dirty="0" smtClean="0"/>
              <a:t>&lt;type&gt;</a:t>
            </a:r>
            <a:r>
              <a:rPr lang="en-US" dirty="0" smtClean="0">
                <a:latin typeface="Courier New" pitchFamily="49" charset="0"/>
              </a:rPr>
              <a:t> = </a:t>
            </a:r>
            <a:r>
              <a:rPr lang="en-US" b="1" i="1" dirty="0" smtClean="0"/>
              <a:t>&lt;initial&gt; </a:t>
            </a:r>
            <a:r>
              <a:rPr lang="en-US" dirty="0" smtClean="0">
                <a:latin typeface="Courier New" pitchFamily="49" charset="0"/>
              </a:rPr>
              <a:t>to </a:t>
            </a:r>
            <a:r>
              <a:rPr lang="en-US" b="1" i="1" dirty="0" smtClean="0"/>
              <a:t>&lt;final&gt;</a:t>
            </a:r>
            <a:r>
              <a:rPr lang="en-US" dirty="0" smtClean="0">
                <a:latin typeface="Courier New" pitchFamily="49" charset="0"/>
              </a:rPr>
              <a:t>) 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	    </a:t>
            </a:r>
            <a:r>
              <a:rPr lang="en-US" b="1" i="1" dirty="0" smtClean="0"/>
              <a:t>&lt;statement&gt;</a:t>
            </a:r>
            <a:endParaRPr lang="en-US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	    </a:t>
            </a:r>
            <a:r>
              <a:rPr lang="en-US" b="1" i="1" dirty="0" smtClean="0"/>
              <a:t>&lt;statement&gt;</a:t>
            </a:r>
            <a:endParaRPr lang="en-US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	    ...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	    </a:t>
            </a:r>
            <a:r>
              <a:rPr lang="en-US" b="1" i="1" dirty="0" smtClean="0"/>
              <a:t>&lt;statement&gt;</a:t>
            </a:r>
            <a:endParaRPr lang="en-US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	Next </a:t>
            </a:r>
            <a:r>
              <a:rPr lang="en-US" dirty="0" err="1" smtClean="0">
                <a:latin typeface="Courier New" pitchFamily="49" charset="0"/>
              </a:rPr>
              <a:t>i</a:t>
            </a:r>
            <a:endParaRPr lang="en-US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Example: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900" dirty="0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	For </a:t>
            </a:r>
            <a:r>
              <a:rPr lang="en-US" dirty="0" err="1" smtClean="0">
                <a:latin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</a:rPr>
              <a:t> as Integer = 1 to 10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	    </a:t>
            </a:r>
            <a:r>
              <a:rPr lang="en-US" dirty="0" err="1" smtClean="0">
                <a:latin typeface="Courier New" pitchFamily="49" charset="0"/>
              </a:rPr>
              <a:t>lstDisplay.Items.Add</a:t>
            </a:r>
            <a:r>
              <a:rPr lang="en-US" dirty="0" smtClean="0">
                <a:latin typeface="Courier New" pitchFamily="49" charset="0"/>
              </a:rPr>
              <a:t>("His name is Robert Paulson")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	Next </a:t>
            </a:r>
            <a:r>
              <a:rPr lang="en-US" dirty="0" err="1" smtClean="0">
                <a:latin typeface="Courier New" pitchFamily="49" charset="0"/>
              </a:rPr>
              <a:t>i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778C27-5CE2-4E7B-896C-D9204DA0C925}" type="slidenum">
              <a:rPr lang="en-US" smtClean="0"/>
              <a:pPr/>
              <a:t>3</a:t>
            </a:fld>
            <a:endParaRPr lang="en-US" smtClean="0"/>
          </a:p>
        </p:txBody>
      </p:sp>
      <p:grpSp>
        <p:nvGrpSpPr>
          <p:cNvPr id="49157" name="Group 4"/>
          <p:cNvGrpSpPr>
            <a:grpSpLocks/>
          </p:cNvGrpSpPr>
          <p:nvPr/>
        </p:nvGrpSpPr>
        <p:grpSpPr bwMode="auto">
          <a:xfrm>
            <a:off x="7696200" y="2286000"/>
            <a:ext cx="457200" cy="1676400"/>
            <a:chOff x="4512" y="1632"/>
            <a:chExt cx="288" cy="1056"/>
          </a:xfrm>
        </p:grpSpPr>
        <p:sp>
          <p:nvSpPr>
            <p:cNvPr id="49158" name="AutoShape 5"/>
            <p:cNvSpPr>
              <a:spLocks/>
            </p:cNvSpPr>
            <p:nvPr/>
          </p:nvSpPr>
          <p:spPr bwMode="auto">
            <a:xfrm>
              <a:off x="4512" y="1920"/>
              <a:ext cx="288" cy="768"/>
            </a:xfrm>
            <a:prstGeom prst="rightBrace">
              <a:avLst>
                <a:gd name="adj1" fmla="val 22222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latin typeface="Tahoma" pitchFamily="34" charset="0"/>
                </a:rPr>
                <a:t>      body</a:t>
              </a:r>
            </a:p>
          </p:txBody>
        </p:sp>
        <p:sp>
          <p:nvSpPr>
            <p:cNvPr id="49159" name="AutoShape 6"/>
            <p:cNvSpPr>
              <a:spLocks/>
            </p:cNvSpPr>
            <p:nvPr/>
          </p:nvSpPr>
          <p:spPr bwMode="auto">
            <a:xfrm>
              <a:off x="4512" y="1632"/>
              <a:ext cx="288" cy="24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latin typeface="Tahoma" pitchFamily="34" charset="0"/>
                </a:rPr>
                <a:t>      header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Nested </a:t>
            </a:r>
            <a:r>
              <a:rPr lang="en-US" dirty="0" smtClean="0">
                <a:latin typeface="Courier New" pitchFamily="49" charset="0"/>
              </a:rPr>
              <a:t>for</a:t>
            </a:r>
            <a:r>
              <a:rPr lang="en-US" dirty="0" smtClean="0"/>
              <a:t> loop exercise</a:t>
            </a:r>
          </a:p>
        </p:txBody>
      </p:sp>
      <p:sp>
        <p:nvSpPr>
          <p:cNvPr id="1479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dirty="0" smtClean="0"/>
              <a:t>A </a:t>
            </a:r>
            <a:r>
              <a:rPr lang="en-US" dirty="0" smtClean="0">
                <a:latin typeface="Courier New" pitchFamily="49" charset="0"/>
              </a:rPr>
              <a:t>for</a:t>
            </a:r>
            <a:r>
              <a:rPr lang="en-US" dirty="0" smtClean="0"/>
              <a:t> loop can have more than one loop nested in it.</a:t>
            </a:r>
          </a:p>
          <a:p>
            <a:pPr eaLnBrk="1" hangingPunct="1"/>
            <a:r>
              <a:rPr lang="en-US" dirty="0" smtClean="0"/>
              <a:t>What is the output of the following nested </a:t>
            </a:r>
            <a:r>
              <a:rPr lang="en-US" dirty="0" smtClean="0">
                <a:latin typeface="Courier New" pitchFamily="49" charset="0"/>
              </a:rPr>
              <a:t>for</a:t>
            </a:r>
            <a:r>
              <a:rPr lang="en-US" dirty="0" smtClean="0"/>
              <a:t> loops?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900" dirty="0" smtClean="0"/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</a:rPr>
              <a:t>	Dim </a:t>
            </a:r>
            <a:r>
              <a:rPr lang="en-US" sz="2000" dirty="0" err="1" smtClean="0">
                <a:latin typeface="Courier New" pitchFamily="49" charset="0"/>
              </a:rPr>
              <a:t>strDisplay</a:t>
            </a:r>
            <a:r>
              <a:rPr lang="en-US" sz="2000" dirty="0" smtClean="0">
                <a:latin typeface="Courier New" pitchFamily="49" charset="0"/>
              </a:rPr>
              <a:t> As String = ""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</a:rPr>
              <a:t> 	For </a:t>
            </a:r>
            <a:r>
              <a:rPr lang="en-US" sz="2000" dirty="0" err="1" smtClean="0">
                <a:latin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</a:rPr>
              <a:t> As Integer = 1 To 5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</a:rPr>
              <a:t> 		For j As Integer = 1 To 5 - </a:t>
            </a:r>
            <a:r>
              <a:rPr lang="en-US" sz="2000" dirty="0" err="1" smtClean="0">
                <a:latin typeface="Courier New" pitchFamily="49" charset="0"/>
              </a:rPr>
              <a:t>i</a:t>
            </a:r>
            <a:endParaRPr lang="en-US" sz="2000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</a:rPr>
              <a:t>                </a:t>
            </a:r>
            <a:r>
              <a:rPr lang="en-US" sz="2000" dirty="0" err="1" smtClean="0">
                <a:latin typeface="Courier New" pitchFamily="49" charset="0"/>
              </a:rPr>
              <a:t>strDisplay</a:t>
            </a:r>
            <a:r>
              <a:rPr lang="en-US" sz="2000" dirty="0" smtClean="0">
                <a:latin typeface="Courier New" pitchFamily="49" charset="0"/>
              </a:rPr>
              <a:t> &amp;= “ "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</a:rPr>
              <a:t>  	Next j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</a:rPr>
              <a:t> 		For k As Integer = 1 To </a:t>
            </a:r>
            <a:r>
              <a:rPr lang="en-US" sz="2000" dirty="0" err="1" smtClean="0">
                <a:latin typeface="Courier New" pitchFamily="49" charset="0"/>
              </a:rPr>
              <a:t>i</a:t>
            </a:r>
            <a:endParaRPr lang="en-US" sz="2000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</a:rPr>
              <a:t>                </a:t>
            </a:r>
            <a:r>
              <a:rPr lang="en-US" sz="2000" dirty="0" err="1" smtClean="0">
                <a:latin typeface="Courier New" pitchFamily="49" charset="0"/>
              </a:rPr>
              <a:t>strDisplay</a:t>
            </a:r>
            <a:r>
              <a:rPr lang="en-US" sz="2000" dirty="0" smtClean="0">
                <a:latin typeface="Courier New" pitchFamily="49" charset="0"/>
              </a:rPr>
              <a:t> &amp;= </a:t>
            </a:r>
            <a:r>
              <a:rPr lang="en-US" sz="2000" dirty="0" err="1" smtClean="0">
                <a:latin typeface="Courier New" pitchFamily="49" charset="0"/>
              </a:rPr>
              <a:t>i</a:t>
            </a:r>
            <a:endParaRPr lang="en-US" sz="2000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</a:rPr>
              <a:t>  	Next k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</a:rPr>
              <a:t>lstDisplay.Items.Add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</a:rPr>
              <a:t>strDisplay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</a:rPr>
              <a:t>strDisplay</a:t>
            </a:r>
            <a:r>
              <a:rPr lang="en-US" sz="2000" dirty="0" smtClean="0">
                <a:latin typeface="Courier New" pitchFamily="49" charset="0"/>
              </a:rPr>
              <a:t> = ""  ' Clear </a:t>
            </a:r>
            <a:r>
              <a:rPr lang="en-US" sz="2000" dirty="0" err="1" smtClean="0">
                <a:latin typeface="Courier New" pitchFamily="49" charset="0"/>
              </a:rPr>
              <a:t>strDisplay</a:t>
            </a:r>
            <a:r>
              <a:rPr lang="en-US" sz="2000" dirty="0" smtClean="0">
                <a:latin typeface="Courier New" pitchFamily="49" charset="0"/>
              </a:rPr>
              <a:t>        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</a:rPr>
              <a:t>	Next </a:t>
            </a:r>
            <a:r>
              <a:rPr lang="en-US" sz="2000" dirty="0" err="1" smtClean="0">
                <a:latin typeface="Courier New" pitchFamily="49" charset="0"/>
              </a:rPr>
              <a:t>i</a:t>
            </a:r>
            <a:endParaRPr lang="en-US" sz="2000" dirty="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dirty="0" smtClean="0"/>
          </a:p>
        </p:txBody>
      </p:sp>
      <p:sp>
        <p:nvSpPr>
          <p:cNvPr id="727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BCA380-4AEB-410B-9E76-66D490D8AF03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968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en-US" dirty="0" smtClean="0"/>
              <a:t>Answer: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    1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   22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  333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 4444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55555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BEFE0-4898-425B-8E36-4542CCE46B2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Nested </a:t>
            </a:r>
            <a:r>
              <a:rPr lang="en-US" dirty="0" smtClean="0">
                <a:latin typeface="Courier New" pitchFamily="49" charset="0"/>
              </a:rPr>
              <a:t>for</a:t>
            </a:r>
            <a:r>
              <a:rPr lang="en-US" dirty="0" smtClean="0"/>
              <a:t> loop exercise</a:t>
            </a:r>
          </a:p>
        </p:txBody>
      </p:sp>
      <p:sp>
        <p:nvSpPr>
          <p:cNvPr id="152064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Modify the previous code to produce this output: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....1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...2.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..3..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.4...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5....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dirty="0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dirty="0" smtClean="0">
              <a:latin typeface="Courier New" pitchFamily="49" charset="0"/>
            </a:endParaRPr>
          </a:p>
        </p:txBody>
      </p:sp>
      <p:sp>
        <p:nvSpPr>
          <p:cNvPr id="737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D9498E-D3BB-4CDC-8DD4-80C765E07502}" type="slidenum">
              <a:rPr lang="en-US" smtClean="0"/>
              <a:pPr/>
              <a:t>32</a:t>
            </a:fld>
            <a:endParaRPr lang="en-US" smtClean="0"/>
          </a:p>
        </p:txBody>
      </p:sp>
      <p:graphicFrame>
        <p:nvGraphicFramePr>
          <p:cNvPr id="1520644" name="Group 4"/>
          <p:cNvGraphicFramePr>
            <a:graphicFrameLocks noGrp="1"/>
          </p:cNvGraphicFramePr>
          <p:nvPr/>
        </p:nvGraphicFramePr>
        <p:xfrm>
          <a:off x="2743200" y="2667000"/>
          <a:ext cx="5575300" cy="2194560"/>
        </p:xfrm>
        <a:graphic>
          <a:graphicData uri="http://schemas.openxmlformats.org/drawingml/2006/table">
            <a:tbl>
              <a:tblPr/>
              <a:tblGrid>
                <a:gridCol w="1125538"/>
                <a:gridCol w="1243012"/>
                <a:gridCol w="1963738"/>
                <a:gridCol w="1243012"/>
              </a:tblGrid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line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# of dots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 displayed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# of dots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0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0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0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0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0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06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0642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</a:rPr>
              <a:t>	Dim </a:t>
            </a:r>
            <a:r>
              <a:rPr lang="en-US" dirty="0" err="1" smtClean="0">
                <a:latin typeface="Courier New" pitchFamily="49" charset="0"/>
              </a:rPr>
              <a:t>strDisplay</a:t>
            </a:r>
            <a:r>
              <a:rPr lang="en-US" dirty="0" smtClean="0">
                <a:latin typeface="Courier New" pitchFamily="49" charset="0"/>
              </a:rPr>
              <a:t> As String = ""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</a:rPr>
              <a:t> 	For </a:t>
            </a:r>
            <a:r>
              <a:rPr lang="en-US" dirty="0" err="1" smtClean="0">
                <a:latin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</a:rPr>
              <a:t> As Integer = 1 to 5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</a:rPr>
              <a:t> 		For j As Integer = 1 to (-1 * </a:t>
            </a:r>
            <a:r>
              <a:rPr lang="en-US" dirty="0" err="1" smtClean="0">
                <a:latin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</a:rPr>
              <a:t> + 5)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</a:rPr>
              <a:t>                </a:t>
            </a:r>
            <a:r>
              <a:rPr lang="en-US" dirty="0" err="1" smtClean="0">
                <a:latin typeface="Courier New" pitchFamily="49" charset="0"/>
              </a:rPr>
              <a:t>strDisplay</a:t>
            </a:r>
            <a:r>
              <a:rPr lang="en-US" dirty="0" smtClean="0">
                <a:latin typeface="Courier New" pitchFamily="49" charset="0"/>
              </a:rPr>
              <a:t> &amp;= “."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</a:rPr>
              <a:t>  	Next j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</a:rPr>
              <a:t>strDisplay</a:t>
            </a:r>
            <a:r>
              <a:rPr lang="en-US" dirty="0" smtClean="0">
                <a:latin typeface="Courier New" pitchFamily="49" charset="0"/>
              </a:rPr>
              <a:t> &amp;= </a:t>
            </a:r>
            <a:r>
              <a:rPr lang="en-US" dirty="0" err="1" smtClean="0">
                <a:latin typeface="Courier New" pitchFamily="49" charset="0"/>
              </a:rPr>
              <a:t>i</a:t>
            </a:r>
            <a:endParaRPr lang="en-US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</a:rPr>
              <a:t> 		For k As Integer = 1 to </a:t>
            </a:r>
            <a:r>
              <a:rPr lang="en-US" dirty="0" err="1" smtClean="0">
                <a:latin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</a:rPr>
              <a:t> - 1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</a:rPr>
              <a:t>                </a:t>
            </a:r>
            <a:r>
              <a:rPr lang="en-US" dirty="0" err="1" smtClean="0">
                <a:latin typeface="Courier New" pitchFamily="49" charset="0"/>
              </a:rPr>
              <a:t>strDisplay</a:t>
            </a:r>
            <a:r>
              <a:rPr lang="en-US" dirty="0" smtClean="0">
                <a:latin typeface="Courier New" pitchFamily="49" charset="0"/>
              </a:rPr>
              <a:t> &amp;= “.”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</a:rPr>
              <a:t>  	Next k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</a:rPr>
              <a:t>lstDisplay.Items.Add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</a:rPr>
              <a:t>strDisplay</a:t>
            </a:r>
            <a:r>
              <a:rPr lang="en-US" dirty="0" smtClean="0">
                <a:latin typeface="Courier New" pitchFamily="49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</a:rPr>
              <a:t>strDisplay</a:t>
            </a:r>
            <a:r>
              <a:rPr lang="en-US" dirty="0" smtClean="0">
                <a:latin typeface="Courier New" pitchFamily="49" charset="0"/>
              </a:rPr>
              <a:t> = ""  ' Clear </a:t>
            </a:r>
            <a:r>
              <a:rPr lang="en-US" dirty="0" err="1" smtClean="0">
                <a:latin typeface="Courier New" pitchFamily="49" charset="0"/>
              </a:rPr>
              <a:t>strDisplay</a:t>
            </a:r>
            <a:r>
              <a:rPr lang="en-US" dirty="0" smtClean="0">
                <a:latin typeface="Courier New" pitchFamily="49" charset="0"/>
              </a:rPr>
              <a:t>       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</a:rPr>
              <a:t>	Next </a:t>
            </a:r>
            <a:r>
              <a:rPr lang="en-US" dirty="0" err="1" smtClean="0">
                <a:latin typeface="Courier New" pitchFamily="49" charset="0"/>
              </a:rPr>
              <a:t>i</a:t>
            </a:r>
            <a:endParaRPr lang="en-US" dirty="0" smtClean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BEFE0-4898-425B-8E36-4542CCE46B2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to comment: </a:t>
            </a:r>
            <a:r>
              <a:rPr lang="en-US" dirty="0" smtClean="0">
                <a:latin typeface="Courier New" pitchFamily="49" charset="0"/>
              </a:rPr>
              <a:t>for</a:t>
            </a:r>
            <a:r>
              <a:rPr lang="en-US" dirty="0" smtClean="0"/>
              <a:t> loops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Place a comment on complex loops explaining </a:t>
            </a:r>
            <a:r>
              <a:rPr lang="en-US" i="1" dirty="0" smtClean="0"/>
              <a:t>what </a:t>
            </a:r>
            <a:r>
              <a:rPr lang="en-US" dirty="0" smtClean="0"/>
              <a:t>they do conceptually, not the mechanics of the syntax.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Bad: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‘</a:t>
            </a:r>
            <a:r>
              <a:rPr lang="en-US" sz="1800" dirty="0" smtClean="0">
                <a:solidFill>
                  <a:srgbClr val="008080"/>
                </a:solidFill>
                <a:latin typeface="Courier New" pitchFamily="49" charset="0"/>
              </a:rPr>
              <a:t> This loop repeats 10 times, with </a:t>
            </a:r>
            <a:r>
              <a:rPr lang="en-US" sz="1800" dirty="0" err="1" smtClean="0">
                <a:solidFill>
                  <a:srgbClr val="008080"/>
                </a:solidFill>
                <a:latin typeface="Courier New" pitchFamily="49" charset="0"/>
              </a:rPr>
              <a:t>i</a:t>
            </a:r>
            <a:r>
              <a:rPr lang="en-US" sz="1800" dirty="0" smtClean="0">
                <a:solidFill>
                  <a:srgbClr val="008080"/>
                </a:solidFill>
                <a:latin typeface="Courier New" pitchFamily="49" charset="0"/>
              </a:rPr>
              <a:t> from 1 to 10.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	For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as Integer = 1 to 10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	    For j as Integer = 1 to 5</a:t>
            </a:r>
            <a:r>
              <a:rPr lang="en-US" sz="1800" dirty="0" smtClean="0">
                <a:solidFill>
                  <a:srgbClr val="008080"/>
                </a:solidFill>
                <a:latin typeface="Courier New" pitchFamily="49" charset="0"/>
              </a:rPr>
              <a:t>  ‘ loop goes 5 times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	        </a:t>
            </a:r>
            <a:r>
              <a:rPr lang="en-US" sz="1800" dirty="0" err="1" smtClean="0">
                <a:latin typeface="Courier New" pitchFamily="49" charset="0"/>
              </a:rPr>
              <a:t>strDisplay</a:t>
            </a:r>
            <a:r>
              <a:rPr lang="en-US" sz="1800" dirty="0" smtClean="0">
                <a:latin typeface="Courier New" pitchFamily="49" charset="0"/>
              </a:rPr>
              <a:t> &amp;= j &amp; “ “	</a:t>
            </a:r>
            <a:r>
              <a:rPr lang="en-US" sz="1800" dirty="0" smtClean="0">
                <a:solidFill>
                  <a:srgbClr val="008080"/>
                </a:solidFill>
                <a:latin typeface="Courier New" pitchFamily="49" charset="0"/>
              </a:rPr>
              <a:t>‘ print the j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	    Next j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	    </a:t>
            </a:r>
            <a:r>
              <a:rPr lang="en-US" sz="1800" dirty="0" err="1" smtClean="0">
                <a:latin typeface="Courier New" pitchFamily="49" charset="0"/>
              </a:rPr>
              <a:t>lstDisplay.Items.Add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strDisplay</a:t>
            </a:r>
            <a:r>
              <a:rPr lang="en-US" sz="1800" dirty="0" smtClean="0">
                <a:latin typeface="Courier New" pitchFamily="49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		  </a:t>
            </a:r>
            <a:r>
              <a:rPr lang="en-US" sz="1800" dirty="0" err="1" smtClean="0">
                <a:latin typeface="Courier New" pitchFamily="49" charset="0"/>
              </a:rPr>
              <a:t>strDisplay</a:t>
            </a:r>
            <a:r>
              <a:rPr lang="en-US" sz="1800" dirty="0" smtClean="0">
                <a:latin typeface="Courier New" pitchFamily="49" charset="0"/>
              </a:rPr>
              <a:t> = “”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	Next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endParaRPr lang="en-US" sz="1800" dirty="0" smtClean="0">
              <a:latin typeface="Courier New" pitchFamily="49" charset="0"/>
            </a:endParaRPr>
          </a:p>
        </p:txBody>
      </p:sp>
      <p:sp>
        <p:nvSpPr>
          <p:cNvPr id="757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531517-871D-4524-A39B-5884DA3F706F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comment: 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Better:  ‘</a:t>
            </a:r>
            <a:r>
              <a:rPr lang="en-US" sz="1800" b="1" dirty="0" smtClean="0">
                <a:solidFill>
                  <a:srgbClr val="008080"/>
                </a:solidFill>
                <a:latin typeface="Courier New" pitchFamily="49" charset="0"/>
              </a:rPr>
              <a:t> Prints 12345 ten times on ten separate lines.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800" dirty="0" smtClean="0">
                <a:latin typeface="Courier New" pitchFamily="49" charset="0"/>
              </a:rPr>
              <a:t>	For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as Integer = 1 to 10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800" dirty="0" smtClean="0">
                <a:latin typeface="Courier New" pitchFamily="49" charset="0"/>
              </a:rPr>
              <a:t>	    For j as Integer = 1 to 5</a:t>
            </a:r>
            <a:r>
              <a:rPr lang="en-US" sz="1800" dirty="0" smtClean="0">
                <a:solidFill>
                  <a:srgbClr val="008080"/>
                </a:solidFill>
                <a:latin typeface="Courier New" pitchFamily="49" charset="0"/>
              </a:rPr>
              <a:t>  	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800" dirty="0" smtClean="0">
                <a:latin typeface="Courier New" pitchFamily="49" charset="0"/>
              </a:rPr>
              <a:t>	        </a:t>
            </a:r>
            <a:r>
              <a:rPr lang="en-US" sz="1800" dirty="0" err="1" smtClean="0">
                <a:latin typeface="Courier New" pitchFamily="49" charset="0"/>
              </a:rPr>
              <a:t>strDisplay</a:t>
            </a:r>
            <a:r>
              <a:rPr lang="en-US" sz="1800" dirty="0" smtClean="0">
                <a:latin typeface="Courier New" pitchFamily="49" charset="0"/>
              </a:rPr>
              <a:t> &amp;= j &amp; “ “	</a:t>
            </a:r>
            <a:endParaRPr lang="en-US" sz="1800" dirty="0" smtClean="0">
              <a:solidFill>
                <a:srgbClr val="008080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800" dirty="0" smtClean="0">
                <a:latin typeface="Courier New" pitchFamily="49" charset="0"/>
              </a:rPr>
              <a:t>	    Next j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800" dirty="0" smtClean="0">
                <a:latin typeface="Courier New" pitchFamily="49" charset="0"/>
              </a:rPr>
              <a:t>	    </a:t>
            </a:r>
            <a:r>
              <a:rPr lang="en-US" sz="1800" dirty="0" err="1" smtClean="0">
                <a:latin typeface="Courier New" pitchFamily="49" charset="0"/>
              </a:rPr>
              <a:t>lstDisplay.Items.Add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strDisplay</a:t>
            </a:r>
            <a:r>
              <a:rPr lang="en-US" sz="1800" dirty="0" smtClean="0">
                <a:latin typeface="Courier New" pitchFamily="49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800" dirty="0" smtClean="0">
                <a:latin typeface="Courier New" pitchFamily="49" charset="0"/>
              </a:rPr>
              <a:t>		  </a:t>
            </a:r>
            <a:r>
              <a:rPr lang="en-US" sz="1800" dirty="0" err="1" smtClean="0">
                <a:latin typeface="Courier New" pitchFamily="49" charset="0"/>
              </a:rPr>
              <a:t>strDisplay</a:t>
            </a:r>
            <a:r>
              <a:rPr lang="en-US" sz="1800" dirty="0" smtClean="0">
                <a:latin typeface="Courier New" pitchFamily="49" charset="0"/>
              </a:rPr>
              <a:t> = “”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800" dirty="0" smtClean="0">
                <a:latin typeface="Courier New" pitchFamily="49" charset="0"/>
              </a:rPr>
              <a:t>	Next I				</a:t>
            </a:r>
            <a:endParaRPr lang="en-US" sz="1800" b="1" dirty="0" smtClean="0">
              <a:solidFill>
                <a:srgbClr val="008080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BEFE0-4898-425B-8E36-4542CCE46B2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82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Drawing complex figures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514600"/>
            <a:ext cx="5105400" cy="476250"/>
          </a:xfrm>
        </p:spPr>
        <p:txBody>
          <a:bodyPr lIns="90000" tIns="46800" rIns="90000" bIns="46800">
            <a:spAutoFit/>
          </a:bodyPr>
          <a:lstStyle/>
          <a:p>
            <a:pPr marL="803275" lvl="1" indent="-346075" defTabSz="449263" eaLnBrk="1" hangingPunct="1">
              <a:spcBef>
                <a:spcPts val="500"/>
              </a:spcBef>
              <a:buFont typeface="Wingdings" pitchFamily="2" charset="2"/>
              <a:buNone/>
              <a:tabLst>
                <a:tab pos="0" algn="l"/>
                <a:tab pos="3890963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smtClean="0"/>
              <a:t>reading: 2.4 - 2.5</a:t>
            </a:r>
          </a:p>
        </p:txBody>
      </p:sp>
      <p:sp>
        <p:nvSpPr>
          <p:cNvPr id="76802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C444ED-7C95-4738-845D-130B2FBE8173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Drawing complex figures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Write a program that produces the following output.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Use nested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loops to capture the repetition.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#================#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|      &lt;&gt;&lt;&gt;      |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|    &lt;&gt;....&lt;&gt;    |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|  &lt;&gt;........&lt;&gt;  |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|&lt;&gt;............&lt;&gt;|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|&lt;&gt;............&lt;&gt;|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|  &lt;&gt;........&lt;&gt;  |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|    &lt;&gt;....&lt;&gt;    |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|      &lt;&gt;&lt;&gt;      |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#================#</a:t>
            </a:r>
          </a:p>
        </p:txBody>
      </p:sp>
      <p:sp>
        <p:nvSpPr>
          <p:cNvPr id="778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8D9302-E094-49C0-A25B-84F7D338B05A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Drawing complex figures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When the task is as complicated as this one, it may help to write down steps on paper before we write our code:</a:t>
            </a:r>
          </a:p>
          <a:p>
            <a:pPr lvl="1" eaLnBrk="1" hangingPunct="1"/>
            <a:r>
              <a:rPr lang="en-US" sz="1800" smtClean="0"/>
              <a:t>1. A </a:t>
            </a:r>
            <a:r>
              <a:rPr lang="en-US" sz="1800" i="1" smtClean="0"/>
              <a:t>pseudo-code</a:t>
            </a:r>
            <a:r>
              <a:rPr lang="en-US" sz="1800" smtClean="0"/>
              <a:t> description of the algorithm (written in English)</a:t>
            </a:r>
          </a:p>
          <a:p>
            <a:pPr lvl="1" eaLnBrk="1" hangingPunct="1"/>
            <a:r>
              <a:rPr lang="en-US" sz="1800" smtClean="0"/>
              <a:t>2. A table of each line's contents, to help see the pattern in the input</a:t>
            </a:r>
            <a:endParaRPr lang="en-US" smtClean="0"/>
          </a:p>
        </p:txBody>
      </p:sp>
      <p:sp>
        <p:nvSpPr>
          <p:cNvPr id="788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1853FA-72FA-4310-B179-CB1A9D9633D4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78853" name="Text Box 4"/>
          <p:cNvSpPr txBox="1">
            <a:spLocks noChangeArrowheads="1"/>
          </p:cNvSpPr>
          <p:nvPr/>
        </p:nvSpPr>
        <p:spPr bwMode="auto">
          <a:xfrm>
            <a:off x="6026150" y="3400425"/>
            <a:ext cx="304165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14300" lvl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#================#</a:t>
            </a:r>
          </a:p>
          <a:p>
            <a:pPr marL="114300" lvl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|      &lt;&gt;&lt;&gt;      |</a:t>
            </a:r>
          </a:p>
          <a:p>
            <a:pPr marL="114300" lvl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|    &lt;&gt;....&lt;&gt;    |</a:t>
            </a:r>
          </a:p>
          <a:p>
            <a:pPr marL="114300" lvl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|  &lt;&gt;........&lt;&gt;  |</a:t>
            </a:r>
          </a:p>
          <a:p>
            <a:pPr marL="114300" lvl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|&lt;&gt;............&lt;&gt;|</a:t>
            </a:r>
          </a:p>
          <a:p>
            <a:pPr marL="114300" lvl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|&lt;&gt;............&lt;&gt;|</a:t>
            </a:r>
          </a:p>
          <a:p>
            <a:pPr marL="114300" lvl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|  &lt;&gt;........&lt;&gt;  |</a:t>
            </a:r>
          </a:p>
          <a:p>
            <a:pPr marL="114300" lvl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|    &lt;&gt;....&lt;&gt;    |</a:t>
            </a:r>
          </a:p>
          <a:p>
            <a:pPr marL="114300" lvl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|      &lt;&gt;&lt;&gt;      |</a:t>
            </a:r>
          </a:p>
          <a:p>
            <a:pPr marL="114300" lvl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#================#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Pseudo-code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b="1" smtClean="0"/>
              <a:t>pseudo-code</a:t>
            </a:r>
            <a:r>
              <a:rPr lang="en-US" smtClean="0"/>
              <a:t>: A written English description of an algorithm to solve a programming problem.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Example: Suppose we are trying to draw a box of stars on the screen which is 12 characters wide and 7 tall.</a:t>
            </a:r>
          </a:p>
          <a:p>
            <a:pPr lvl="1" eaLnBrk="1" hangingPunct="1"/>
            <a:r>
              <a:rPr lang="en-US" smtClean="0"/>
              <a:t>A possible pseudo-code for this algorithm:</a:t>
            </a:r>
            <a:br>
              <a:rPr lang="en-US" smtClean="0"/>
            </a:br>
            <a:endParaRPr lang="en-US" sz="900" smtClean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i="1" smtClean="0"/>
              <a:t>	</a:t>
            </a:r>
            <a:r>
              <a:rPr lang="en-US" sz="1800" i="1" smtClean="0"/>
              <a:t>print 12 stars.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i="1" smtClean="0"/>
              <a:t>	for (each of 5 lines) 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i="1" smtClean="0"/>
              <a:t>	    print a star.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i="1" smtClean="0"/>
              <a:t>	    print 10 spaces.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i="1" smtClean="0"/>
              <a:t>	    print a star.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i="1" smtClean="0"/>
              <a:t>	}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i="1" smtClean="0"/>
              <a:t>	print 12 stars.</a:t>
            </a:r>
          </a:p>
        </p:txBody>
      </p:sp>
      <p:sp>
        <p:nvSpPr>
          <p:cNvPr id="798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334BD0-F928-46F5-B5BD-BC8B8712D357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79877" name="Text Box 4"/>
          <p:cNvSpPr txBox="1">
            <a:spLocks noChangeArrowheads="1"/>
          </p:cNvSpPr>
          <p:nvPr/>
        </p:nvSpPr>
        <p:spPr bwMode="auto">
          <a:xfrm>
            <a:off x="6553200" y="3911600"/>
            <a:ext cx="2133600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Courier New" pitchFamily="49" charset="0"/>
              </a:rPr>
              <a:t>************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Courier New" pitchFamily="49" charset="0"/>
              </a:rPr>
              <a:t>*          *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Courier New" pitchFamily="49" charset="0"/>
              </a:rPr>
              <a:t>*          *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Courier New" pitchFamily="49" charset="0"/>
              </a:rPr>
              <a:t>*          *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Courier New" pitchFamily="49" charset="0"/>
              </a:rPr>
              <a:t>*          *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Courier New" pitchFamily="49" charset="0"/>
              </a:rPr>
              <a:t>*          *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Courier New" pitchFamily="49" charset="0"/>
              </a:rPr>
              <a:t>************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loop over range of </a:t>
            </a:r>
            <a:r>
              <a:rPr lang="en-US" smtClean="0">
                <a:latin typeface="Courier New" pitchFamily="49" charset="0"/>
              </a:rPr>
              <a:t>int</a:t>
            </a:r>
            <a:r>
              <a:rPr lang="en-US" smtClean="0"/>
              <a:t>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We'll write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loops over integers in a given range.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loop declares a </a:t>
            </a:r>
            <a:r>
              <a:rPr lang="en-US" i="1" smtClean="0"/>
              <a:t>loop counter </a:t>
            </a:r>
            <a:r>
              <a:rPr lang="en-US" smtClean="0"/>
              <a:t>variable that is used in the test, update, and body of the loop.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	 For </a:t>
            </a:r>
            <a:r>
              <a:rPr lang="en-US" sz="1800" b="1" i="1" smtClean="0"/>
              <a:t>&lt;variable&gt;</a:t>
            </a:r>
            <a:r>
              <a:rPr lang="en-US" sz="1800" smtClean="0">
                <a:latin typeface="Courier New" pitchFamily="49" charset="0"/>
              </a:rPr>
              <a:t> as </a:t>
            </a:r>
            <a:r>
              <a:rPr lang="en-US" sz="1800" b="1" i="1" smtClean="0"/>
              <a:t>&lt;type&gt;</a:t>
            </a:r>
            <a:r>
              <a:rPr lang="en-US" sz="1800" smtClean="0">
                <a:latin typeface="Courier New" pitchFamily="49" charset="0"/>
              </a:rPr>
              <a:t> = </a:t>
            </a:r>
            <a:r>
              <a:rPr lang="en-US" sz="1800" b="1" i="1" smtClean="0"/>
              <a:t>&lt;initial&gt; </a:t>
            </a:r>
            <a:r>
              <a:rPr lang="en-US" sz="1800" smtClean="0">
                <a:latin typeface="Courier New" pitchFamily="49" charset="0"/>
              </a:rPr>
              <a:t>to </a:t>
            </a:r>
            <a:r>
              <a:rPr lang="en-US" sz="1800" b="1" i="1" smtClean="0"/>
              <a:t>&lt;final&gt;</a:t>
            </a:r>
            <a:endParaRPr lang="en-US" sz="180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	 Next </a:t>
            </a:r>
            <a:r>
              <a:rPr lang="en-US" sz="1800" b="1" i="1" smtClean="0"/>
              <a:t>&lt;variable&gt;</a:t>
            </a:r>
            <a:r>
              <a:rPr lang="en-US" sz="1800" smtClean="0">
                <a:latin typeface="Courier New" pitchFamily="49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Example: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For i as Integer = 1 to 6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    lstDisplay.Items.Add(i + " squared is " + (i * i))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Next i</a:t>
            </a:r>
          </a:p>
          <a:p>
            <a:pPr lvl="1" eaLnBrk="1" hangingPunct="1">
              <a:lnSpc>
                <a:spcPct val="90000"/>
              </a:lnSpc>
            </a:pPr>
            <a:endParaRPr lang="en-US" sz="900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Interpretation: "For each integer </a:t>
            </a:r>
            <a:r>
              <a:rPr lang="en-US" b="1" smtClean="0"/>
              <a:t>i</a:t>
            </a:r>
            <a:r>
              <a:rPr lang="en-US" smtClean="0"/>
              <a:t> from 1 through 6, ..."</a:t>
            </a:r>
            <a:endParaRPr lang="en-US" i="1" smtClean="0"/>
          </a:p>
          <a:p>
            <a:pPr lvl="1" eaLnBrk="1" hangingPunct="1">
              <a:lnSpc>
                <a:spcPct val="90000"/>
              </a:lnSpc>
            </a:pPr>
            <a:endParaRPr lang="en-US" sz="900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Output: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1 squared is 1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2 squared is 4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3 squared is 9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4 squared is 16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5 squared is 25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6 squared is 36</a:t>
            </a:r>
          </a:p>
        </p:txBody>
      </p:sp>
      <p:sp>
        <p:nvSpPr>
          <p:cNvPr id="501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1D44EB-7236-4033-A797-654976A6D02E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pseudo-code algorithm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possible pseudo-code for our complex figure task: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i="1" smtClean="0"/>
              <a:t>1. Draw top line with </a:t>
            </a:r>
            <a:r>
              <a:rPr lang="en-US" i="1" smtClean="0">
                <a:latin typeface="Courier New" pitchFamily="49" charset="0"/>
              </a:rPr>
              <a:t>#</a:t>
            </a:r>
            <a:r>
              <a:rPr lang="en-US" i="1" smtClean="0"/>
              <a:t> , 16 </a:t>
            </a:r>
            <a:r>
              <a:rPr lang="en-US" i="1" smtClean="0">
                <a:latin typeface="Courier New" pitchFamily="49" charset="0"/>
              </a:rPr>
              <a:t>=</a:t>
            </a:r>
            <a:r>
              <a:rPr lang="en-US" i="1" smtClean="0"/>
              <a:t>, then </a:t>
            </a:r>
            <a:r>
              <a:rPr lang="en-US" i="1" smtClean="0">
                <a:latin typeface="Courier New" pitchFamily="49" charset="0"/>
              </a:rPr>
              <a:t>#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i="1" smtClean="0"/>
              <a:t>2. Draw the top half with the following on each line: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|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i="1" smtClean="0"/>
              <a:t>spaces (decreasing in number as we go downward)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&lt;&gt;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i="1" smtClean="0"/>
              <a:t>dots (decreasing in number as we go downward)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&lt;&gt;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i="1" smtClean="0"/>
              <a:t>spaces (same number as above)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|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i="1" smtClean="0"/>
              <a:t>3. Draw the bottom half, which is the same</a:t>
            </a:r>
            <a:br>
              <a:rPr lang="en-US" i="1" smtClean="0"/>
            </a:br>
            <a:r>
              <a:rPr lang="en-US" i="1" smtClean="0"/>
              <a:t> as the top half but upside-down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i="1" smtClean="0"/>
              <a:t>4. Draw bottom line with </a:t>
            </a:r>
            <a:r>
              <a:rPr lang="en-US" i="1" smtClean="0">
                <a:latin typeface="Courier New" pitchFamily="49" charset="0"/>
              </a:rPr>
              <a:t>#</a:t>
            </a:r>
            <a:r>
              <a:rPr lang="en-US" i="1" smtClean="0"/>
              <a:t> , 16 </a:t>
            </a:r>
            <a:r>
              <a:rPr lang="en-US" i="1" smtClean="0">
                <a:latin typeface="Courier New" pitchFamily="49" charset="0"/>
              </a:rPr>
              <a:t>=</a:t>
            </a:r>
            <a:r>
              <a:rPr lang="en-US" i="1" smtClean="0"/>
              <a:t>, then </a:t>
            </a:r>
            <a:r>
              <a:rPr lang="en-US" i="1" smtClean="0">
                <a:latin typeface="Courier New" pitchFamily="49" charset="0"/>
              </a:rPr>
              <a:t>#</a:t>
            </a:r>
          </a:p>
          <a:p>
            <a:pPr eaLnBrk="1" hangingPunct="1">
              <a:lnSpc>
                <a:spcPct val="90000"/>
              </a:lnSpc>
            </a:pPr>
            <a:endParaRPr lang="en-US" sz="800" i="1" smtClean="0"/>
          </a:p>
          <a:p>
            <a:pPr lvl="1" eaLnBrk="1" hangingPunct="1">
              <a:lnSpc>
                <a:spcPct val="90000"/>
              </a:lnSpc>
            </a:pPr>
            <a:endParaRPr lang="en-US" sz="1200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Our pseudo-code suggests we should</a:t>
            </a:r>
            <a:br>
              <a:rPr lang="en-US" smtClean="0"/>
            </a:br>
            <a:r>
              <a:rPr lang="en-US" smtClean="0"/>
              <a:t>use a table to learn the pattern in the</a:t>
            </a:r>
            <a:br>
              <a:rPr lang="en-US" smtClean="0"/>
            </a:br>
            <a:r>
              <a:rPr lang="en-US" smtClean="0"/>
              <a:t>top and bottom halves of the figure.</a:t>
            </a:r>
          </a:p>
        </p:txBody>
      </p:sp>
      <p:sp>
        <p:nvSpPr>
          <p:cNvPr id="808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2C6FCC-BC1C-4B8C-988D-9426E1768B7A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80901" name="Text Box 4"/>
          <p:cNvSpPr txBox="1">
            <a:spLocks noChangeArrowheads="1"/>
          </p:cNvSpPr>
          <p:nvPr/>
        </p:nvSpPr>
        <p:spPr bwMode="auto">
          <a:xfrm>
            <a:off x="6026150" y="3400425"/>
            <a:ext cx="304165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14300" lvl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#================#</a:t>
            </a:r>
          </a:p>
          <a:p>
            <a:pPr marL="114300" lvl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|      &lt;&gt;&lt;&gt;      |</a:t>
            </a:r>
          </a:p>
          <a:p>
            <a:pPr marL="114300" lvl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|    &lt;&gt;....&lt;&gt;    |</a:t>
            </a:r>
          </a:p>
          <a:p>
            <a:pPr marL="114300" lvl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|  &lt;&gt;........&lt;&gt;  |</a:t>
            </a:r>
          </a:p>
          <a:p>
            <a:pPr marL="114300" lvl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|&lt;&gt;............&lt;&gt;|</a:t>
            </a:r>
          </a:p>
          <a:p>
            <a:pPr marL="114300" lvl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|&lt;&gt;............&lt;&gt;|</a:t>
            </a:r>
          </a:p>
          <a:p>
            <a:pPr marL="114300" lvl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|  &lt;&gt;........&lt;&gt;  |</a:t>
            </a:r>
          </a:p>
          <a:p>
            <a:pPr marL="114300" lvl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|    &lt;&gt;....&lt;&gt;    |</a:t>
            </a:r>
          </a:p>
          <a:p>
            <a:pPr marL="114300" lvl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|      &lt;&gt;&lt;&gt;      |</a:t>
            </a:r>
          </a:p>
          <a:p>
            <a:pPr marL="114300" lvl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#================#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Tables to examine output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table of the contents of the lines in the "top half" of the figure:</a:t>
            </a:r>
          </a:p>
          <a:p>
            <a:pPr lvl="1" eaLnBrk="1" hangingPunct="1"/>
            <a:r>
              <a:rPr lang="en-US" smtClean="0"/>
              <a:t>What expressions connect each line with its number of spaces and dots?</a:t>
            </a:r>
          </a:p>
        </p:txBody>
      </p:sp>
      <p:sp>
        <p:nvSpPr>
          <p:cNvPr id="819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5EBD24-2796-4F31-A0D4-41963EDA1AF9}" type="slidenum">
              <a:rPr lang="en-US" smtClean="0"/>
              <a:pPr/>
              <a:t>41</a:t>
            </a:fld>
            <a:endParaRPr lang="en-US" smtClean="0"/>
          </a:p>
        </p:txBody>
      </p:sp>
      <p:graphicFrame>
        <p:nvGraphicFramePr>
          <p:cNvPr id="1490948" name="Group 4"/>
          <p:cNvGraphicFramePr>
            <a:graphicFrameLocks noGrp="1"/>
          </p:cNvGraphicFramePr>
          <p:nvPr/>
        </p:nvGraphicFramePr>
        <p:xfrm>
          <a:off x="152400" y="2743200"/>
          <a:ext cx="6019800" cy="2514601"/>
        </p:xfrm>
        <a:graphic>
          <a:graphicData uri="http://schemas.openxmlformats.org/drawingml/2006/table">
            <a:tbl>
              <a:tblPr/>
              <a:tblGrid>
                <a:gridCol w="728663"/>
                <a:gridCol w="1179512"/>
                <a:gridCol w="1597025"/>
                <a:gridCol w="838200"/>
                <a:gridCol w="1676400"/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line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spaces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dots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963" name="Text Box 42"/>
          <p:cNvSpPr txBox="1">
            <a:spLocks noChangeArrowheads="1"/>
          </p:cNvSpPr>
          <p:nvPr/>
        </p:nvSpPr>
        <p:spPr bwMode="auto">
          <a:xfrm>
            <a:off x="6026150" y="3400425"/>
            <a:ext cx="304165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14300" lvl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#================#</a:t>
            </a:r>
          </a:p>
          <a:p>
            <a:pPr marL="114300" lvl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b="1">
                <a:solidFill>
                  <a:srgbClr val="336699"/>
                </a:solidFill>
                <a:latin typeface="Courier New" pitchFamily="49" charset="0"/>
              </a:rPr>
              <a:t>|      &lt;&gt;&lt;&gt;      |</a:t>
            </a:r>
          </a:p>
          <a:p>
            <a:pPr marL="114300" lvl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b="1">
                <a:solidFill>
                  <a:srgbClr val="336699"/>
                </a:solidFill>
                <a:latin typeface="Courier New" pitchFamily="49" charset="0"/>
              </a:rPr>
              <a:t>|    &lt;&gt;....&lt;&gt;    |</a:t>
            </a:r>
          </a:p>
          <a:p>
            <a:pPr marL="114300" lvl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b="1">
                <a:solidFill>
                  <a:srgbClr val="336699"/>
                </a:solidFill>
                <a:latin typeface="Courier New" pitchFamily="49" charset="0"/>
              </a:rPr>
              <a:t>|  &lt;&gt;........&lt;&gt;  |</a:t>
            </a:r>
          </a:p>
          <a:p>
            <a:pPr marL="114300" lvl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b="1">
                <a:solidFill>
                  <a:srgbClr val="336699"/>
                </a:solidFill>
                <a:latin typeface="Courier New" pitchFamily="49" charset="0"/>
              </a:rPr>
              <a:t>|&lt;&gt;............&lt;&gt;|</a:t>
            </a:r>
          </a:p>
          <a:p>
            <a:pPr marL="114300" lvl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|&lt;&gt;............&lt;&gt;|</a:t>
            </a:r>
          </a:p>
          <a:p>
            <a:pPr marL="114300" lvl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|  &lt;&gt;........&lt;&gt;  |</a:t>
            </a:r>
          </a:p>
          <a:p>
            <a:pPr marL="114300" lvl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|    &lt;&gt;....&lt;&gt;    |</a:t>
            </a:r>
          </a:p>
          <a:p>
            <a:pPr marL="114300" lvl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|      &lt;&gt;&lt;&gt;      |</a:t>
            </a:r>
          </a:p>
          <a:p>
            <a:pPr marL="114300" lvl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#================#</a:t>
            </a:r>
          </a:p>
        </p:txBody>
      </p:sp>
      <p:graphicFrame>
        <p:nvGraphicFramePr>
          <p:cNvPr id="1490987" name="Group 43"/>
          <p:cNvGraphicFramePr>
            <a:graphicFrameLocks noGrp="1"/>
          </p:cNvGraphicFramePr>
          <p:nvPr/>
        </p:nvGraphicFramePr>
        <p:xfrm>
          <a:off x="152400" y="2743200"/>
          <a:ext cx="6019800" cy="2514601"/>
        </p:xfrm>
        <a:graphic>
          <a:graphicData uri="http://schemas.openxmlformats.org/drawingml/2006/table">
            <a:tbl>
              <a:tblPr/>
              <a:tblGrid>
                <a:gridCol w="728663"/>
                <a:gridCol w="1179512"/>
                <a:gridCol w="1597025"/>
                <a:gridCol w="838200"/>
                <a:gridCol w="1676400"/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line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spaces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line * -2 + 8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dots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 * line - 4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Implementing the figure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Let's implement the code for this figure together.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Some questions we should ask ourselves:</a:t>
            </a:r>
          </a:p>
          <a:p>
            <a:pPr lvl="1" eaLnBrk="1" hangingPunct="1"/>
            <a:r>
              <a:rPr lang="en-US" smtClean="0"/>
              <a:t>How many loops do we need on each line of the top half of the output?</a:t>
            </a:r>
          </a:p>
          <a:p>
            <a:pPr lvl="1" eaLnBrk="1" hangingPunct="1"/>
            <a:r>
              <a:rPr lang="en-US" smtClean="0"/>
              <a:t>Which loops are nested inside which</a:t>
            </a:r>
            <a:br>
              <a:rPr lang="en-US" smtClean="0"/>
            </a:br>
            <a:r>
              <a:rPr lang="en-US" smtClean="0"/>
              <a:t>other loops?</a:t>
            </a:r>
          </a:p>
          <a:p>
            <a:pPr lvl="1" eaLnBrk="1" hangingPunct="1"/>
            <a:r>
              <a:rPr lang="en-US" smtClean="0"/>
              <a:t>How should we use static methods to </a:t>
            </a:r>
            <a:br>
              <a:rPr lang="en-US" smtClean="0"/>
            </a:br>
            <a:r>
              <a:rPr lang="en-US" smtClean="0"/>
              <a:t>represent the structure and redundancy</a:t>
            </a:r>
            <a:br>
              <a:rPr lang="en-US" smtClean="0"/>
            </a:br>
            <a:r>
              <a:rPr lang="en-US" smtClean="0"/>
              <a:t>of the output?</a:t>
            </a:r>
          </a:p>
        </p:txBody>
      </p:sp>
      <p:sp>
        <p:nvSpPr>
          <p:cNvPr id="829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575637-FD0A-4020-AE0E-2D8D0DBDDC7E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82949" name="Text Box 4"/>
          <p:cNvSpPr txBox="1">
            <a:spLocks noChangeArrowheads="1"/>
          </p:cNvSpPr>
          <p:nvPr/>
        </p:nvSpPr>
        <p:spPr bwMode="auto">
          <a:xfrm>
            <a:off x="6026150" y="3400425"/>
            <a:ext cx="304165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14300" lvl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#================#</a:t>
            </a:r>
          </a:p>
          <a:p>
            <a:pPr marL="114300" lvl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|      &lt;&gt;&lt;&gt;      |</a:t>
            </a:r>
          </a:p>
          <a:p>
            <a:pPr marL="114300" lvl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|    &lt;&gt;....&lt;&gt;    |</a:t>
            </a:r>
          </a:p>
          <a:p>
            <a:pPr marL="114300" lvl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|  &lt;&gt;........&lt;&gt;  |</a:t>
            </a:r>
          </a:p>
          <a:p>
            <a:pPr marL="114300" lvl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|&lt;&gt;............&lt;&gt;|</a:t>
            </a:r>
          </a:p>
          <a:p>
            <a:pPr marL="114300" lvl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|&lt;&gt;............&lt;&gt;|</a:t>
            </a:r>
          </a:p>
          <a:p>
            <a:pPr marL="114300" lvl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|  &lt;&gt;........&lt;&gt;  |</a:t>
            </a:r>
          </a:p>
          <a:p>
            <a:pPr marL="114300" lvl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|    &lt;&gt;....&lt;&gt;    |</a:t>
            </a:r>
          </a:p>
          <a:p>
            <a:pPr marL="114300" lvl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|      &lt;&gt;&lt;&gt;      |</a:t>
            </a:r>
          </a:p>
          <a:p>
            <a:pPr marL="114300" lvl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#================#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Partial solution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// Prints the expanding pattern of &lt;&gt; for the top half of the figure.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public static void drawTopHalf()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for (int line = 1; line &lt;= 4; line++)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System.out.print("|");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for (int space = 1; space &lt;= </a:t>
            </a:r>
            <a:r>
              <a:rPr lang="en-US" sz="1600" b="1" smtClean="0">
                <a:latin typeface="Courier New" pitchFamily="49" charset="0"/>
              </a:rPr>
              <a:t>(line * -2 + 8)</a:t>
            </a:r>
            <a:r>
              <a:rPr lang="en-US" sz="1600" smtClean="0">
                <a:latin typeface="Courier New" pitchFamily="49" charset="0"/>
              </a:rPr>
              <a:t>; space++)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    System.out.print("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System.out.print("&lt;&gt;");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for (int dot = 1; dot &lt;= </a:t>
            </a:r>
            <a:r>
              <a:rPr lang="en-US" sz="1600" b="1" smtClean="0">
                <a:latin typeface="Courier New" pitchFamily="49" charset="0"/>
              </a:rPr>
              <a:t>(line * 4 - 4)</a:t>
            </a:r>
            <a:r>
              <a:rPr lang="en-US" sz="1600" smtClean="0">
                <a:latin typeface="Courier New" pitchFamily="49" charset="0"/>
              </a:rPr>
              <a:t>; dot++)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    System.out.print(".");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System.out.print("&lt;&gt;");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for (int space = 1; space &lt;= </a:t>
            </a:r>
            <a:r>
              <a:rPr lang="en-US" sz="1600" b="1" smtClean="0">
                <a:latin typeface="Courier New" pitchFamily="49" charset="0"/>
              </a:rPr>
              <a:t>(line * -2 + 8)</a:t>
            </a:r>
            <a:r>
              <a:rPr lang="en-US" sz="1600" smtClean="0">
                <a:latin typeface="Courier New" pitchFamily="49" charset="0"/>
              </a:rPr>
              <a:t>; space++)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    System.out.print("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lstDisplay.Items.Add("|");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}</a:t>
            </a:r>
          </a:p>
        </p:txBody>
      </p:sp>
      <p:sp>
        <p:nvSpPr>
          <p:cNvPr id="839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7E40F4-78F8-4636-A0C9-EE466294328D}" type="slidenum">
              <a:rPr lang="en-US" smtClean="0"/>
              <a:pPr/>
              <a:t>43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02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Scope and class constants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514600"/>
            <a:ext cx="5105400" cy="476250"/>
          </a:xfrm>
        </p:spPr>
        <p:txBody>
          <a:bodyPr lIns="90000" tIns="46800" rIns="90000" bIns="46800">
            <a:spAutoFit/>
          </a:bodyPr>
          <a:lstStyle/>
          <a:p>
            <a:pPr marL="803275" lvl="1" indent="-346075" defTabSz="449263" eaLnBrk="1" hangingPunct="1">
              <a:spcBef>
                <a:spcPts val="500"/>
              </a:spcBef>
              <a:buFont typeface="Wingdings" pitchFamily="2" charset="2"/>
              <a:buNone/>
              <a:tabLst>
                <a:tab pos="0" algn="l"/>
                <a:tab pos="3890963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smtClean="0"/>
              <a:t>reading: 2.4</a:t>
            </a:r>
          </a:p>
        </p:txBody>
      </p:sp>
      <p:sp>
        <p:nvSpPr>
          <p:cNvPr id="84994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10A813-E309-4A57-A6EE-60DBC367E514}" type="slidenum">
              <a:rPr lang="en-US" smtClean="0"/>
              <a:pPr/>
              <a:t>44</a:t>
            </a:fld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 scope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b="1" smtClean="0"/>
              <a:t>scope</a:t>
            </a:r>
            <a:r>
              <a:rPr lang="en-US" smtClean="0"/>
              <a:t>: The part of a program where a variable exists.</a:t>
            </a:r>
          </a:p>
          <a:p>
            <a:pPr lvl="1" eaLnBrk="1" hangingPunct="1"/>
            <a:r>
              <a:rPr lang="en-US" smtClean="0"/>
              <a:t>A variable's scope is from its declaration to the end of the </a:t>
            </a:r>
            <a:r>
              <a:rPr lang="en-US" smtClean="0">
                <a:latin typeface="Courier New" pitchFamily="49" charset="0"/>
              </a:rPr>
              <a:t>{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</a:rPr>
              <a:t>}</a:t>
            </a:r>
            <a:r>
              <a:rPr lang="en-US" smtClean="0"/>
              <a:t> braces in which it was declared.</a:t>
            </a:r>
          </a:p>
          <a:p>
            <a:pPr lvl="1" eaLnBrk="1" hangingPunct="1"/>
            <a:r>
              <a:rPr lang="en-US" smtClean="0"/>
              <a:t>If a variable is declared in a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loop, it exists only in that loop.</a:t>
            </a:r>
          </a:p>
          <a:p>
            <a:pPr lvl="1" eaLnBrk="1" hangingPunct="1"/>
            <a:r>
              <a:rPr lang="en-US" smtClean="0"/>
              <a:t>If a variable is declared in a method, it exists in that method.</a:t>
            </a:r>
          </a:p>
          <a:p>
            <a:pPr lvl="1" eaLnBrk="1" hangingPunct="1">
              <a:buFont typeface="Wingdings" pitchFamily="2" charset="2"/>
              <a:buNone/>
            </a:pPr>
            <a:endParaRPr lang="en-US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public static void example()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    int x = 3;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    for (int i = 1; i &lt;= 10; i++)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        lstDisplay.Items.Add(x);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    // i no longer exists here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} // x ceases to exist here</a:t>
            </a:r>
          </a:p>
        </p:txBody>
      </p:sp>
      <p:sp>
        <p:nvSpPr>
          <p:cNvPr id="860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ED7F84-32D7-4508-A673-6DB444A613BA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495044" name="AutoShape 4"/>
          <p:cNvSpPr>
            <a:spLocks/>
          </p:cNvSpPr>
          <p:nvPr/>
        </p:nvSpPr>
        <p:spPr bwMode="auto">
          <a:xfrm>
            <a:off x="6400800" y="3429000"/>
            <a:ext cx="838200" cy="1600200"/>
          </a:xfrm>
          <a:prstGeom prst="rightBrace">
            <a:avLst>
              <a:gd name="adj1" fmla="val 15909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ahoma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latin typeface="Tahoma" pitchFamily="34" charset="0"/>
              </a:rPr>
              <a:t>	x's scope</a:t>
            </a:r>
          </a:p>
        </p:txBody>
      </p:sp>
      <p:sp>
        <p:nvSpPr>
          <p:cNvPr id="1495045" name="AutoShape 5"/>
          <p:cNvSpPr>
            <a:spLocks/>
          </p:cNvSpPr>
          <p:nvPr/>
        </p:nvSpPr>
        <p:spPr bwMode="auto">
          <a:xfrm>
            <a:off x="6096000" y="3962400"/>
            <a:ext cx="152400" cy="685800"/>
          </a:xfrm>
          <a:prstGeom prst="righ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latin typeface="Tahoma" pitchFamily="34" charset="0"/>
              </a:rPr>
              <a:t>  i's scope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ahoma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5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95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44" grpId="0" animBg="1" autoUpdateAnimBg="0"/>
      <p:bldP spid="1495045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Scope and using variables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mtClean="0"/>
              <a:t>It is illegal to use a variable outside of its scope.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public static void main(String[] args)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    example();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solidFill>
                  <a:srgbClr val="A50021"/>
                </a:solidFill>
                <a:latin typeface="Courier New" pitchFamily="49" charset="0"/>
              </a:rPr>
              <a:t>    lstDisplay.Items.Add(x);  // illegal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    for (int i = 1; i &lt;= 10; i++)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        int y = 5;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        lstDisplay.Items.Add(y);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solidFill>
                  <a:srgbClr val="A50021"/>
                </a:solidFill>
                <a:latin typeface="Courier New" pitchFamily="49" charset="0"/>
              </a:rPr>
              <a:t>    lstDisplay.Items.Add(y);  // illegal</a:t>
            </a:r>
            <a:endParaRPr lang="en-US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public static void example()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    int x = 3;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    lstDisplay.Items.Add(x);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}</a:t>
            </a:r>
          </a:p>
        </p:txBody>
      </p:sp>
      <p:sp>
        <p:nvSpPr>
          <p:cNvPr id="870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ADB848-2DED-4C8C-9FDA-3A884A5EC6D8}" type="slidenum">
              <a:rPr lang="en-US" smtClean="0"/>
              <a:pPr/>
              <a:t>46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Overlapping scope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mtClean="0"/>
              <a:t>It is legal to declare variables with the same name, as long as their scopes do not overlap: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public static void main(String[] args) {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   int x = 2;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   for (int i = 1; i &lt;= 5; i++) {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       int y = 5;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       lstDisplay.Items.Add(y);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   for (</a:t>
            </a:r>
            <a:r>
              <a:rPr lang="en-US" sz="1800" b="1" smtClean="0">
                <a:solidFill>
                  <a:srgbClr val="003399"/>
                </a:solidFill>
                <a:latin typeface="Courier New" pitchFamily="49" charset="0"/>
              </a:rPr>
              <a:t>int i = 3</a:t>
            </a:r>
            <a:r>
              <a:rPr lang="en-US" sz="1800" smtClean="0">
                <a:latin typeface="Courier New" pitchFamily="49" charset="0"/>
              </a:rPr>
              <a:t>; i &lt;= 5; i++) {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       </a:t>
            </a:r>
            <a:r>
              <a:rPr lang="en-US" sz="1800" b="1" smtClean="0">
                <a:solidFill>
                  <a:srgbClr val="003399"/>
                </a:solidFill>
                <a:latin typeface="Courier New" pitchFamily="49" charset="0"/>
              </a:rPr>
              <a:t>int y = 2</a:t>
            </a:r>
            <a:r>
              <a:rPr lang="en-US" sz="180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800" smtClean="0">
                <a:solidFill>
                  <a:srgbClr val="A50021"/>
                </a:solidFill>
                <a:latin typeface="Courier New" pitchFamily="49" charset="0"/>
              </a:rPr>
              <a:t>        int x = 4;  // illegal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       lstDisplay.Items.Add(y);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public static void anotherMethod() {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   </a:t>
            </a:r>
            <a:r>
              <a:rPr lang="en-US" sz="1800" b="1" smtClean="0">
                <a:solidFill>
                  <a:srgbClr val="003399"/>
                </a:solidFill>
                <a:latin typeface="Courier New" pitchFamily="49" charset="0"/>
              </a:rPr>
              <a:t>int i = 6</a:t>
            </a:r>
            <a:r>
              <a:rPr lang="en-US" sz="180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   </a:t>
            </a:r>
            <a:r>
              <a:rPr lang="en-US" sz="1800" b="1" smtClean="0">
                <a:solidFill>
                  <a:srgbClr val="003399"/>
                </a:solidFill>
                <a:latin typeface="Courier New" pitchFamily="49" charset="0"/>
              </a:rPr>
              <a:t>int y = 3</a:t>
            </a:r>
            <a:r>
              <a:rPr lang="en-US" sz="180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   lstDisplay.Items.Add(i + ", " + y);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}</a:t>
            </a:r>
          </a:p>
        </p:txBody>
      </p:sp>
      <p:sp>
        <p:nvSpPr>
          <p:cNvPr id="880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4F5F74-5955-446A-B346-4ECD956C48CF}" type="slidenum">
              <a:rPr lang="en-US" smtClean="0"/>
              <a:pPr/>
              <a:t>47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Problem: redundant values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smtClean="0"/>
              <a:t>magic number</a:t>
            </a:r>
            <a:r>
              <a:rPr lang="en-US" smtClean="0"/>
              <a:t>: A value used throughout the program.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Magic numbers are bad; what if we have to change them?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 normal variable cannot be used to fix the magic number problem, because its scope is not large enough.</a:t>
            </a:r>
            <a:endParaRPr lang="en-US" sz="2800" smtClean="0"/>
          </a:p>
          <a:p>
            <a:pPr lvl="1" eaLnBrk="1" hangingPunct="1">
              <a:lnSpc>
                <a:spcPct val="80000"/>
              </a:lnSpc>
            </a:pPr>
            <a:endParaRPr lang="en-US" sz="700" smtClean="0"/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public static void main(String[] args) {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    int max = 3;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printTop();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printBottom();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public static void printTop() {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for (int i = 1; i &lt;= </a:t>
            </a:r>
            <a:r>
              <a:rPr lang="en-US" sz="1600" b="1" smtClean="0">
                <a:solidFill>
                  <a:srgbClr val="800000"/>
                </a:solidFill>
                <a:latin typeface="Courier New" pitchFamily="49" charset="0"/>
              </a:rPr>
              <a:t>max</a:t>
            </a:r>
            <a:r>
              <a:rPr lang="en-US" sz="1600" smtClean="0">
                <a:latin typeface="Courier New" pitchFamily="49" charset="0"/>
              </a:rPr>
              <a:t>; i++) {      </a:t>
            </a:r>
            <a:r>
              <a:rPr lang="en-US" sz="1600" b="1" smtClean="0">
                <a:solidFill>
                  <a:srgbClr val="A50021"/>
                </a:solidFill>
                <a:latin typeface="Courier New" pitchFamily="49" charset="0"/>
              </a:rPr>
              <a:t>// ERROR: max not found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for (int j = 1; j &lt;= i; j++) {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    System.out.print(j);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}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lstDisplay.Items.Add();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public static void printBottom() {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for (int i = </a:t>
            </a:r>
            <a:r>
              <a:rPr lang="en-US" sz="1600" b="1" smtClean="0">
                <a:solidFill>
                  <a:srgbClr val="800000"/>
                </a:solidFill>
                <a:latin typeface="Courier New" pitchFamily="49" charset="0"/>
              </a:rPr>
              <a:t>max</a:t>
            </a:r>
            <a:r>
              <a:rPr lang="en-US" sz="1600" smtClean="0">
                <a:latin typeface="Courier New" pitchFamily="49" charset="0"/>
              </a:rPr>
              <a:t>; i &gt;= 1; i--) {      </a:t>
            </a:r>
            <a:r>
              <a:rPr lang="en-US" sz="1600" b="1" smtClean="0">
                <a:solidFill>
                  <a:srgbClr val="A50021"/>
                </a:solidFill>
                <a:latin typeface="Courier New" pitchFamily="49" charset="0"/>
              </a:rPr>
              <a:t>// ERROR: max not found</a:t>
            </a:r>
            <a:endParaRPr lang="en-US" sz="1600" smtClean="0">
              <a:latin typeface="Courier New" pitchFamily="49" charset="0"/>
            </a:endParaRP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for (int j = i; j &gt;= 1; j--) {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    System.out.print(</a:t>
            </a:r>
            <a:r>
              <a:rPr lang="en-US" sz="1600" b="1" smtClean="0">
                <a:solidFill>
                  <a:srgbClr val="800000"/>
                </a:solidFill>
                <a:latin typeface="Courier New" pitchFamily="49" charset="0"/>
              </a:rPr>
              <a:t>max</a:t>
            </a:r>
            <a:r>
              <a:rPr lang="en-US" sz="1600" smtClean="0">
                <a:latin typeface="Courier New" pitchFamily="49" charset="0"/>
              </a:rPr>
              <a:t>);        </a:t>
            </a:r>
            <a:r>
              <a:rPr lang="en-US" sz="1600" b="1" smtClean="0">
                <a:solidFill>
                  <a:srgbClr val="A50021"/>
                </a:solidFill>
                <a:latin typeface="Courier New" pitchFamily="49" charset="0"/>
              </a:rPr>
              <a:t>// ERROR: max not found</a:t>
            </a:r>
            <a:endParaRPr lang="en-US" sz="1600" smtClean="0">
              <a:latin typeface="Courier New" pitchFamily="49" charset="0"/>
            </a:endParaRP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}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lstDisplay.Items.Add();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}</a:t>
            </a:r>
          </a:p>
        </p:txBody>
      </p:sp>
      <p:sp>
        <p:nvSpPr>
          <p:cNvPr id="890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86B3C6-864C-483D-82A6-8034985FE7F0}" type="slidenum">
              <a:rPr lang="en-US" smtClean="0"/>
              <a:pPr/>
              <a:t>48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constants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b="1" smtClean="0"/>
              <a:t>class constant</a:t>
            </a:r>
            <a:r>
              <a:rPr lang="en-US" smtClean="0"/>
              <a:t>: A named value that can be seen throughout the program.</a:t>
            </a:r>
          </a:p>
          <a:p>
            <a:pPr lvl="1" eaLnBrk="1" hangingPunct="1"/>
            <a:r>
              <a:rPr lang="en-US" smtClean="0"/>
              <a:t>The value of a constant can only be set when it is declared.</a:t>
            </a:r>
          </a:p>
          <a:p>
            <a:pPr lvl="1" eaLnBrk="1" hangingPunct="1"/>
            <a:r>
              <a:rPr lang="en-US" smtClean="0"/>
              <a:t>It can not be changed while the program is running.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Class constant syntax:</a:t>
            </a:r>
            <a:br>
              <a:rPr lang="en-US" smtClean="0"/>
            </a:br>
            <a:r>
              <a:rPr lang="en-US" sz="2300" smtClean="0">
                <a:latin typeface="Courier New" pitchFamily="49" charset="0"/>
              </a:rPr>
              <a:t>public static final </a:t>
            </a:r>
            <a:r>
              <a:rPr lang="en-US" sz="2300" b="1" i="1" smtClean="0"/>
              <a:t>&lt;type&gt;</a:t>
            </a:r>
            <a:r>
              <a:rPr lang="en-US" sz="2300" smtClean="0">
                <a:latin typeface="Courier New" pitchFamily="49" charset="0"/>
              </a:rPr>
              <a:t> </a:t>
            </a:r>
            <a:r>
              <a:rPr lang="en-US" sz="2300" b="1" i="1" smtClean="0"/>
              <a:t>&lt;name&gt;</a:t>
            </a:r>
            <a:r>
              <a:rPr lang="en-US" sz="2300" smtClean="0">
                <a:latin typeface="Courier New" pitchFamily="49" charset="0"/>
              </a:rPr>
              <a:t> = </a:t>
            </a:r>
            <a:r>
              <a:rPr lang="en-US" sz="2300" b="1" i="1" smtClean="0"/>
              <a:t>&lt;value&gt;</a:t>
            </a:r>
            <a:r>
              <a:rPr lang="en-US" sz="2300" smtClean="0">
                <a:latin typeface="Courier New" pitchFamily="49" charset="0"/>
              </a:rPr>
              <a:t> ;</a:t>
            </a:r>
            <a:endParaRPr lang="en-US" sz="2500" smtClean="0">
              <a:latin typeface="Courier New" pitchFamily="49" charset="0"/>
            </a:endParaRPr>
          </a:p>
          <a:p>
            <a:pPr lvl="1" eaLnBrk="1" hangingPunct="1"/>
            <a:endParaRPr lang="en-US" sz="800" smtClean="0"/>
          </a:p>
          <a:p>
            <a:pPr lvl="1" eaLnBrk="1" hangingPunct="1"/>
            <a:r>
              <a:rPr lang="en-US" smtClean="0"/>
              <a:t>Constants' names are usually written in ALL_UPPER_CASE.</a:t>
            </a:r>
          </a:p>
          <a:p>
            <a:pPr lvl="1" eaLnBrk="1" hangingPunct="1"/>
            <a:endParaRPr lang="en-US" sz="800" smtClean="0"/>
          </a:p>
          <a:p>
            <a:pPr lvl="1" eaLnBrk="1" hangingPunct="1"/>
            <a:r>
              <a:rPr lang="en-US" smtClean="0"/>
              <a:t>Examples: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public static final int DAYS_IN_WEEK = 7;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public static final double INTEREST_RATE = 3.5;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public static final int SSN = 658234569;</a:t>
            </a:r>
          </a:p>
        </p:txBody>
      </p:sp>
      <p:sp>
        <p:nvSpPr>
          <p:cNvPr id="901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A59F38-5CC4-4046-8C1F-3491C0307DC3}" type="slidenum">
              <a:rPr lang="en-US" smtClean="0"/>
              <a:pPr/>
              <a:t>49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/next loop flow diagram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Behavior of the </a:t>
            </a:r>
            <a:r>
              <a:rPr lang="en-US" dirty="0" smtClean="0">
                <a:latin typeface="Courier New" pitchFamily="49" charset="0"/>
              </a:rPr>
              <a:t>for/next</a:t>
            </a:r>
            <a:r>
              <a:rPr lang="en-US" dirty="0" smtClean="0"/>
              <a:t> loop: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Start out by performing the </a:t>
            </a:r>
            <a:r>
              <a:rPr lang="en-US" sz="2000" b="1" i="1" dirty="0" smtClean="0"/>
              <a:t>&lt;initialization&gt;</a:t>
            </a:r>
            <a:r>
              <a:rPr lang="en-US" sz="2000" dirty="0" smtClean="0"/>
              <a:t> once.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Repeatedly execute the </a:t>
            </a:r>
            <a:r>
              <a:rPr lang="en-US" sz="2000" b="1" i="1" dirty="0" smtClean="0"/>
              <a:t>&lt;statement(s)&gt;</a:t>
            </a:r>
            <a:r>
              <a:rPr lang="en-US" sz="2000" dirty="0" smtClean="0"/>
              <a:t> followed by the </a:t>
            </a:r>
            <a:r>
              <a:rPr lang="en-US" sz="2000" b="1" i="1" dirty="0" smtClean="0"/>
              <a:t>&lt;update&gt;</a:t>
            </a:r>
            <a:r>
              <a:rPr lang="en-US" sz="2000" dirty="0" smtClean="0"/>
              <a:t> as long as the </a:t>
            </a:r>
            <a:r>
              <a:rPr lang="en-US" sz="2000" b="1" i="1" dirty="0" smtClean="0"/>
              <a:t>&lt;test&gt;</a:t>
            </a:r>
            <a:r>
              <a:rPr lang="en-US" sz="2000" dirty="0" smtClean="0"/>
              <a:t> is still a true statement.</a:t>
            </a:r>
          </a:p>
        </p:txBody>
      </p:sp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4CA7CD-93CD-4E53-88DD-2743EA8FA5D1}" type="slidenum">
              <a:rPr lang="en-US" smtClean="0"/>
              <a:pPr/>
              <a:t>5</a:t>
            </a:fld>
            <a:endParaRPr lang="en-US" smtClean="0"/>
          </a:p>
        </p:txBody>
      </p:sp>
      <p:pic>
        <p:nvPicPr>
          <p:cNvPr id="51205" name="Picture 4" descr="forloop"/>
          <p:cNvPicPr>
            <a:picLocks noChangeAspect="1" noChangeArrowheads="1"/>
          </p:cNvPicPr>
          <p:nvPr/>
        </p:nvPicPr>
        <p:blipFill>
          <a:blip r:embed="rId2"/>
          <a:srcRect t="6048"/>
          <a:stretch>
            <a:fillRect/>
          </a:stretch>
        </p:blipFill>
        <p:spPr bwMode="auto">
          <a:xfrm>
            <a:off x="1752600" y="3048000"/>
            <a:ext cx="4724400" cy="355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constant example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Making the 3 a class constant removes the redundancy: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900" smtClean="0"/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500" b="1" smtClean="0">
                <a:solidFill>
                  <a:srgbClr val="003399"/>
                </a:solidFill>
                <a:latin typeface="Courier New" pitchFamily="49" charset="0"/>
              </a:rPr>
              <a:t>public static final int MAX_VALUE = 3;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800" b="1" smtClean="0">
              <a:solidFill>
                <a:srgbClr val="003399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500" smtClean="0">
                <a:latin typeface="Courier New" pitchFamily="49" charset="0"/>
              </a:rPr>
              <a:t>public static void main(String[] args) {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500" smtClean="0">
                <a:latin typeface="Courier New" pitchFamily="49" charset="0"/>
              </a:rPr>
              <a:t>    printTop();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500" smtClean="0">
                <a:latin typeface="Courier New" pitchFamily="49" charset="0"/>
              </a:rPr>
              <a:t>    printBottom();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500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500" smtClean="0">
                <a:latin typeface="Courier New" pitchFamily="49" charset="0"/>
              </a:rPr>
              <a:t>public static void printTop() {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500" smtClean="0">
                <a:latin typeface="Courier New" pitchFamily="49" charset="0"/>
              </a:rPr>
              <a:t>    for (int i = 1; i &lt;= </a:t>
            </a:r>
            <a:r>
              <a:rPr lang="en-US" sz="1500" b="1" smtClean="0">
                <a:solidFill>
                  <a:srgbClr val="003399"/>
                </a:solidFill>
                <a:latin typeface="Courier New" pitchFamily="49" charset="0"/>
              </a:rPr>
              <a:t>MAX_VALUE</a:t>
            </a:r>
            <a:r>
              <a:rPr lang="en-US" sz="1500" smtClean="0">
                <a:latin typeface="Courier New" pitchFamily="49" charset="0"/>
              </a:rPr>
              <a:t>; i++) {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500" smtClean="0">
                <a:latin typeface="Courier New" pitchFamily="49" charset="0"/>
              </a:rPr>
              <a:t>        for (int j = 1; j &lt;= i; j++) {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500" smtClean="0">
                <a:latin typeface="Courier New" pitchFamily="49" charset="0"/>
              </a:rPr>
              <a:t>            System.out.print(j);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500" smtClean="0">
                <a:latin typeface="Courier New" pitchFamily="49" charset="0"/>
              </a:rPr>
              <a:t>        }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500" smtClean="0">
                <a:latin typeface="Courier New" pitchFamily="49" charset="0"/>
              </a:rPr>
              <a:t>        lstDisplay.Items.Add();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500" smtClean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500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500" smtClean="0">
                <a:latin typeface="Courier New" pitchFamily="49" charset="0"/>
              </a:rPr>
              <a:t>public static void printBottom() {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500" smtClean="0">
                <a:latin typeface="Courier New" pitchFamily="49" charset="0"/>
              </a:rPr>
              <a:t>    for (int i = </a:t>
            </a:r>
            <a:r>
              <a:rPr lang="en-US" sz="1500" b="1" smtClean="0">
                <a:solidFill>
                  <a:srgbClr val="003399"/>
                </a:solidFill>
                <a:latin typeface="Courier New" pitchFamily="49" charset="0"/>
              </a:rPr>
              <a:t>MAX_VALUE</a:t>
            </a:r>
            <a:r>
              <a:rPr lang="en-US" sz="1500" smtClean="0">
                <a:latin typeface="Courier New" pitchFamily="49" charset="0"/>
              </a:rPr>
              <a:t>; i &gt;= 1; i--) {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500" smtClean="0">
                <a:latin typeface="Courier New" pitchFamily="49" charset="0"/>
              </a:rPr>
              <a:t>        for (int j = i; j &gt;= 1; j--) {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500" smtClean="0">
                <a:latin typeface="Courier New" pitchFamily="49" charset="0"/>
              </a:rPr>
              <a:t>            System.out.print(</a:t>
            </a:r>
            <a:r>
              <a:rPr lang="en-US" sz="1500" b="1" smtClean="0">
                <a:solidFill>
                  <a:srgbClr val="003399"/>
                </a:solidFill>
                <a:latin typeface="Courier New" pitchFamily="49" charset="0"/>
              </a:rPr>
              <a:t>MAX_VALUE</a:t>
            </a:r>
            <a:r>
              <a:rPr lang="en-US" sz="1500" smtClean="0">
                <a:latin typeface="Courier New" pitchFamily="49" charset="0"/>
              </a:rPr>
              <a:t>);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500" smtClean="0">
                <a:latin typeface="Courier New" pitchFamily="49" charset="0"/>
              </a:rPr>
              <a:t>        }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500" smtClean="0">
                <a:latin typeface="Courier New" pitchFamily="49" charset="0"/>
              </a:rPr>
              <a:t>        lstDisplay.Items.Add();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500" smtClean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500" smtClean="0">
                <a:latin typeface="Courier New" pitchFamily="49" charset="0"/>
              </a:rPr>
              <a:t>}</a:t>
            </a:r>
          </a:p>
        </p:txBody>
      </p:sp>
      <p:sp>
        <p:nvSpPr>
          <p:cNvPr id="911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1557A1-91CA-4E94-B69F-8A5352CEC109}" type="slidenum">
              <a:rPr lang="en-US" smtClean="0"/>
              <a:pPr/>
              <a:t>50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Constants and figures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mtClean="0"/>
              <a:t>Consider the task of drawing the following figures: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+/\/\/\/\/\+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|          |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+/\/\/\/\/\+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+/\/\/\/\/\+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|          |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|          |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|          |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|          |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|          |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+/\/\/\/\/\+</a:t>
            </a:r>
          </a:p>
          <a:p>
            <a:pPr lvl="1" eaLnBrk="1" hangingPunct="1"/>
            <a:endParaRPr lang="en-US" sz="800" smtClean="0">
              <a:latin typeface="Courier New" pitchFamily="49" charset="0"/>
            </a:endParaRPr>
          </a:p>
          <a:p>
            <a:pPr lvl="1" eaLnBrk="1" hangingPunct="1"/>
            <a:r>
              <a:rPr lang="en-US" smtClean="0"/>
              <a:t>Each figure is strongly tied to the number 5</a:t>
            </a:r>
            <a:br>
              <a:rPr lang="en-US" smtClean="0"/>
            </a:br>
            <a:r>
              <a:rPr lang="en-US" smtClean="0"/>
              <a:t>(or a multiple of 5, such as 10 ...)</a:t>
            </a:r>
          </a:p>
          <a:p>
            <a:pPr lvl="1" eaLnBrk="1" hangingPunct="1"/>
            <a:r>
              <a:rPr lang="en-US" smtClean="0"/>
              <a:t>Use a class constant so that these figures will be resizable.</a:t>
            </a:r>
          </a:p>
        </p:txBody>
      </p:sp>
      <p:sp>
        <p:nvSpPr>
          <p:cNvPr id="921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C51828-4C35-47E2-9215-9EEAEAAD6164}" type="slidenum">
              <a:rPr lang="en-US" smtClean="0"/>
              <a:pPr/>
              <a:t>51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Repetitive figure code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mtClean="0"/>
              <a:t>Note the repetition of numbers based on 5 in the code: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sz="1600" smtClean="0">
              <a:latin typeface="Courier New" pitchFamily="49" charset="0"/>
            </a:endParaRP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sz="1600" smtClean="0">
              <a:latin typeface="Courier New" pitchFamily="49" charset="0"/>
            </a:endParaRP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public static void drawFigure1() {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drawPlusLine();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drawBarLine();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drawPlusLine();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sz="1600" smtClean="0">
              <a:latin typeface="Courier New" pitchFamily="49" charset="0"/>
            </a:endParaRP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public static void drawPlusLine() {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System.out.print("+");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for (int i = 1; i &lt;= </a:t>
            </a:r>
            <a:r>
              <a:rPr lang="en-US" sz="1600" b="1" smtClean="0">
                <a:latin typeface="Courier New" pitchFamily="49" charset="0"/>
              </a:rPr>
              <a:t>5</a:t>
            </a:r>
            <a:r>
              <a:rPr lang="en-US" sz="1600" smtClean="0">
                <a:latin typeface="Courier New" pitchFamily="49" charset="0"/>
              </a:rPr>
              <a:t>; i++) {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    System.out.print("/\\");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}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lstDisplay.Items.Add("+");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sz="1600" smtClean="0">
              <a:latin typeface="Courier New" pitchFamily="49" charset="0"/>
            </a:endParaRP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public static void drawBarLine() {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System.out.print("|");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for (int i = 1; i &lt;= </a:t>
            </a:r>
            <a:r>
              <a:rPr lang="en-US" sz="1600" b="1" smtClean="0">
                <a:latin typeface="Courier New" pitchFamily="49" charset="0"/>
              </a:rPr>
              <a:t>10</a:t>
            </a:r>
            <a:r>
              <a:rPr lang="en-US" sz="1600" smtClean="0">
                <a:latin typeface="Courier New" pitchFamily="49" charset="0"/>
              </a:rPr>
              <a:t>; i++) {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    System.out.print(" ");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}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lstDisplay.Items.Add("|");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lvl="1" eaLnBrk="1" hangingPunct="1"/>
            <a:r>
              <a:rPr lang="en-US" smtClean="0"/>
              <a:t>It would be cumbersome to resize the figure.</a:t>
            </a:r>
          </a:p>
        </p:txBody>
      </p:sp>
      <p:sp>
        <p:nvSpPr>
          <p:cNvPr id="931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6434F4-6E74-44BF-9323-9B58A05AA5DD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93189" name="Text Box 4"/>
          <p:cNvSpPr txBox="1">
            <a:spLocks noChangeArrowheads="1"/>
          </p:cNvSpPr>
          <p:nvPr/>
        </p:nvSpPr>
        <p:spPr bwMode="auto">
          <a:xfrm>
            <a:off x="6629400" y="2438400"/>
            <a:ext cx="2251075" cy="1573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Output: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/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+/\/\/\/\/\+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|          |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+/\/\/\/\/\+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Fixing our code with constant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mtClean="0"/>
              <a:t>A class constant will fix the "magic number" problem: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sz="800" b="1" smtClean="0">
              <a:solidFill>
                <a:srgbClr val="003399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b="1" smtClean="0">
                <a:solidFill>
                  <a:srgbClr val="003399"/>
                </a:solidFill>
                <a:latin typeface="Courier New" pitchFamily="49" charset="0"/>
              </a:rPr>
              <a:t>    public static final int FIGURE_WIDTH = 5;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sz="1600" b="1" smtClean="0">
              <a:solidFill>
                <a:srgbClr val="003399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public static void drawFigure1() {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drawPlusLine();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drawBarLine();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drawPlusLine();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sz="1600" smtClean="0">
              <a:latin typeface="Courier New" pitchFamily="49" charset="0"/>
            </a:endParaRP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public static void drawPlusLine() {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System.out.print("+");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for (int i = 1; i &lt;= </a:t>
            </a:r>
            <a:r>
              <a:rPr lang="en-US" sz="1600" b="1" smtClean="0">
                <a:solidFill>
                  <a:srgbClr val="003399"/>
                </a:solidFill>
                <a:latin typeface="Courier New" pitchFamily="49" charset="0"/>
              </a:rPr>
              <a:t>FIGURE_WIDTH</a:t>
            </a:r>
            <a:r>
              <a:rPr lang="en-US" sz="1600" smtClean="0">
                <a:latin typeface="Courier New" pitchFamily="49" charset="0"/>
              </a:rPr>
              <a:t>; i++) {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    System.out.print("/\\");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}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lstDisplay.Items.Add("+");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sz="1600" smtClean="0">
              <a:latin typeface="Courier New" pitchFamily="49" charset="0"/>
            </a:endParaRP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public static void drawBarLine() {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System.out.print("|");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for (int i = 1; i &lt;= </a:t>
            </a:r>
            <a:r>
              <a:rPr lang="en-US" sz="1600" b="1" smtClean="0">
                <a:solidFill>
                  <a:srgbClr val="003399"/>
                </a:solidFill>
                <a:latin typeface="Courier New" pitchFamily="49" charset="0"/>
              </a:rPr>
              <a:t>2 * FIGURE_WIDTH</a:t>
            </a:r>
            <a:r>
              <a:rPr lang="en-US" sz="1600" smtClean="0">
                <a:latin typeface="Courier New" pitchFamily="49" charset="0"/>
              </a:rPr>
              <a:t>; i++) {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    System.out.print(" ");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}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lstDisplay.Items.Add("|");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}</a:t>
            </a:r>
          </a:p>
        </p:txBody>
      </p:sp>
      <p:sp>
        <p:nvSpPr>
          <p:cNvPr id="942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9695BA-E0AA-4C87-8E38-6C6B88CB1CCA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94213" name="Text Box 4"/>
          <p:cNvSpPr txBox="1">
            <a:spLocks noChangeArrowheads="1"/>
          </p:cNvSpPr>
          <p:nvPr/>
        </p:nvSpPr>
        <p:spPr bwMode="auto">
          <a:xfrm>
            <a:off x="6629400" y="2438400"/>
            <a:ext cx="2251075" cy="1573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Output: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/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+/\/\/\/\/\+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|          |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+/\/\/\/\/\+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Complex figure w/ constant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mtClean="0"/>
              <a:t>Modify the code from the previous slides to use a constant so that it can show figures of different sizes.</a:t>
            </a:r>
          </a:p>
          <a:p>
            <a:pPr lvl="1" eaLnBrk="1" hangingPunct="1"/>
            <a:r>
              <a:rPr lang="en-US" smtClean="0"/>
              <a:t>The figure originally shown has a size of 4.</a:t>
            </a:r>
          </a:p>
          <a:p>
            <a:pPr lvl="1" eaLnBrk="1" hangingPunct="1"/>
            <a:endParaRPr lang="en-US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#================#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|      &lt;&gt;&lt;&gt;      |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|    &lt;&gt;....&lt;&gt;    |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|  &lt;&gt;........&lt;&gt;  |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|&lt;&gt;............&lt;&gt;|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|&lt;&gt;............&lt;&gt;|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|  &lt;&gt;........&lt;&gt;  |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|    &lt;&gt;....&lt;&gt;    |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|      &lt;&gt;&lt;&gt;      |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#================#</a:t>
            </a:r>
          </a:p>
        </p:txBody>
      </p:sp>
      <p:sp>
        <p:nvSpPr>
          <p:cNvPr id="952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A2EA4D-4CA5-491A-AD7E-3A8A25BCBC5A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95237" name="Text Box 4"/>
          <p:cNvSpPr txBox="1">
            <a:spLocks noChangeArrowheads="1"/>
          </p:cNvSpPr>
          <p:nvPr/>
        </p:nvSpPr>
        <p:spPr bwMode="auto">
          <a:xfrm>
            <a:off x="4887913" y="2552700"/>
            <a:ext cx="2579687" cy="3390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114300" lvl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A figure of size 3:</a:t>
            </a:r>
          </a:p>
          <a:p>
            <a:pPr marL="114300" lvl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/>
          </a:p>
          <a:p>
            <a:pPr marL="114300" lvl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#============#</a:t>
            </a:r>
          </a:p>
          <a:p>
            <a:pPr marL="114300" lvl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|    &lt;&gt;&lt;&gt;    |</a:t>
            </a:r>
          </a:p>
          <a:p>
            <a:pPr marL="114300" lvl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|  &lt;&gt;....&lt;&gt;  |</a:t>
            </a:r>
          </a:p>
          <a:p>
            <a:pPr marL="114300" lvl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|&lt;&gt;........&lt;&gt;|</a:t>
            </a:r>
          </a:p>
          <a:p>
            <a:pPr marL="114300" lvl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|&lt;&gt;........&lt;&gt;|</a:t>
            </a:r>
          </a:p>
          <a:p>
            <a:pPr marL="114300" lvl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|  &lt;&gt;....&lt;&gt;  |</a:t>
            </a:r>
          </a:p>
          <a:p>
            <a:pPr marL="114300" lvl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|    &lt;&gt;&lt;&gt;    |</a:t>
            </a:r>
          </a:p>
          <a:p>
            <a:pPr marL="114300" lvl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#============#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Loop tables and constant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smtClean="0"/>
              <a:t>Let's modify our loop table to take into account </a:t>
            </a:r>
            <a:r>
              <a:rPr lang="en-US" smtClean="0">
                <a:latin typeface="Courier New" pitchFamily="49" charset="0"/>
              </a:rPr>
              <a:t>SIZE</a:t>
            </a:r>
            <a:endParaRPr lang="en-US" smtClean="0"/>
          </a:p>
          <a:p>
            <a:pPr lvl="1" eaLnBrk="1" hangingPunct="1"/>
            <a:r>
              <a:rPr lang="en-US" smtClean="0"/>
              <a:t>Adding the constant sometimes changes the </a:t>
            </a:r>
            <a:r>
              <a:rPr lang="en-US" i="1" smtClean="0"/>
              <a:t>b</a:t>
            </a:r>
            <a:r>
              <a:rPr lang="en-US" smtClean="0"/>
              <a:t> in  </a:t>
            </a:r>
            <a:r>
              <a:rPr lang="en-US" i="1" smtClean="0"/>
              <a:t>y</a:t>
            </a:r>
            <a:r>
              <a:rPr lang="en-US" smtClean="0"/>
              <a:t> = </a:t>
            </a:r>
            <a:r>
              <a:rPr lang="en-US" i="1" smtClean="0"/>
              <a:t>mx</a:t>
            </a:r>
            <a:r>
              <a:rPr lang="en-US" smtClean="0"/>
              <a:t> + </a:t>
            </a:r>
            <a:r>
              <a:rPr lang="en-US" i="1" smtClean="0"/>
              <a:t>b</a:t>
            </a:r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#================#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|      &lt;&gt;&lt;&gt;      |	#============#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|    &lt;&gt;....&lt;&gt;    |      |    &lt;&gt;&lt;&gt;   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|  &lt;&gt;........&lt;&gt;  |      |  &lt;&gt;....&lt;&gt; 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|&lt;&gt;............&lt;&gt;|      |&lt;&gt;........&lt;&gt;|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|&lt;&gt;............&lt;&gt;|      |&lt;&gt;........&lt;&gt;|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|  &lt;&gt;........&lt;&gt;  |      |  &lt;&gt;....&lt;&gt; 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|    &lt;&gt;....&lt;&gt;    |      |    &lt;&gt;&lt;&gt;   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|      &lt;&gt;&lt;&gt;      |      #============#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#================#</a:t>
            </a:r>
          </a:p>
        </p:txBody>
      </p:sp>
      <p:sp>
        <p:nvSpPr>
          <p:cNvPr id="962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513D10-0808-475D-8013-068788507C28}" type="slidenum">
              <a:rPr lang="en-US" smtClean="0"/>
              <a:pPr/>
              <a:t>55</a:t>
            </a:fld>
            <a:endParaRPr lang="en-US" smtClean="0"/>
          </a:p>
        </p:txBody>
      </p:sp>
      <p:graphicFrame>
        <p:nvGraphicFramePr>
          <p:cNvPr id="1521830" name="Group 166"/>
          <p:cNvGraphicFramePr>
            <a:graphicFrameLocks noGrp="1"/>
          </p:cNvGraphicFramePr>
          <p:nvPr/>
        </p:nvGraphicFramePr>
        <p:xfrm>
          <a:off x="657225" y="1992313"/>
          <a:ext cx="8029575" cy="1893126"/>
        </p:xfrm>
        <a:graphic>
          <a:graphicData uri="http://schemas.openxmlformats.org/drawingml/2006/table">
            <a:tbl>
              <a:tblPr/>
              <a:tblGrid>
                <a:gridCol w="738188"/>
                <a:gridCol w="1016000"/>
                <a:gridCol w="1179512"/>
                <a:gridCol w="2384425"/>
                <a:gridCol w="1162050"/>
                <a:gridCol w="1549400"/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spaces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dots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1,2,3,4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6,4,2,0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0,4,8,12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1,2,3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4,2,0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0,4,8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21862" name="Group 198"/>
          <p:cNvGraphicFramePr>
            <a:graphicFrameLocks noGrp="1"/>
          </p:cNvGraphicFramePr>
          <p:nvPr/>
        </p:nvGraphicFramePr>
        <p:xfrm>
          <a:off x="657225" y="1992313"/>
          <a:ext cx="8029575" cy="1893126"/>
        </p:xfrm>
        <a:graphic>
          <a:graphicData uri="http://schemas.openxmlformats.org/drawingml/2006/table">
            <a:tbl>
              <a:tblPr/>
              <a:tblGrid>
                <a:gridCol w="738188"/>
                <a:gridCol w="1016000"/>
                <a:gridCol w="1179512"/>
                <a:gridCol w="2384425"/>
                <a:gridCol w="1162050"/>
                <a:gridCol w="1549400"/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spaces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dots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1,2,3,4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6,4,2,0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-2*line +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0,4,8,12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4*line - 4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1,2,3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4,2,0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-2*line +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0,4,8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4*line - 4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21892" name="Group 228"/>
          <p:cNvGraphicFramePr>
            <a:graphicFrameLocks noGrp="1"/>
          </p:cNvGraphicFramePr>
          <p:nvPr/>
        </p:nvGraphicFramePr>
        <p:xfrm>
          <a:off x="657225" y="1992313"/>
          <a:ext cx="8029575" cy="1893126"/>
        </p:xfrm>
        <a:graphic>
          <a:graphicData uri="http://schemas.openxmlformats.org/drawingml/2006/table">
            <a:tbl>
              <a:tblPr/>
              <a:tblGrid>
                <a:gridCol w="738188"/>
                <a:gridCol w="1016000"/>
                <a:gridCol w="1179512"/>
                <a:gridCol w="2384425"/>
                <a:gridCol w="1162050"/>
                <a:gridCol w="1549400"/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spaces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-2*line +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(2*SIZE)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dots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4*line -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1,2,3,4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6,4,2,0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-2*line +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0,4,8,12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4*line - 4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1,2,3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4,2,0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-2*line +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0,4,8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4*line - 4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Partial solution</a:t>
            </a:r>
          </a:p>
        </p:txBody>
      </p:sp>
      <p:sp>
        <p:nvSpPr>
          <p:cNvPr id="9728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public static final int SIZE = 4;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// Prints the expanding pattern of &lt;&gt; for the top half of the figure.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public static void drawTopHalf()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for (int line = 1; line &lt;= </a:t>
            </a:r>
            <a:r>
              <a:rPr lang="en-US" sz="1600" b="1" smtClean="0">
                <a:latin typeface="Courier New" pitchFamily="49" charset="0"/>
              </a:rPr>
              <a:t>SIZE</a:t>
            </a:r>
            <a:r>
              <a:rPr lang="en-US" sz="1600" smtClean="0">
                <a:latin typeface="Courier New" pitchFamily="49" charset="0"/>
              </a:rPr>
              <a:t>; line++)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System.out.print("|");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for (int space = 1; space &lt;= (line * -2 + </a:t>
            </a:r>
            <a:r>
              <a:rPr lang="en-US" sz="1600" b="1" smtClean="0">
                <a:latin typeface="Courier New" pitchFamily="49" charset="0"/>
              </a:rPr>
              <a:t>(2 * SIZE)</a:t>
            </a:r>
            <a:r>
              <a:rPr lang="en-US" sz="1600" smtClean="0">
                <a:latin typeface="Courier New" pitchFamily="49" charset="0"/>
              </a:rPr>
              <a:t>); space++)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    System.out.print("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System.out.print("&lt;&gt;");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for (int dot = 1; dot &lt;= (line * 4 - </a:t>
            </a:r>
            <a:r>
              <a:rPr lang="en-US" sz="1600" b="1" smtClean="0">
                <a:latin typeface="Courier New" pitchFamily="49" charset="0"/>
              </a:rPr>
              <a:t>4</a:t>
            </a:r>
            <a:r>
              <a:rPr lang="en-US" sz="1600" smtClean="0">
                <a:latin typeface="Courier New" pitchFamily="49" charset="0"/>
              </a:rPr>
              <a:t>); dot++)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    System.out.print(".");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System.out.print("&lt;&gt;");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for (int space = 1; space &lt;= (line * -2 + </a:t>
            </a:r>
            <a:r>
              <a:rPr lang="en-US" sz="1600" b="1" smtClean="0">
                <a:latin typeface="Courier New" pitchFamily="49" charset="0"/>
              </a:rPr>
              <a:t>(2 * SIZE)</a:t>
            </a:r>
            <a:r>
              <a:rPr lang="en-US" sz="1600" smtClean="0">
                <a:latin typeface="Courier New" pitchFamily="49" charset="0"/>
              </a:rPr>
              <a:t>); space++)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    System.out.print("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lstDisplay.Items.Add("|");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}</a:t>
            </a:r>
          </a:p>
        </p:txBody>
      </p:sp>
      <p:sp>
        <p:nvSpPr>
          <p:cNvPr id="972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8AC2D0-CDDF-4C24-8744-E96DDFAC0DED}" type="slidenum">
              <a:rPr lang="en-US" smtClean="0"/>
              <a:pPr/>
              <a:t>56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Observations about constant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mtClean="0"/>
              <a:t>Adding a constant often changes the amount added</a:t>
            </a:r>
            <a:br>
              <a:rPr lang="en-US" smtClean="0"/>
            </a:br>
            <a:r>
              <a:rPr lang="en-US" smtClean="0"/>
              <a:t>(the intercept) in a loop expression.</a:t>
            </a:r>
          </a:p>
          <a:p>
            <a:pPr lvl="1" eaLnBrk="1" hangingPunct="1"/>
            <a:r>
              <a:rPr lang="en-US" smtClean="0"/>
              <a:t>Usually the multiplier (slope) is unchanged.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700" smtClean="0">
                <a:latin typeface="Courier New" pitchFamily="49" charset="0"/>
              </a:rPr>
              <a:t>public static final int SIZE = 4;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700" smtClean="0">
                <a:latin typeface="Courier New" pitchFamily="49" charset="0"/>
              </a:rPr>
              <a:t>for (int space = 1; space &lt;= (line * </a:t>
            </a:r>
            <a:r>
              <a:rPr lang="en-US" sz="1700" smtClean="0">
                <a:solidFill>
                  <a:srgbClr val="808080"/>
                </a:solidFill>
                <a:latin typeface="Courier New" pitchFamily="49" charset="0"/>
              </a:rPr>
              <a:t>-2</a:t>
            </a:r>
            <a:r>
              <a:rPr lang="en-US" sz="1700" smtClean="0">
                <a:latin typeface="Courier New" pitchFamily="49" charset="0"/>
              </a:rPr>
              <a:t> + </a:t>
            </a:r>
            <a:r>
              <a:rPr lang="en-US" sz="1700" b="1" smtClean="0">
                <a:solidFill>
                  <a:srgbClr val="003399"/>
                </a:solidFill>
                <a:latin typeface="Courier New" pitchFamily="49" charset="0"/>
              </a:rPr>
              <a:t>(2 * SIZE)</a:t>
            </a:r>
            <a:r>
              <a:rPr lang="en-US" sz="1700" smtClean="0">
                <a:latin typeface="Courier New" pitchFamily="49" charset="0"/>
              </a:rPr>
              <a:t>); space++) 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700" smtClean="0">
                <a:latin typeface="Courier New" pitchFamily="49" charset="0"/>
              </a:rPr>
              <a:t>  	System.out.print(" ");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700" smtClean="0">
                <a:latin typeface="Courier New" pitchFamily="49" charset="0"/>
              </a:rPr>
              <a:t>}</a:t>
            </a:r>
          </a:p>
          <a:p>
            <a:pPr lvl="1" eaLnBrk="1" hangingPunct="1"/>
            <a:endParaRPr lang="en-US" sz="1700" smtClean="0">
              <a:latin typeface="Courier New" pitchFamily="49" charset="0"/>
            </a:endParaRPr>
          </a:p>
          <a:p>
            <a:pPr eaLnBrk="1" hangingPunct="1"/>
            <a:r>
              <a:rPr lang="en-US" smtClean="0"/>
              <a:t>The constant doesn't replace </a:t>
            </a:r>
            <a:r>
              <a:rPr lang="en-US" i="1" smtClean="0"/>
              <a:t>every </a:t>
            </a:r>
            <a:r>
              <a:rPr lang="en-US" smtClean="0"/>
              <a:t>occurrence of the original value.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700" smtClean="0">
                <a:latin typeface="Courier New" pitchFamily="49" charset="0"/>
              </a:rPr>
              <a:t>for (int dot = 1; dot &lt;= (line * </a:t>
            </a:r>
            <a:r>
              <a:rPr lang="en-US" sz="1700" b="1" smtClean="0">
                <a:solidFill>
                  <a:srgbClr val="808080"/>
                </a:solidFill>
                <a:latin typeface="Courier New" pitchFamily="49" charset="0"/>
              </a:rPr>
              <a:t>4</a:t>
            </a:r>
            <a:r>
              <a:rPr lang="en-US" sz="1700" smtClean="0">
                <a:latin typeface="Courier New" pitchFamily="49" charset="0"/>
              </a:rPr>
              <a:t> - </a:t>
            </a:r>
            <a:r>
              <a:rPr lang="en-US" sz="1700" b="1" smtClean="0">
                <a:solidFill>
                  <a:srgbClr val="808080"/>
                </a:solidFill>
                <a:latin typeface="Courier New" pitchFamily="49" charset="0"/>
              </a:rPr>
              <a:t>4</a:t>
            </a:r>
            <a:r>
              <a:rPr lang="en-US" sz="1700" smtClean="0">
                <a:latin typeface="Courier New" pitchFamily="49" charset="0"/>
              </a:rPr>
              <a:t>); dot++) 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700" smtClean="0">
                <a:latin typeface="Courier New" pitchFamily="49" charset="0"/>
              </a:rPr>
              <a:t>    System.out.print(".");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700" smtClean="0">
                <a:latin typeface="Courier New" pitchFamily="49" charset="0"/>
              </a:rPr>
              <a:t>}</a:t>
            </a:r>
          </a:p>
        </p:txBody>
      </p:sp>
      <p:sp>
        <p:nvSpPr>
          <p:cNvPr id="983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FBB0E7-971A-4D4A-8A45-D05AA1A45A50}" type="slidenum">
              <a:rPr lang="en-US" smtClean="0"/>
              <a:pPr/>
              <a:t>57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complex figure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mtClean="0"/>
              <a:t>Write a program that produces the following output.</a:t>
            </a:r>
          </a:p>
          <a:p>
            <a:pPr lvl="1" eaLnBrk="1" hangingPunct="1"/>
            <a:r>
              <a:rPr lang="en-US" smtClean="0"/>
              <a:t>Write nested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loops to capture the repetition.</a:t>
            </a:r>
          </a:p>
          <a:p>
            <a:pPr lvl="1" eaLnBrk="1" hangingPunct="1"/>
            <a:r>
              <a:rPr lang="en-US" smtClean="0"/>
              <a:t>Use static methods to capture structure and redundancy.</a:t>
            </a:r>
          </a:p>
          <a:p>
            <a:pPr lvl="1" eaLnBrk="1" hangingPunct="1">
              <a:buFont typeface="Wingdings" pitchFamily="2" charset="2"/>
              <a:buNone/>
            </a:pPr>
            <a:endParaRPr lang="en-US" smtClean="0"/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====+====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#   |   #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#   |   #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#   |   #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====+====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#   |   #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#   |   #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#   |   #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====+====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smtClean="0">
              <a:latin typeface="Courier New" pitchFamily="49" charset="0"/>
            </a:endParaRPr>
          </a:p>
          <a:p>
            <a:pPr eaLnBrk="1" hangingPunct="1"/>
            <a:r>
              <a:rPr lang="en-US" smtClean="0"/>
              <a:t>After implementing the program, add a constant so that the figure can be resized.</a:t>
            </a:r>
          </a:p>
        </p:txBody>
      </p:sp>
      <p:sp>
        <p:nvSpPr>
          <p:cNvPr id="993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6D0DA7-5DF7-4A2D-BB57-FE1EAFD5E006}" type="slidenum">
              <a:rPr lang="en-US" smtClean="0"/>
              <a:pPr/>
              <a:t>58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6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Loop walkthrough</a:t>
            </a:r>
          </a:p>
        </p:txBody>
      </p:sp>
      <p:sp>
        <p:nvSpPr>
          <p:cNvPr id="1459204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609416"/>
            <a:ext cx="8305800" cy="4846320"/>
          </a:xfrm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buFont typeface="Wingdings" pitchFamily="2" charset="2"/>
              <a:buNone/>
              <a:tabLst>
                <a:tab pos="5943600" algn="l"/>
              </a:tabLst>
            </a:pPr>
            <a:r>
              <a:rPr lang="en-US" sz="2000" dirty="0" smtClean="0"/>
              <a:t>	</a:t>
            </a:r>
            <a:r>
              <a:rPr lang="en-US" dirty="0" smtClean="0"/>
              <a:t>Let's walk through the following </a:t>
            </a:r>
            <a:r>
              <a:rPr lang="en-US" dirty="0" smtClean="0">
                <a:latin typeface="Courier New" pitchFamily="49" charset="0"/>
              </a:rPr>
              <a:t>for/next</a:t>
            </a:r>
            <a:r>
              <a:rPr lang="en-US" dirty="0" smtClean="0"/>
              <a:t> loop:</a:t>
            </a:r>
          </a:p>
          <a:p>
            <a:pPr marL="742950" lvl="1" indent="-285750" eaLnBrk="1" hangingPunct="1">
              <a:lnSpc>
                <a:spcPct val="90000"/>
              </a:lnSpc>
              <a:tabLst>
                <a:tab pos="5943600" algn="l"/>
              </a:tabLst>
            </a:pPr>
            <a:endParaRPr lang="en-US" sz="900" dirty="0" smtClean="0"/>
          </a:p>
          <a:p>
            <a:pPr marL="742950" lvl="1" indent="-285750" eaLnBrk="1" hangingPunct="1">
              <a:lnSpc>
                <a:spcPct val="70000"/>
              </a:lnSpc>
              <a:buFont typeface="Wingdings" pitchFamily="2" charset="2"/>
              <a:buNone/>
              <a:tabLst>
                <a:tab pos="5943600" algn="l"/>
              </a:tabLst>
            </a:pPr>
            <a:r>
              <a:rPr lang="en-US" sz="1800" dirty="0" smtClean="0">
                <a:latin typeface="Courier New" pitchFamily="49" charset="0"/>
              </a:rPr>
              <a:t>For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as Integer = 1 to 3</a:t>
            </a:r>
          </a:p>
          <a:p>
            <a:pPr marL="742950" lvl="1" indent="-285750" eaLnBrk="1" hangingPunct="1">
              <a:lnSpc>
                <a:spcPct val="70000"/>
              </a:lnSpc>
              <a:buFont typeface="Wingdings" pitchFamily="2" charset="2"/>
              <a:buNone/>
              <a:tabLst>
                <a:tab pos="5943600" algn="l"/>
              </a:tabLst>
            </a:pP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lstDisplay.Items.Add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+ " squared is " + (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*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));</a:t>
            </a:r>
          </a:p>
          <a:p>
            <a:pPr marL="742950" lvl="1" indent="-285750" eaLnBrk="1" hangingPunct="1">
              <a:lnSpc>
                <a:spcPct val="70000"/>
              </a:lnSpc>
              <a:buFont typeface="Wingdings" pitchFamily="2" charset="2"/>
              <a:buNone/>
              <a:tabLst>
                <a:tab pos="5943600" algn="l"/>
              </a:tabLst>
            </a:pPr>
            <a:r>
              <a:rPr lang="en-US" sz="1800" dirty="0" smtClean="0">
                <a:latin typeface="Courier New" pitchFamily="49" charset="0"/>
              </a:rPr>
              <a:t>Next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endParaRPr lang="en-US" sz="800" dirty="0" smtClean="0"/>
          </a:p>
          <a:p>
            <a:pPr marL="742950" lvl="1" indent="-285750" eaLnBrk="1" hangingPunct="1">
              <a:lnSpc>
                <a:spcPct val="70000"/>
              </a:lnSpc>
              <a:buFont typeface="Wingdings" pitchFamily="2" charset="2"/>
              <a:buNone/>
              <a:tabLst>
                <a:tab pos="5943600" algn="l"/>
              </a:tabLst>
            </a:pPr>
            <a:endParaRPr lang="en-US" sz="1800" dirty="0" smtClean="0">
              <a:latin typeface="Courier New" pitchFamily="49" charset="0"/>
            </a:endParaRPr>
          </a:p>
          <a:p>
            <a:pPr marL="342900" indent="-342900" eaLnBrk="1" hangingPunct="1">
              <a:lnSpc>
                <a:spcPct val="90000"/>
              </a:lnSpc>
              <a:buFont typeface="Wingdings" pitchFamily="2" charset="2"/>
              <a:buNone/>
              <a:tabLst>
                <a:tab pos="5943600" algn="l"/>
              </a:tabLst>
            </a:pPr>
            <a:r>
              <a:rPr lang="en-US" sz="2000" dirty="0" smtClean="0"/>
              <a:t>	Output:</a:t>
            </a:r>
          </a:p>
          <a:p>
            <a:pPr marL="342900" indent="-342900" eaLnBrk="1" hangingPunct="1">
              <a:lnSpc>
                <a:spcPct val="70000"/>
              </a:lnSpc>
              <a:buFont typeface="Wingdings" pitchFamily="2" charset="2"/>
              <a:buNone/>
              <a:tabLst>
                <a:tab pos="5943600" algn="l"/>
              </a:tabLst>
            </a:pPr>
            <a:r>
              <a:rPr lang="en-US" sz="2000" dirty="0" smtClean="0">
                <a:latin typeface="Courier New" pitchFamily="49" charset="0"/>
              </a:rPr>
              <a:t>	1 squared is 1</a:t>
            </a:r>
          </a:p>
          <a:p>
            <a:pPr marL="342900" indent="-342900" eaLnBrk="1" hangingPunct="1">
              <a:lnSpc>
                <a:spcPct val="70000"/>
              </a:lnSpc>
              <a:buFont typeface="Wingdings" pitchFamily="2" charset="2"/>
              <a:buNone/>
              <a:tabLst>
                <a:tab pos="5943600" algn="l"/>
              </a:tabLst>
            </a:pPr>
            <a:r>
              <a:rPr lang="en-US" sz="2000" dirty="0" smtClean="0">
                <a:latin typeface="Courier New" pitchFamily="49" charset="0"/>
              </a:rPr>
              <a:t>	2 squared is 4</a:t>
            </a:r>
          </a:p>
          <a:p>
            <a:pPr marL="342900" indent="-342900" eaLnBrk="1" hangingPunct="1">
              <a:lnSpc>
                <a:spcPct val="70000"/>
              </a:lnSpc>
              <a:buFont typeface="Wingdings" pitchFamily="2" charset="2"/>
              <a:buNone/>
              <a:tabLst>
                <a:tab pos="5943600" algn="l"/>
              </a:tabLst>
            </a:pPr>
            <a:r>
              <a:rPr lang="en-US" sz="2000" dirty="0" smtClean="0">
                <a:latin typeface="Courier New" pitchFamily="49" charset="0"/>
              </a:rPr>
              <a:t>	3 squared is 9</a:t>
            </a:r>
            <a:endParaRPr lang="en-US" sz="2000" u="sng" dirty="0" smtClean="0"/>
          </a:p>
        </p:txBody>
      </p:sp>
      <p:sp>
        <p:nvSpPr>
          <p:cNvPr id="522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34D5E3-5458-453D-8912-FDC52E3974F8}" type="slidenum">
              <a:rPr lang="en-US" smtClean="0"/>
              <a:pPr/>
              <a:t>6</a:t>
            </a:fld>
            <a:endParaRPr lang="en-US" smtClean="0"/>
          </a:p>
        </p:txBody>
      </p:sp>
      <p:pic>
        <p:nvPicPr>
          <p:cNvPr id="52227" name="Picture 2" descr="forloo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2819400"/>
            <a:ext cx="4724400" cy="377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9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9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9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9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9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9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9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9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9204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example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loop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The body of a </a:t>
            </a:r>
            <a:r>
              <a:rPr lang="en-US" dirty="0" smtClean="0">
                <a:latin typeface="Courier New" pitchFamily="49" charset="0"/>
              </a:rPr>
              <a:t>for/next</a:t>
            </a:r>
            <a:r>
              <a:rPr lang="en-US" dirty="0" smtClean="0"/>
              <a:t> loop can contain multiple lines.</a:t>
            </a:r>
          </a:p>
          <a:p>
            <a:pPr lvl="1" eaLnBrk="1" hangingPunct="1"/>
            <a:r>
              <a:rPr lang="en-US" dirty="0" smtClean="0"/>
              <a:t>Example: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900" dirty="0" smtClean="0"/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lstDisplay.Items.Add</a:t>
            </a:r>
            <a:r>
              <a:rPr lang="en-US" dirty="0" smtClean="0">
                <a:latin typeface="Courier New" pitchFamily="49" charset="0"/>
              </a:rPr>
              <a:t>("+----+")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	For </a:t>
            </a:r>
            <a:r>
              <a:rPr lang="en-US" dirty="0" err="1" smtClean="0">
                <a:latin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</a:rPr>
              <a:t> as Integer = 1 to 3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	    </a:t>
            </a:r>
            <a:r>
              <a:rPr lang="en-US" b="1" dirty="0" err="1" smtClean="0">
                <a:latin typeface="Courier New" pitchFamily="49" charset="0"/>
              </a:rPr>
              <a:t>lstDisplay.Items.Add</a:t>
            </a:r>
            <a:r>
              <a:rPr lang="en-US" b="1" dirty="0" smtClean="0">
                <a:latin typeface="Courier New" pitchFamily="49" charset="0"/>
              </a:rPr>
              <a:t>(“\    /")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	    </a:t>
            </a:r>
            <a:r>
              <a:rPr lang="en-US" b="1" dirty="0" err="1" smtClean="0">
                <a:latin typeface="Courier New" pitchFamily="49" charset="0"/>
              </a:rPr>
              <a:t>lstDisplay.Items.Add</a:t>
            </a:r>
            <a:r>
              <a:rPr lang="en-US" b="1" dirty="0" smtClean="0">
                <a:latin typeface="Courier New" pitchFamily="49" charset="0"/>
              </a:rPr>
              <a:t>("/    \")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	Next </a:t>
            </a:r>
            <a:r>
              <a:rPr lang="en-US" dirty="0" err="1" smtClean="0">
                <a:latin typeface="Courier New" pitchFamily="49" charset="0"/>
              </a:rPr>
              <a:t>i</a:t>
            </a:r>
            <a:endParaRPr lang="en-US" dirty="0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lstDisplay.Items.Add</a:t>
            </a:r>
            <a:r>
              <a:rPr lang="en-US" dirty="0" smtClean="0">
                <a:latin typeface="Courier New" pitchFamily="49" charset="0"/>
              </a:rPr>
              <a:t>("+----+")</a:t>
            </a:r>
          </a:p>
          <a:p>
            <a:pPr lvl="1" eaLnBrk="1" hangingPunct="1"/>
            <a:endParaRPr lang="en-US" sz="1000" dirty="0" smtClean="0"/>
          </a:p>
          <a:p>
            <a:pPr lvl="1" eaLnBrk="1" hangingPunct="1"/>
            <a:r>
              <a:rPr lang="en-US" dirty="0" smtClean="0"/>
              <a:t>Output: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	+----+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	\    /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	/    \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	\    /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	/    \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	\    /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	/    \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	+----+</a:t>
            </a:r>
          </a:p>
        </p:txBody>
      </p:sp>
      <p:sp>
        <p:nvSpPr>
          <p:cNvPr id="532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11A12F-6381-4ECD-ADBD-F1E167E02653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Iterations of a for/next loop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smtClean="0"/>
              <a:t>The default value of the optional </a:t>
            </a:r>
            <a:r>
              <a:rPr lang="en-US" sz="2000" b="1" smtClean="0"/>
              <a:t>&lt;step&gt; </a:t>
            </a:r>
            <a:r>
              <a:rPr lang="en-US" sz="2000" smtClean="0"/>
              <a:t>parameter is +1</a:t>
            </a:r>
          </a:p>
          <a:p>
            <a:pPr eaLnBrk="1" hangingPunct="1"/>
            <a:r>
              <a:rPr lang="en-US" sz="2000" b="1" smtClean="0"/>
              <a:t>&lt;step&gt; </a:t>
            </a:r>
            <a:r>
              <a:rPr lang="en-US" sz="2000" smtClean="0"/>
              <a:t>can be any positive or negative integer</a:t>
            </a:r>
          </a:p>
          <a:p>
            <a:pPr eaLnBrk="1" hangingPunct="1"/>
            <a:endParaRPr lang="en-US" sz="2000" smtClean="0"/>
          </a:p>
          <a:p>
            <a:pPr lvl="1" eaLnBrk="1" hangingPunct="1">
              <a:buFont typeface="Wingdings" pitchFamily="2" charset="2"/>
              <a:buNone/>
            </a:pPr>
            <a:endParaRPr lang="en-US" sz="900" smtClean="0"/>
          </a:p>
          <a:p>
            <a:pPr lvl="1" eaLnBrk="1" hangingPunct="1"/>
            <a:r>
              <a:rPr lang="en-US" sz="1800" smtClean="0"/>
              <a:t>Example: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	for i as Integer = 1 to 10 Step 2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	    lstDisplay.Items.Add(i);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	}</a:t>
            </a:r>
          </a:p>
          <a:p>
            <a:pPr lvl="1" eaLnBrk="1" hangingPunct="1"/>
            <a:r>
              <a:rPr lang="en-US" sz="1800" smtClean="0"/>
              <a:t>Output: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	1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	3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	5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	7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	9</a:t>
            </a:r>
          </a:p>
        </p:txBody>
      </p:sp>
      <p:sp>
        <p:nvSpPr>
          <p:cNvPr id="542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9E661D-CA08-4B89-AA26-F0A65E0793AD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parameter…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eaLnBrk="1" hangingPunct="1"/>
            <a:r>
              <a:rPr lang="en-US" sz="1800" smtClean="0"/>
              <a:t>A negative step value can be used to count backwards…</a:t>
            </a:r>
          </a:p>
          <a:p>
            <a:pPr lvl="1" eaLnBrk="1" hangingPunct="1"/>
            <a:endParaRPr lang="en-US" sz="1800" smtClean="0"/>
          </a:p>
          <a:p>
            <a:pPr lvl="1" eaLnBrk="1" hangingPunct="1"/>
            <a:r>
              <a:rPr lang="en-US" sz="1800" smtClean="0"/>
              <a:t>Example: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	For i as Integer = 100 to 50 Step -10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		 lstDisplay.Items.Add(i);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	Next I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1800" smtClean="0">
              <a:latin typeface="Courier New" pitchFamily="49" charset="0"/>
            </a:endParaRPr>
          </a:p>
          <a:p>
            <a:pPr lvl="1" eaLnBrk="1" hangingPunct="1"/>
            <a:r>
              <a:rPr lang="en-US" sz="1800" smtClean="0"/>
              <a:t>Output: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	100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	90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	80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	70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	60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	50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1800" smtClean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smtClean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85D381-BB24-45DA-9EE7-8E6859268693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55411</TotalTime>
  <Words>3194</Words>
  <Application>Microsoft Office PowerPoint</Application>
  <PresentationFormat>On-screen Show (4:3)</PresentationFormat>
  <Paragraphs>1065</Paragraphs>
  <Slides>58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Opulent</vt:lpstr>
      <vt:lpstr>The For/Next Loop</vt:lpstr>
      <vt:lpstr>Repetition with for loops</vt:lpstr>
      <vt:lpstr>for loop syntax</vt:lpstr>
      <vt:lpstr>for loop over range of ints</vt:lpstr>
      <vt:lpstr>for/next loop flow diagram</vt:lpstr>
      <vt:lpstr>Loop walkthrough</vt:lpstr>
      <vt:lpstr>Another example for loop</vt:lpstr>
      <vt:lpstr>Iterations of a for/next loop</vt:lpstr>
      <vt:lpstr>Step parameter…</vt:lpstr>
      <vt:lpstr>Downward-counting ...</vt:lpstr>
      <vt:lpstr>for/next loop questions</vt:lpstr>
      <vt:lpstr>Mapping loops to numbers</vt:lpstr>
      <vt:lpstr>Mapping loops to numbers 2</vt:lpstr>
      <vt:lpstr>Loop table Question</vt:lpstr>
      <vt:lpstr>Loop table question</vt:lpstr>
      <vt:lpstr>Nested loops</vt:lpstr>
      <vt:lpstr>More nested loops</vt:lpstr>
      <vt:lpstr>Output:</vt:lpstr>
      <vt:lpstr>Nested for loop exercise</vt:lpstr>
      <vt:lpstr>Output:</vt:lpstr>
      <vt:lpstr>Nested for loop exercise</vt:lpstr>
      <vt:lpstr>Output:</vt:lpstr>
      <vt:lpstr>Nested for loop exercise</vt:lpstr>
      <vt:lpstr>Output:</vt:lpstr>
      <vt:lpstr>Nested for loop exercise</vt:lpstr>
      <vt:lpstr>Nested for loop exercise</vt:lpstr>
      <vt:lpstr>Nested for loop exercise</vt:lpstr>
      <vt:lpstr>Nested for loop exercise</vt:lpstr>
      <vt:lpstr>Answer:</vt:lpstr>
      <vt:lpstr>Nested for loop exercise</vt:lpstr>
      <vt:lpstr>Answer:</vt:lpstr>
      <vt:lpstr>Nested for loop exercise</vt:lpstr>
      <vt:lpstr>Answer</vt:lpstr>
      <vt:lpstr>How to comment: for loops</vt:lpstr>
      <vt:lpstr>How to comment: for loops</vt:lpstr>
      <vt:lpstr>Drawing complex figures</vt:lpstr>
      <vt:lpstr>Drawing complex figures</vt:lpstr>
      <vt:lpstr>Drawing complex figures</vt:lpstr>
      <vt:lpstr>Pseudo-code</vt:lpstr>
      <vt:lpstr>A pseudo-code algorithm</vt:lpstr>
      <vt:lpstr>Tables to examine output</vt:lpstr>
      <vt:lpstr>Implementing the figure</vt:lpstr>
      <vt:lpstr>Partial solution</vt:lpstr>
      <vt:lpstr>Scope and class constants</vt:lpstr>
      <vt:lpstr>Variable scope</vt:lpstr>
      <vt:lpstr>Scope and using variables</vt:lpstr>
      <vt:lpstr>Overlapping scope</vt:lpstr>
      <vt:lpstr>Problem: redundant values</vt:lpstr>
      <vt:lpstr>Class constants</vt:lpstr>
      <vt:lpstr>Class constant example</vt:lpstr>
      <vt:lpstr>Constants and figures</vt:lpstr>
      <vt:lpstr>Repetitive figure code</vt:lpstr>
      <vt:lpstr>Fixing our code with constant</vt:lpstr>
      <vt:lpstr>Complex figure w/ constant</vt:lpstr>
      <vt:lpstr>Loop tables and constant</vt:lpstr>
      <vt:lpstr>Partial solution</vt:lpstr>
      <vt:lpstr>Observations about constant</vt:lpstr>
      <vt:lpstr>Another complex figure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Java Programs</dc:title>
  <dc:creator>Marty Stepp</dc:creator>
  <cp:lastModifiedBy>Alvin</cp:lastModifiedBy>
  <cp:revision>1230</cp:revision>
  <cp:lastPrinted>2009-04-22T19:24:48Z</cp:lastPrinted>
  <dcterms:created xsi:type="dcterms:W3CDTF">2009-04-22T19:24:48Z</dcterms:created>
  <dcterms:modified xsi:type="dcterms:W3CDTF">2010-01-19T06:38:28Z</dcterms:modified>
</cp:coreProperties>
</file>