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64" r:id="rId4"/>
    <p:sldId id="263" r:id="rId5"/>
    <p:sldId id="269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F2622D-7AA6-495B-9490-CD8FB0C6C420}">
          <p14:sldIdLst>
            <p14:sldId id="256"/>
            <p14:sldId id="262"/>
            <p14:sldId id="264"/>
            <p14:sldId id="263"/>
            <p14:sldId id="269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5"/>
            <p14:sldId id="294"/>
            <p14:sldId id="296"/>
            <p14:sldId id="297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954" autoAdjust="0"/>
  </p:normalViewPr>
  <p:slideViewPr>
    <p:cSldViewPr snapToGrid="0">
      <p:cViewPr>
        <p:scale>
          <a:sx n="66" d="100"/>
          <a:sy n="66" d="100"/>
        </p:scale>
        <p:origin x="90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27DE99-E626-462D-9B09-EB2FCC7E95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37A6F-C2C5-4EC9-A39F-9F7657735F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1AC5F-68C3-4E10-8D63-DB129B0C003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96B32-6970-44C4-90AA-BF719B26D7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CB782-98F8-4DFD-ABD4-888DA80617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6B7EB-B680-4186-852F-C02C5E0B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15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F8055-57AC-4972-823C-C7D86BEA40A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0ACC-FB34-4790-8FB5-A24EF2E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50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6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one shows the confusion matrix on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MUG database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achieved only 87.65% as recognition rate, the differences between different emotions among the subjects is very subtle. Also, MUG images are in grey-scale format, whereas their model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is optimized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RGB images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87.65% as recognition rate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8734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database we observe some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incorrect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Sad and Neutral emotions and specially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expression due to the unclarity features in this class.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rate of 93.33%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932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accuracy close to 99% in training step, it took about 4 days to finish the training (300000 iterations)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used CAFFE on ubuntu 14.04 LTS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GeForce GT 525M GPU,  Which has 2GB of memory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tried an architecture with 3, 5 and 6 hidden layers but their  chosen architecture present the best accuracy of features extraction and emotions classification.</a:t>
            </a:r>
          </a:p>
          <a:p>
            <a:endParaRPr lang="es-CO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C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heir Deep learning method achieves the best performance on CK+ database: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of 96.93% accuracy 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28848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proposed a new deep neural network architecture for facial expression recognition. The proposed network consists of </a:t>
            </a:r>
            <a:r>
              <a:rPr lang="en-US" b="1" dirty="0"/>
              <a:t>Four</a:t>
            </a:r>
            <a:r>
              <a:rPr lang="en-US" dirty="0"/>
              <a:t> convolutional layers. The first three layers are followed by max pooling  the last one is followed by fully connected layer.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takes facial images as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classifies them into either of the six facial expressions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recognition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rates prove that their method </a:t>
            </a:r>
            <a:r>
              <a:rPr lang="en-US" dirty="0"/>
              <a:t>had a better classification performance than the others.</a:t>
            </a:r>
          </a:p>
          <a:p>
            <a:endParaRPr lang="es-CO" b="0" dirty="0"/>
          </a:p>
          <a:p>
            <a:r>
              <a:rPr lang="es-ES" b="0" dirty="0"/>
              <a:t>Para este proyecto, entrenamos el modelo con imágenes que el la cara estaba en una posición. En el trabajo futuro, nos gustaría extender nuestro modelo a diferentes posiciones de la cara. Esto permitirá nosotros para investigar la eficacia de los modelos pre-entrenados, tales como </a:t>
            </a:r>
            <a:r>
              <a:rPr lang="es-ES" b="0" dirty="0" err="1"/>
              <a:t>VGGNet</a:t>
            </a:r>
            <a:r>
              <a:rPr lang="es-ES" b="0" dirty="0"/>
              <a:t> para reconocimiento de emociones faciales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0239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face is the most expressive and communicative part of a human being</a:t>
            </a:r>
          </a:p>
          <a:p>
            <a:r>
              <a:rPr lang="es-C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Facial expression is a visible manifestation of a face from the state of mind (emotion.</a:t>
            </a:r>
          </a:p>
          <a:p>
            <a:r>
              <a:rPr lang="es-C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learning methods have been successfully applied to extract features and classification, in particular Convolutional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Networks (CNN) architectures which are biologically inspired multi-step</a:t>
            </a:r>
          </a:p>
        </p:txBody>
      </p:sp>
    </p:spTree>
    <p:extLst>
      <p:ext uri="{BB962C8B-B14F-4D97-AF65-F5344CB8AC3E}">
        <p14:creationId xmlns:p14="http://schemas.microsoft.com/office/powerpoint/2010/main" val="380707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uses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 Field Convolution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(VFC) method to segment facial feature contours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BDBN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two interconnected learning processes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(BU-UFL)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that learns feature representations given input data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(BTD-SFS)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that refines the features jointly in a supervised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2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Their purpose is to improve the accuracy of facial expression classification by using a new CNN architecture.</a:t>
            </a:r>
          </a:p>
          <a:p>
            <a:r>
              <a:rPr lang="en-US" dirty="0"/>
              <a:t> As deep networks need a big database for the training, they  combine many databases to get a final one.</a:t>
            </a:r>
          </a:p>
        </p:txBody>
      </p:sp>
    </p:spTree>
    <p:extLst>
      <p:ext uri="{BB962C8B-B14F-4D97-AF65-F5344CB8AC3E}">
        <p14:creationId xmlns:p14="http://schemas.microsoft.com/office/powerpoint/2010/main" val="128395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First step-</a:t>
            </a:r>
            <a:r>
              <a:rPr lang="en-US" dirty="0"/>
              <a:t>-After preparing the database they fixed the batch size input of CNN architecture to 165 × 165 then they trained the architecture with fine tuning by (VGG) model to generate the first model.</a:t>
            </a:r>
          </a:p>
          <a:p>
            <a:r>
              <a:rPr lang="en-US" b="1" dirty="0"/>
              <a:t>In second </a:t>
            </a:r>
            <a:r>
              <a:rPr lang="en-US" dirty="0"/>
              <a:t>step to improve the classification we repeat the training of our CNN architecture and finally we get their final model</a:t>
            </a:r>
          </a:p>
        </p:txBody>
      </p:sp>
    </p:spTree>
    <p:extLst>
      <p:ext uri="{BB962C8B-B14F-4D97-AF65-F5344CB8AC3E}">
        <p14:creationId xmlns:p14="http://schemas.microsoft.com/office/powerpoint/2010/main" val="248653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="1" dirty="0" err="1"/>
              <a:t>ConvNet</a:t>
            </a:r>
            <a:r>
              <a:rPr lang="en-US" b="1" dirty="0"/>
              <a:t> contain four convolutional layers </a:t>
            </a:r>
            <a:r>
              <a:rPr lang="en-US" dirty="0"/>
              <a:t>(with </a:t>
            </a:r>
            <a:r>
              <a:rPr lang="en-US" b="1" dirty="0"/>
              <a:t>three max-pooling layers</a:t>
            </a:r>
            <a:r>
              <a:rPr lang="en-US" dirty="0"/>
              <a:t>) to extract features hierarchically, followed by the fully-connected layer and the </a:t>
            </a:r>
            <a:r>
              <a:rPr lang="en-US" dirty="0" err="1"/>
              <a:t>softmax</a:t>
            </a:r>
            <a:r>
              <a:rPr lang="en-US" dirty="0"/>
              <a:t> output layer indicating 6 expression classes. The input of the network is 165×165 × k</a:t>
            </a:r>
            <a:r>
              <a:rPr lang="es-CO" dirty="0"/>
              <a:t>(</a:t>
            </a:r>
            <a:r>
              <a:rPr lang="en-US" b="1" dirty="0"/>
              <a:t>ONE HUNDRED SIXTY FIVE</a:t>
            </a:r>
            <a:r>
              <a:rPr lang="es-CO" dirty="0"/>
              <a:t>)</a:t>
            </a:r>
            <a:r>
              <a:rPr lang="en-US" dirty="0"/>
              <a:t> for all patches, where k = 3 for color patches and k = 1 for gray patches. The output is one of the 6 expression classes.</a:t>
            </a:r>
          </a:p>
        </p:txBody>
      </p:sp>
    </p:spTree>
    <p:extLst>
      <p:ext uri="{BB962C8B-B14F-4D97-AF65-F5344CB8AC3E}">
        <p14:creationId xmlns:p14="http://schemas.microsoft.com/office/powerpoint/2010/main" val="344086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Dropout</a:t>
            </a:r>
            <a:r>
              <a:rPr lang="en-US" dirty="0"/>
              <a:t>  : Reducing overfitting</a:t>
            </a:r>
          </a:p>
        </p:txBody>
      </p:sp>
    </p:spTree>
    <p:extLst>
      <p:ext uri="{BB962C8B-B14F-4D97-AF65-F5344CB8AC3E}">
        <p14:creationId xmlns:p14="http://schemas.microsoft.com/office/powerpoint/2010/main" val="239276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train their CNN architecture, they used many databases.</a:t>
            </a:r>
          </a:p>
          <a:p>
            <a:r>
              <a:rPr lang="en-US" b="1" dirty="0"/>
              <a:t>The CK+ </a:t>
            </a:r>
            <a:r>
              <a:rPr lang="en-US" dirty="0"/>
              <a:t>database presented by 327(</a:t>
            </a:r>
            <a:r>
              <a:rPr lang="en-US" b="1" dirty="0"/>
              <a:t>three hundred twenty seven</a:t>
            </a:r>
            <a:r>
              <a:rPr lang="en-US" dirty="0"/>
              <a:t>) expression sequences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use also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KDEF database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set of totally 4900(</a:t>
            </a:r>
            <a:r>
              <a:rPr lang="en-US" b="1" dirty="0"/>
              <a:t>FOUR THOUSAND NINE HUNDRED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pictures of human facial expressions of emotion. This database proposed 7 facial expressions in different positions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 consists of image sequences of 86(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b="1" dirty="0"/>
              <a:t>IGHTY-SIX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dirty="0"/>
              <a:t>persons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doing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facial expressions.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(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RaFD</a:t>
            </a:r>
            <a:r>
              <a:rPr lang="es-CO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a set of pictures of 67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b="1" dirty="0"/>
              <a:t>SIXTY SEVEN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models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hildren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boys and girls, and displaying 8 emotional expressions.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840710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verify the effectiveness of they proposed approach, they opted for a validation on standard databases MUG,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Rafd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CK+.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confusion matrix on CK+ database. We can observe that our proposed method achieves the best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perfermance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only 5 database classes (Disgust,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Happy,Neutral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Sad and Surprise) with recognition rate 100%.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99.33% as recognition rate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604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5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Gebze Technical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Gebze Technical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3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50329-E341-4BDE-97BD-51DD9CA2A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94" y="-433167"/>
            <a:ext cx="3568505" cy="2053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59725-9F6B-46C4-B491-B9EF1E90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1620714"/>
            <a:ext cx="9359705" cy="243078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/>
              <a:t>CSE555 – Deep Learning (Spring 2018)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 err="1"/>
              <a:t>Yrd.Doç.Dr.Yakup</a:t>
            </a:r>
            <a:r>
              <a:rPr lang="en-US" sz="3600" dirty="0"/>
              <a:t> GENÇ</a:t>
            </a:r>
            <a:br>
              <a:rPr lang="en-US" sz="3600" dirty="0"/>
            </a:br>
            <a:r>
              <a:rPr lang="en-US" sz="3600" dirty="0"/>
              <a:t>Prof. Dr. Yusuf Sinan AKGÜL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1B989-93F5-4373-8BDF-13B0C3DB7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9818"/>
            <a:ext cx="9144000" cy="2254935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Harlinton Palacios </a:t>
            </a:r>
            <a:r>
              <a:rPr lang="en-US" dirty="0" err="1"/>
              <a:t>Mosquera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FD73B-B9E0-4FE3-B5DA-EA54B6C6E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33167"/>
            <a:ext cx="3568505" cy="2053882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5B86478-7C46-4A03-9D2C-094E587F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Gebze</a:t>
            </a:r>
            <a:r>
              <a:rPr lang="en-US" dirty="0"/>
              <a:t> Technical University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B4F3101-1D42-47AD-9CFF-A259B7B6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567F-1438-4C09-808E-E05C25C5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18CE-9C49-4BA3-A4AA-35E7D1D1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9548-DE1E-41B4-BD48-E5A964CF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BBFF6-BAAF-4466-B1C8-35D04C3CA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31" y="719125"/>
            <a:ext cx="7381501" cy="5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4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3F93-2F1F-45F5-B4E3-FD10797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01669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EXPERIMENTAL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EA67-B5DC-420C-8744-BF4A3A77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4DDE-8A37-433D-90CF-280BB82E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293637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9B93-B231-4E81-88F3-45257652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Databases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E6F2A3-749A-4EC2-8ADD-C97DF6B5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7090" y="2201333"/>
            <a:ext cx="9114486" cy="367453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E508-09BA-4DC2-8193-1358FE5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C701-38F9-43CF-A582-DC168BC1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423715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3F98-6F0C-41B7-9FB7-7914F658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Performances of the 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C799-7ED6-42DE-B824-A38DC67D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Confusion matrix of proposed method on CK+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D3CF-7388-4E27-9DE0-37C75066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5ECA7-691A-4D41-BC85-8FE184FD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915E3-F12D-4013-82D4-589BF562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161" y="2328050"/>
            <a:ext cx="5151439" cy="383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4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FD65-2C1F-47FE-8F00-077C828D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 of proposed method on </a:t>
            </a:r>
            <a:r>
              <a:rPr lang="en-US" b="1" dirty="0"/>
              <a:t>MUG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9586-D4FD-4385-A06A-9B483434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3ACD-2CD2-457B-A68A-29CEA37B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EB5A-9EDD-46A2-9FD9-1398A53B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4CBDC-CC2E-4797-A7F2-7B2F4859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39" y="1845734"/>
            <a:ext cx="4857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AFFA-5D70-420E-9EC1-488A736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Confusion matrix of proposed method </a:t>
            </a:r>
            <a:r>
              <a:rPr lang="en-US" b="1" dirty="0"/>
              <a:t>on </a:t>
            </a:r>
            <a:r>
              <a:rPr lang="en-US" b="1" dirty="0" err="1"/>
              <a:t>RaFD</a:t>
            </a:r>
            <a:r>
              <a:rPr lang="en-US" b="1" dirty="0"/>
              <a:t> database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E945CB-1327-44A9-9494-E72B93AD2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9551" y="2234511"/>
            <a:ext cx="5295039" cy="40063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F277-5901-4C98-B3BD-AEFF36C4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7DD2-1BCA-42E9-8268-23EA969D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07C44A-71D9-414C-8B74-D8D07CBB4E6F}"/>
              </a:ext>
            </a:extLst>
          </p:cNvPr>
          <p:cNvSpPr txBox="1">
            <a:spLocks/>
          </p:cNvSpPr>
          <p:nvPr/>
        </p:nvSpPr>
        <p:spPr>
          <a:xfrm>
            <a:off x="1142798" y="193927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772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BD5-8747-4E10-948A-2C6371B6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AC99-E56E-4AF7-9292-FD7BFE14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1BDC1-CE34-40A8-863E-7B73B1F3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138B-7510-42BE-87A1-4A58F137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28F83-6CBD-4A07-A961-44E2E93B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90" y="2015631"/>
            <a:ext cx="6429499" cy="36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4DAB-B902-48AF-BE8E-2F1C23FD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20505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CONCLUSION AND 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48E7-7FB0-42E9-8592-2BC6962B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942B-5453-4F64-8E73-7B879B86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672609-0D00-4918-AA0F-DAD7512C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4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4DA6-9533-4C01-8121-2B1C7C92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Thank you very much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BEDB-7C60-464E-8E09-DEDD2591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205B-8E96-4D42-93F1-02A14D03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2599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50329-E341-4BDE-97BD-51DD9CA2A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94" y="-433167"/>
            <a:ext cx="3568505" cy="2053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59725-9F6B-46C4-B491-B9EF1E90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765" y="2080482"/>
            <a:ext cx="9895184" cy="243078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/>
              <a:t>Facial Expression Recognition</a:t>
            </a:r>
            <a:br>
              <a:rPr lang="en-US" sz="4000" b="1" dirty="0"/>
            </a:br>
            <a:r>
              <a:rPr lang="en-US" sz="4000" b="1" dirty="0"/>
              <a:t>via Deep Learning-2017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FD73B-B9E0-4FE3-B5DA-EA54B6C6E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33167"/>
            <a:ext cx="3568505" cy="2053882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5B86478-7C46-4A03-9D2C-094E587F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B4F3101-1D42-47AD-9CFF-A259B7B6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D13B6F-86ED-4D3E-8FCD-9481EEA33485}"/>
              </a:ext>
            </a:extLst>
          </p:cNvPr>
          <p:cNvSpPr/>
          <p:nvPr/>
        </p:nvSpPr>
        <p:spPr>
          <a:xfrm>
            <a:off x="495566" y="4511264"/>
            <a:ext cx="3591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NimbusRomNo9L-Regu"/>
              </a:rPr>
              <a:t>Abir</a:t>
            </a:r>
            <a:r>
              <a:rPr lang="en-US" b="1" dirty="0">
                <a:latin typeface="NimbusRomNo9L-Regu"/>
              </a:rPr>
              <a:t> </a:t>
            </a:r>
            <a:r>
              <a:rPr lang="en-US" b="1" dirty="0" err="1">
                <a:latin typeface="NimbusRomNo9L-Regu"/>
              </a:rPr>
              <a:t>Fathallah</a:t>
            </a:r>
            <a:endParaRPr lang="en-US" b="1" dirty="0">
              <a:latin typeface="NimbusRomNo9L-Regu"/>
            </a:endParaRPr>
          </a:p>
          <a:p>
            <a:pPr algn="ctr"/>
            <a:r>
              <a:rPr lang="en-US" dirty="0">
                <a:latin typeface="NimbusRomNo9L-Regu"/>
              </a:rPr>
              <a:t>ENISO, Sousse university</a:t>
            </a:r>
          </a:p>
          <a:p>
            <a:pPr algn="ctr"/>
            <a:r>
              <a:rPr lang="en-US" dirty="0">
                <a:latin typeface="NimbusRomNo9L-Regu"/>
              </a:rPr>
              <a:t>Sousse, Tunisia</a:t>
            </a:r>
          </a:p>
          <a:p>
            <a:pPr algn="ctr"/>
            <a:r>
              <a:rPr lang="en-US" dirty="0">
                <a:latin typeface="NimbusRomNo9L-Regu"/>
              </a:rPr>
              <a:t>Email: </a:t>
            </a:r>
            <a:r>
              <a:rPr lang="en-US" sz="1400" dirty="0">
                <a:latin typeface="NimbusRomNo9L-Regu"/>
              </a:rPr>
              <a:t>abir.fathallah1803@gmail.com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A3FBDC-CD38-4EF5-8056-4118E46230FB}"/>
              </a:ext>
            </a:extLst>
          </p:cNvPr>
          <p:cNvSpPr/>
          <p:nvPr/>
        </p:nvSpPr>
        <p:spPr>
          <a:xfrm>
            <a:off x="4087518" y="4511263"/>
            <a:ext cx="37561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Lotfi</a:t>
            </a:r>
            <a:r>
              <a:rPr lang="en-US" b="1" dirty="0"/>
              <a:t> Abdi</a:t>
            </a:r>
          </a:p>
          <a:p>
            <a:pPr algn="ctr"/>
            <a:r>
              <a:rPr lang="en-US" dirty="0"/>
              <a:t>ENISO, Sousse university</a:t>
            </a:r>
          </a:p>
          <a:p>
            <a:pPr algn="ctr"/>
            <a:r>
              <a:rPr lang="en-US" dirty="0"/>
              <a:t>Sousse, Tunisia</a:t>
            </a:r>
          </a:p>
          <a:p>
            <a:pPr algn="ctr"/>
            <a:r>
              <a:rPr lang="en-US" dirty="0"/>
              <a:t>Email: lotfiabdi@hotmail.com</a:t>
            </a:r>
            <a:endParaRPr lang="en-US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98D6A-7BCD-4515-A159-21BA379EB6F1}"/>
              </a:ext>
            </a:extLst>
          </p:cNvPr>
          <p:cNvSpPr/>
          <p:nvPr/>
        </p:nvSpPr>
        <p:spPr>
          <a:xfrm>
            <a:off x="7456382" y="4511263"/>
            <a:ext cx="37561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Ali </a:t>
            </a:r>
            <a:r>
              <a:rPr lang="en-US" b="1" dirty="0" err="1"/>
              <a:t>Douik</a:t>
            </a:r>
            <a:endParaRPr lang="en-US" b="1" dirty="0"/>
          </a:p>
          <a:p>
            <a:pPr algn="ctr"/>
            <a:r>
              <a:rPr lang="en-US" dirty="0"/>
              <a:t>ENISO, Sousse university</a:t>
            </a:r>
          </a:p>
          <a:p>
            <a:pPr algn="ctr"/>
            <a:r>
              <a:rPr lang="en-US" dirty="0"/>
              <a:t>Sousse, Tunisia</a:t>
            </a:r>
          </a:p>
          <a:p>
            <a:pPr algn="ctr"/>
            <a:r>
              <a:rPr lang="en-US" dirty="0"/>
              <a:t>Email: ali.douik@enim.rnu.tn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384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50329-E341-4BDE-97BD-51DD9CA2A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94" y="-433167"/>
            <a:ext cx="3568505" cy="2053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59725-9F6B-46C4-B491-B9EF1E90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30424"/>
            <a:ext cx="9895184" cy="362784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br>
              <a:rPr lang="en-US" sz="3600" dirty="0"/>
            </a:b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FD73B-B9E0-4FE3-B5DA-EA54B6C6E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33167"/>
            <a:ext cx="3568505" cy="2053882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5B86478-7C46-4A03-9D2C-094E587F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B4F3101-1D42-47AD-9CFF-A259B7B6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30262B-B56D-457F-82C2-31D6B1283FF2}"/>
              </a:ext>
            </a:extLst>
          </p:cNvPr>
          <p:cNvSpPr/>
          <p:nvPr/>
        </p:nvSpPr>
        <p:spPr>
          <a:xfrm>
            <a:off x="3971778" y="3838185"/>
            <a:ext cx="3882683" cy="85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Experimental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3EC6E5-EEF4-4171-816E-F6927590AC1D}"/>
              </a:ext>
            </a:extLst>
          </p:cNvPr>
          <p:cNvSpPr/>
          <p:nvPr/>
        </p:nvSpPr>
        <p:spPr>
          <a:xfrm>
            <a:off x="3971778" y="264717"/>
            <a:ext cx="3882683" cy="85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1. </a:t>
            </a:r>
            <a:r>
              <a:rPr lang="en-US" dirty="0"/>
              <a:t>Introduction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4CBB48-1A1C-4601-A883-0A007E80CEA5}"/>
              </a:ext>
            </a:extLst>
          </p:cNvPr>
          <p:cNvSpPr/>
          <p:nvPr/>
        </p:nvSpPr>
        <p:spPr>
          <a:xfrm>
            <a:off x="777998" y="1978535"/>
            <a:ext cx="3882683" cy="85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Related Work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7487D3-8665-4C41-939B-EDCA6FF6FF2A}"/>
              </a:ext>
            </a:extLst>
          </p:cNvPr>
          <p:cNvSpPr/>
          <p:nvPr/>
        </p:nvSpPr>
        <p:spPr>
          <a:xfrm>
            <a:off x="7531321" y="1978535"/>
            <a:ext cx="3882683" cy="85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PROPOSED APPROACH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51BD36-D272-47CE-8551-8E458496BC78}"/>
              </a:ext>
            </a:extLst>
          </p:cNvPr>
          <p:cNvSpPr/>
          <p:nvPr/>
        </p:nvSpPr>
        <p:spPr>
          <a:xfrm>
            <a:off x="3971778" y="5029200"/>
            <a:ext cx="3882683" cy="85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2279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42E5-985A-4828-82C9-A3F7AEE2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CO" b="1" dirty="0"/>
            </a:br>
            <a:r>
              <a:rPr lang="es-CO" b="1" dirty="0"/>
              <a:t>1. </a:t>
            </a:r>
            <a:r>
              <a:rPr lang="en-US" b="1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7FE1-A0B8-4C63-8A50-0EF3B297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071" y="1776440"/>
            <a:ext cx="9945858" cy="4461385"/>
          </a:xfrm>
        </p:spPr>
        <p:txBody>
          <a:bodyPr/>
          <a:lstStyle/>
          <a:p>
            <a:pPr algn="just"/>
            <a:r>
              <a:rPr lang="en-US" dirty="0"/>
              <a:t>The goal is to determine from a face the internal emotional </a:t>
            </a:r>
            <a:r>
              <a:rPr lang="en-US" b="1" dirty="0"/>
              <a:t>state of a person</a:t>
            </a:r>
            <a:r>
              <a:rPr lang="en-US" dirty="0"/>
              <a:t>. An automatic facial expression recognition system is an important component </a:t>
            </a:r>
            <a:r>
              <a:rPr lang="en-US" b="1" dirty="0"/>
              <a:t>in human machine interaction.</a:t>
            </a:r>
          </a:p>
          <a:p>
            <a:pPr algn="just"/>
            <a:r>
              <a:rPr lang="en-US" dirty="0"/>
              <a:t>Motivated by this, They present in this paper an effective approach system based on </a:t>
            </a:r>
            <a:r>
              <a:rPr lang="en-US" b="1" dirty="0" err="1"/>
              <a:t>ConvNets</a:t>
            </a:r>
            <a:r>
              <a:rPr lang="en-US" dirty="0"/>
              <a:t> for facial expression recognition. They proposed a </a:t>
            </a:r>
            <a:r>
              <a:rPr lang="en-US" b="1" dirty="0"/>
              <a:t>new architecture </a:t>
            </a:r>
            <a:r>
              <a:rPr lang="en-US" dirty="0"/>
              <a:t>which the input of the system is an image; then, they use </a:t>
            </a:r>
            <a:r>
              <a:rPr lang="en-US" b="1" dirty="0"/>
              <a:t>CNN</a:t>
            </a:r>
            <a:r>
              <a:rPr lang="en-US" dirty="0"/>
              <a:t> to predict the facial expression label which should be one these labels : </a:t>
            </a:r>
            <a:r>
              <a:rPr lang="en-US" b="1" dirty="0"/>
              <a:t>anger</a:t>
            </a:r>
            <a:r>
              <a:rPr lang="en-US" dirty="0"/>
              <a:t>, </a:t>
            </a:r>
            <a:r>
              <a:rPr lang="en-US" b="1" dirty="0"/>
              <a:t>happiness</a:t>
            </a:r>
            <a:r>
              <a:rPr lang="en-US" dirty="0"/>
              <a:t>, </a:t>
            </a:r>
            <a:r>
              <a:rPr lang="en-US" b="1" dirty="0"/>
              <a:t>sadness</a:t>
            </a:r>
            <a:r>
              <a:rPr lang="en-US" dirty="0"/>
              <a:t>, </a:t>
            </a:r>
            <a:r>
              <a:rPr lang="en-US" b="1" dirty="0"/>
              <a:t>disgust</a:t>
            </a:r>
            <a:r>
              <a:rPr lang="en-US" dirty="0"/>
              <a:t>, </a:t>
            </a:r>
            <a:r>
              <a:rPr lang="en-US" b="1" dirty="0"/>
              <a:t>surprise</a:t>
            </a:r>
            <a:r>
              <a:rPr lang="en-US" dirty="0"/>
              <a:t> and </a:t>
            </a:r>
            <a:r>
              <a:rPr lang="en-US" b="1" dirty="0"/>
              <a:t>neutral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C186-F3B8-40F5-A342-F1E3583A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AAFB-DC6A-4F72-853E-9DE96346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5D2A-C550-47F1-B204-0FAAE4ED9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804" y="33090"/>
            <a:ext cx="1891358" cy="1194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026ED0-AA7D-410F-A68B-B9216B6B5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91358" cy="1194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3A6E25-23BB-4865-8C65-D39D376B4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62" y="4700690"/>
            <a:ext cx="2309149" cy="15371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2D1E69-20D3-4DBB-8EB9-2CDC9604A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09" y="4377130"/>
            <a:ext cx="60864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7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42E5-985A-4828-82C9-A3F7AEE2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CO" b="1" dirty="0"/>
            </a:br>
            <a:r>
              <a:rPr lang="es-CO" b="1" dirty="0"/>
              <a:t>2.</a:t>
            </a:r>
            <a:r>
              <a:rPr lang="en-US" b="1" dirty="0"/>
              <a:t> Related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7FE1-A0B8-4C63-8A50-0EF3B297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84738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Data mining-based facial expressions recognition system </a:t>
            </a:r>
            <a:r>
              <a:rPr lang="en-US" dirty="0"/>
              <a:t>:  proposed a method which is able to monitor the intensity variation of facial expression and to reduce the classification confusion between facial expressions classes.</a:t>
            </a:r>
          </a:p>
          <a:p>
            <a:pPr marL="0" indent="0">
              <a:buNone/>
            </a:pPr>
            <a:r>
              <a:rPr lang="en-US" dirty="0"/>
              <a:t>Vector Field Convolution (VFC)</a:t>
            </a:r>
          </a:p>
          <a:p>
            <a:r>
              <a:rPr lang="en-US" dirty="0"/>
              <a:t>-</a:t>
            </a:r>
            <a:r>
              <a:rPr lang="en-US" b="1" dirty="0"/>
              <a:t>Facial expression recognition via a boosted deep belief network,</a:t>
            </a:r>
          </a:p>
          <a:p>
            <a:r>
              <a:rPr lang="es-CO" sz="2400" dirty="0">
                <a:solidFill>
                  <a:schemeClr val="tx1"/>
                </a:solidFill>
              </a:rPr>
              <a:t>-</a:t>
            </a:r>
            <a:r>
              <a:rPr lang="en-US" dirty="0"/>
              <a:t> Boosted Deep Belief Network (BDBN)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C186-F3B8-40F5-A342-F1E3583A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AAFB-DC6A-4F72-853E-9DE96346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5D2A-C550-47F1-B204-0FAAE4ED9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804" y="33090"/>
            <a:ext cx="1891358" cy="1194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026ED0-AA7D-410F-A68B-B9216B6B5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91358" cy="1194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B5E4AA-BA0D-4CA4-921E-55BDE3167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003" y="3559126"/>
            <a:ext cx="5486253" cy="271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5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7D54-06EC-43DD-A111-84FCAED5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FE4C-38E4-4BCD-BB57-C757B2F1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="1" dirty="0"/>
              <a:t>A deep neural network-driven feature learning method for multi-view facial expression recognition.</a:t>
            </a:r>
          </a:p>
          <a:p>
            <a:r>
              <a:rPr lang="en-US" dirty="0"/>
              <a:t>Proposed a novel deep neural network: </a:t>
            </a:r>
            <a:r>
              <a:rPr lang="en-US" b="1" dirty="0"/>
              <a:t>DNN-driven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325E-4C2D-4C49-B5D0-8E06E346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4913-31E7-46CC-BFB3-3D951E2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52F64-6127-49D9-9770-E4F8DBAA0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75" y="3050197"/>
            <a:ext cx="9001609" cy="25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32A1-BD24-45C1-967F-63404F6C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PROPOSED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4C0E-FBE0-40C0-8D33-22454504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B58-D06E-4A33-A8E0-EED81C4D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290717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A61D-BF6C-4283-8AAB-DAC7EE54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DNN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6C9C98-13FE-4F2E-9F6F-8F4F0AFFB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4726" y="1846905"/>
            <a:ext cx="6597747" cy="4230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8224-7951-4CFE-8EFD-85A32F90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01DD6-E57B-43B2-8580-84505DC4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59361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E768-155D-44A7-A190-2D150BA8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of the convolutional neural network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AAC067-9AB2-4BF7-8D9E-CE4A232D2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1336" y="1885071"/>
            <a:ext cx="6938792" cy="4384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00AB-7363-4401-8AC4-B611E42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3123-4800-4F2F-AF79-21861183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857742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Hola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83F72"/>
      </a:accent1>
      <a:accent2>
        <a:srgbClr val="0C559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4760</TotalTime>
  <Words>1157</Words>
  <Application>Microsoft Office PowerPoint</Application>
  <PresentationFormat>Widescreen</PresentationFormat>
  <Paragraphs>122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NimbusRomNo9L-Regu</vt:lpstr>
      <vt:lpstr>Retrospect</vt:lpstr>
      <vt:lpstr>CSE555 – Deep Learning (Spring 2018)  Yrd.Doç.Dr.Yakup GENÇ Prof. Dr. Yusuf Sinan AKGÜL</vt:lpstr>
      <vt:lpstr>Facial Expression Recognition via Deep Learning-2017 </vt:lpstr>
      <vt:lpstr> </vt:lpstr>
      <vt:lpstr> 1. Introduction </vt:lpstr>
      <vt:lpstr> 2. Related Work </vt:lpstr>
      <vt:lpstr>PowerPoint Presentation</vt:lpstr>
      <vt:lpstr>PROPOSED APPROACH</vt:lpstr>
      <vt:lpstr>DNN model</vt:lpstr>
      <vt:lpstr>Architecture of the convolutional neural network</vt:lpstr>
      <vt:lpstr>PowerPoint Presentation</vt:lpstr>
      <vt:lpstr>EXPERIMENTAL RESULTS</vt:lpstr>
      <vt:lpstr>Databases</vt:lpstr>
      <vt:lpstr>Performances of the proposed method</vt:lpstr>
      <vt:lpstr>Confusion matrix of proposed method on MUG database</vt:lpstr>
      <vt:lpstr>Confusion matrix of proposed method on RaFD database</vt:lpstr>
      <vt:lpstr>Method comparison</vt:lpstr>
      <vt:lpstr>CONCLUSION AND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Harlinton Palacios</dc:creator>
  <cp:lastModifiedBy>Harlinton Palacios</cp:lastModifiedBy>
  <cp:revision>319</cp:revision>
  <dcterms:created xsi:type="dcterms:W3CDTF">2017-11-18T06:18:28Z</dcterms:created>
  <dcterms:modified xsi:type="dcterms:W3CDTF">2018-04-10T18:04:51Z</dcterms:modified>
</cp:coreProperties>
</file>