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handoutMasterIdLst>
    <p:handoutMasterId r:id="rId20"/>
  </p:handoutMasterIdLst>
  <p:sldIdLst>
    <p:sldId id="262" r:id="rId2"/>
    <p:sldId id="264" r:id="rId3"/>
    <p:sldId id="263" r:id="rId4"/>
    <p:sldId id="285" r:id="rId5"/>
    <p:sldId id="286" r:id="rId6"/>
    <p:sldId id="287" r:id="rId7"/>
    <p:sldId id="288" r:id="rId8"/>
    <p:sldId id="289" r:id="rId9"/>
    <p:sldId id="292" r:id="rId10"/>
    <p:sldId id="293" r:id="rId11"/>
    <p:sldId id="294" r:id="rId12"/>
    <p:sldId id="295" r:id="rId13"/>
    <p:sldId id="296" r:id="rId14"/>
    <p:sldId id="297" r:id="rId15"/>
    <p:sldId id="298" r:id="rId16"/>
    <p:sldId id="299"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F2622D-7AA6-495B-9490-CD8FB0C6C420}">
          <p14:sldIdLst>
            <p14:sldId id="262"/>
            <p14:sldId id="264"/>
            <p14:sldId id="263"/>
            <p14:sldId id="285"/>
            <p14:sldId id="286"/>
            <p14:sldId id="287"/>
            <p14:sldId id="288"/>
            <p14:sldId id="289"/>
            <p14:sldId id="292"/>
            <p14:sldId id="293"/>
            <p14:sldId id="294"/>
            <p14:sldId id="295"/>
            <p14:sldId id="296"/>
            <p14:sldId id="297"/>
            <p14:sldId id="298"/>
            <p14:sldId id="299"/>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851" autoAdjust="0"/>
  </p:normalViewPr>
  <p:slideViewPr>
    <p:cSldViewPr snapToGrid="0">
      <p:cViewPr varScale="1">
        <p:scale>
          <a:sx n="48" d="100"/>
          <a:sy n="48" d="100"/>
        </p:scale>
        <p:origin x="1578"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27DE99-E626-462D-9B09-EB2FCC7E95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837A6F-C2C5-4EC9-A39F-9F7657735F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D1AC5F-68C3-4E10-8D63-DB129B0C0035}" type="datetimeFigureOut">
              <a:rPr lang="en-US" smtClean="0"/>
              <a:t>5/15/2018</a:t>
            </a:fld>
            <a:endParaRPr lang="en-US"/>
          </a:p>
        </p:txBody>
      </p:sp>
      <p:sp>
        <p:nvSpPr>
          <p:cNvPr id="4" name="Footer Placeholder 3">
            <a:extLst>
              <a:ext uri="{FF2B5EF4-FFF2-40B4-BE49-F238E27FC236}">
                <a16:creationId xmlns:a16="http://schemas.microsoft.com/office/drawing/2014/main" id="{E4E96B32-6970-44C4-90AA-BF719B26D7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4CB782-98F8-4DFD-ABD4-888DA80617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36B7EB-B680-4186-852F-C02C5E0BBF12}" type="slidenum">
              <a:rPr lang="en-US" smtClean="0"/>
              <a:t>‹#›</a:t>
            </a:fld>
            <a:endParaRPr lang="en-US"/>
          </a:p>
        </p:txBody>
      </p:sp>
    </p:spTree>
    <p:extLst>
      <p:ext uri="{BB962C8B-B14F-4D97-AF65-F5344CB8AC3E}">
        <p14:creationId xmlns:p14="http://schemas.microsoft.com/office/powerpoint/2010/main" val="41742158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F8055-57AC-4972-823C-C7D86BEA40A2}"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00ACC-FB34-4790-8FB5-A24EF2E084D2}" type="slidenum">
              <a:rPr lang="en-US" smtClean="0"/>
              <a:t>‹#›</a:t>
            </a:fld>
            <a:endParaRPr lang="en-US"/>
          </a:p>
        </p:txBody>
      </p:sp>
    </p:spTree>
    <p:extLst>
      <p:ext uri="{BB962C8B-B14F-4D97-AF65-F5344CB8AC3E}">
        <p14:creationId xmlns:p14="http://schemas.microsoft.com/office/powerpoint/2010/main" val="37308550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233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COCO is a large-scale object detection, segmentation, and captioning dataset. COCO has several features:</a:t>
            </a:r>
          </a:p>
          <a:p>
            <a:r>
              <a:rPr lang="en-US" dirty="0"/>
              <a:t>Object segmentation</a:t>
            </a:r>
          </a:p>
          <a:p>
            <a:r>
              <a:rPr lang="en-US" dirty="0"/>
              <a:t>Recognition in context</a:t>
            </a:r>
          </a:p>
          <a:p>
            <a:r>
              <a:rPr lang="en-US" dirty="0" err="1"/>
              <a:t>Superpixel</a:t>
            </a:r>
            <a:r>
              <a:rPr lang="en-US" dirty="0"/>
              <a:t> stuff segmentation</a:t>
            </a:r>
          </a:p>
          <a:p>
            <a:r>
              <a:rPr lang="en-US" dirty="0"/>
              <a:t>330K images (&gt;200K labeled)</a:t>
            </a:r>
          </a:p>
          <a:p>
            <a:r>
              <a:rPr lang="en-US" dirty="0"/>
              <a:t>1.5 million object instances</a:t>
            </a:r>
          </a:p>
          <a:p>
            <a:r>
              <a:rPr lang="en-US" dirty="0"/>
              <a:t>80 object categories</a:t>
            </a:r>
          </a:p>
          <a:p>
            <a:r>
              <a:rPr lang="en-US" dirty="0"/>
              <a:t>91 stuff categories</a:t>
            </a:r>
          </a:p>
          <a:p>
            <a:r>
              <a:rPr lang="en-US" dirty="0"/>
              <a:t>5 captions per image</a:t>
            </a:r>
          </a:p>
          <a:p>
            <a:r>
              <a:rPr lang="en-US" dirty="0"/>
              <a:t>250,000 people with </a:t>
            </a:r>
            <a:r>
              <a:rPr lang="en-US" dirty="0" err="1"/>
              <a:t>keypoints</a:t>
            </a:r>
            <a:endParaRPr lang="en-US" dirty="0"/>
          </a:p>
          <a:p>
            <a:endParaRPr lang="en-US" dirty="0"/>
          </a:p>
        </p:txBody>
      </p:sp>
    </p:spTree>
    <p:extLst>
      <p:ext uri="{BB962C8B-B14F-4D97-AF65-F5344CB8AC3E}">
        <p14:creationId xmlns:p14="http://schemas.microsoft.com/office/powerpoint/2010/main" val="189410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t>
            </a:r>
            <a:r>
              <a:rPr lang="en-US" dirty="0"/>
              <a:t>= Include 2(4D- IRNN)</a:t>
            </a:r>
          </a:p>
          <a:p>
            <a:r>
              <a:rPr lang="en-US" b="1" dirty="0"/>
              <a:t>W</a:t>
            </a:r>
            <a:r>
              <a:rPr lang="en-US" dirty="0"/>
              <a:t>: two rounds of box regression and weighted voting</a:t>
            </a:r>
          </a:p>
          <a:p>
            <a:r>
              <a:rPr lang="en-US" b="1" dirty="0"/>
              <a:t>D</a:t>
            </a:r>
            <a:r>
              <a:rPr lang="en-US" dirty="0"/>
              <a:t>: remove all dropout</a:t>
            </a:r>
          </a:p>
          <a:p>
            <a:endParaRPr lang="en-US" dirty="0"/>
          </a:p>
        </p:txBody>
      </p:sp>
    </p:spTree>
    <p:extLst>
      <p:ext uri="{BB962C8B-B14F-4D97-AF65-F5344CB8AC3E}">
        <p14:creationId xmlns:p14="http://schemas.microsoft.com/office/powerpoint/2010/main" val="307328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In this paper </a:t>
            </a:r>
            <a:r>
              <a:rPr lang="en-US" sz="1200" b="0" i="0" u="none" strike="noStrike" kern="1200" baseline="0" dirty="0">
                <a:solidFill>
                  <a:schemeClr val="tx1"/>
                </a:solidFill>
                <a:latin typeface="+mn-lt"/>
                <a:ea typeface="+mn-ea"/>
                <a:cs typeface="+mn-cs"/>
              </a:rPr>
              <a:t>they present </a:t>
            </a:r>
            <a:r>
              <a:rPr lang="en-US" sz="1200" b="1" i="0" u="none" strike="noStrike" kern="1200" baseline="0" dirty="0">
                <a:solidFill>
                  <a:schemeClr val="tx1"/>
                </a:solidFill>
                <a:latin typeface="+mn-lt"/>
                <a:ea typeface="+mn-ea"/>
                <a:cs typeface="+mn-cs"/>
              </a:rPr>
              <a:t>the Inside-Outside Net </a:t>
            </a:r>
            <a:r>
              <a:rPr lang="en-US" sz="1200" b="0" i="0" u="none" strike="noStrike" kern="1200" baseline="0" dirty="0">
                <a:solidFill>
                  <a:schemeClr val="tx1"/>
                </a:solidFill>
                <a:latin typeface="+mn-lt"/>
                <a:ea typeface="+mn-ea"/>
                <a:cs typeface="+mn-cs"/>
              </a:rPr>
              <a:t>(ION), an</a:t>
            </a:r>
          </a:p>
          <a:p>
            <a:r>
              <a:rPr lang="en-US" sz="1200" b="0" i="0" u="none" strike="noStrike" kern="1200" baseline="0" dirty="0">
                <a:solidFill>
                  <a:schemeClr val="tx1"/>
                </a:solidFill>
                <a:latin typeface="+mn-lt"/>
                <a:ea typeface="+mn-ea"/>
                <a:cs typeface="+mn-cs"/>
              </a:rPr>
              <a:t>object detector that exploits information both inside and</a:t>
            </a:r>
          </a:p>
          <a:p>
            <a:r>
              <a:rPr lang="en-US" sz="1200" b="0" i="0" u="none" strike="noStrike" kern="1200" baseline="0" dirty="0">
                <a:solidFill>
                  <a:schemeClr val="tx1"/>
                </a:solidFill>
                <a:latin typeface="+mn-lt"/>
                <a:ea typeface="+mn-ea"/>
                <a:cs typeface="+mn-cs"/>
              </a:rPr>
              <a:t>outside the region of interest.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Contextual information </a:t>
            </a:r>
            <a:r>
              <a:rPr lang="en-US" sz="1200" b="1" i="0" u="none" strike="noStrike" kern="1200" baseline="0" dirty="0">
                <a:solidFill>
                  <a:schemeClr val="tx1"/>
                </a:solidFill>
                <a:latin typeface="+mn-lt"/>
                <a:ea typeface="+mn-ea"/>
                <a:cs typeface="+mn-cs"/>
              </a:rPr>
              <a:t>outside </a:t>
            </a:r>
            <a:r>
              <a:rPr lang="en-US" sz="1200" b="0" i="0" u="none" strike="noStrike" kern="1200" baseline="0" dirty="0">
                <a:solidFill>
                  <a:schemeClr val="tx1"/>
                </a:solidFill>
                <a:latin typeface="+mn-lt"/>
                <a:ea typeface="+mn-ea"/>
                <a:cs typeface="+mn-cs"/>
              </a:rPr>
              <a:t>the region of interest </a:t>
            </a:r>
            <a:r>
              <a:rPr lang="en-US" sz="1200" b="1" i="0" u="none" strike="noStrike" kern="1200" baseline="0" dirty="0">
                <a:solidFill>
                  <a:schemeClr val="tx1"/>
                </a:solidFill>
                <a:latin typeface="+mn-lt"/>
                <a:ea typeface="+mn-ea"/>
                <a:cs typeface="+mn-cs"/>
              </a:rPr>
              <a:t>using recurrent neural networks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Inside</a:t>
            </a:r>
            <a:r>
              <a:rPr lang="en-US" sz="1200" b="0" i="0" u="none" strike="noStrike" kern="1200" baseline="0" dirty="0">
                <a:solidFill>
                  <a:schemeClr val="tx1"/>
                </a:solidFill>
                <a:latin typeface="+mn-lt"/>
                <a:ea typeface="+mn-ea"/>
                <a:cs typeface="+mn-cs"/>
              </a:rPr>
              <a:t>, they use </a:t>
            </a:r>
            <a:r>
              <a:rPr lang="en-US" sz="1200" b="1" i="0" u="none" strike="noStrike" kern="1200" baseline="0" dirty="0">
                <a:solidFill>
                  <a:schemeClr val="tx1"/>
                </a:solidFill>
                <a:latin typeface="+mn-lt"/>
                <a:ea typeface="+mn-ea"/>
                <a:cs typeface="+mn-cs"/>
              </a:rPr>
              <a:t>skip pooling </a:t>
            </a:r>
            <a:r>
              <a:rPr lang="en-US" sz="1200" b="0" i="0" u="none" strike="noStrike" kern="1200" baseline="0" dirty="0">
                <a:solidFill>
                  <a:schemeClr val="tx1"/>
                </a:solidFill>
                <a:latin typeface="+mn-lt"/>
                <a:ea typeface="+mn-ea"/>
                <a:cs typeface="+mn-cs"/>
              </a:rPr>
              <a:t>to extract information at multiple scales and levels of abstraction.</a:t>
            </a:r>
          </a:p>
          <a:p>
            <a:endParaRPr lang="es-CO" sz="1200" b="0" i="0" u="none" strike="noStrike" kern="1200" baseline="0" dirty="0">
              <a:solidFill>
                <a:schemeClr val="tx1"/>
              </a:solidFill>
              <a:latin typeface="+mn-lt"/>
              <a:ea typeface="+mn-ea"/>
              <a:cs typeface="+mn-cs"/>
            </a:endParaRPr>
          </a:p>
          <a:p>
            <a:r>
              <a:rPr lang="es-CO" sz="1200" b="0" i="0" u="none" strike="noStrike" kern="1200" baseline="0" dirty="0">
                <a:solidFill>
                  <a:schemeClr val="tx1"/>
                </a:solidFill>
                <a:latin typeface="+mn-lt"/>
                <a:ea typeface="+mn-ea"/>
                <a:cs typeface="+mn-cs"/>
              </a:rPr>
              <a:t>A</a:t>
            </a:r>
            <a:r>
              <a:rPr lang="en-US" sz="1200" b="0" i="0" u="none" strike="noStrike" kern="1200" baseline="0" dirty="0" err="1">
                <a:solidFill>
                  <a:schemeClr val="tx1"/>
                </a:solidFill>
                <a:latin typeface="+mn-lt"/>
                <a:ea typeface="+mn-ea"/>
                <a:cs typeface="+mn-cs"/>
              </a:rPr>
              <a:t>nd</a:t>
            </a:r>
            <a:r>
              <a:rPr lang="en-US" sz="1200" b="0" i="0" u="none" strike="noStrike" kern="1200" baseline="0" dirty="0">
                <a:solidFill>
                  <a:schemeClr val="tx1"/>
                </a:solidFill>
                <a:latin typeface="+mn-lt"/>
                <a:ea typeface="+mn-ea"/>
                <a:cs typeface="+mn-cs"/>
              </a:rPr>
              <a:t> then they comparted their method with and other method which they used the some  data bases.</a:t>
            </a:r>
          </a:p>
        </p:txBody>
      </p:sp>
    </p:spTree>
    <p:extLst>
      <p:ext uri="{BB962C8B-B14F-4D97-AF65-F5344CB8AC3E}">
        <p14:creationId xmlns:p14="http://schemas.microsoft.com/office/powerpoint/2010/main" val="38070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3723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1" dirty="0" err="1"/>
              <a:t>Skip</a:t>
            </a:r>
            <a:r>
              <a:rPr lang="es-CO" b="1" dirty="0"/>
              <a:t> </a:t>
            </a:r>
            <a:r>
              <a:rPr lang="es-CO" b="1" dirty="0" err="1"/>
              <a:t>connectoin</a:t>
            </a:r>
            <a:r>
              <a:rPr lang="es-CO" b="1" dirty="0"/>
              <a:t> </a:t>
            </a:r>
            <a:r>
              <a:rPr lang="es-CO" dirty="0"/>
              <a:t>is a </a:t>
            </a:r>
            <a:r>
              <a:rPr lang="es-CO" dirty="0" err="1"/>
              <a:t>direct</a:t>
            </a:r>
            <a:r>
              <a:rPr lang="es-CO" dirty="0"/>
              <a:t> </a:t>
            </a:r>
            <a:r>
              <a:rPr lang="es-CO" dirty="0" err="1"/>
              <a:t>connection</a:t>
            </a:r>
            <a:r>
              <a:rPr lang="es-CO" dirty="0"/>
              <a:t> </a:t>
            </a:r>
            <a:r>
              <a:rPr lang="es-CO" dirty="0" err="1"/>
              <a:t>between</a:t>
            </a:r>
            <a:r>
              <a:rPr lang="es-CO" dirty="0"/>
              <a:t> 2 non-</a:t>
            </a:r>
            <a:r>
              <a:rPr lang="es-CO" dirty="0" err="1"/>
              <a:t>consecutive</a:t>
            </a:r>
            <a:r>
              <a:rPr lang="es-CO" dirty="0"/>
              <a:t> </a:t>
            </a:r>
            <a:r>
              <a:rPr lang="es-CO" dirty="0" err="1"/>
              <a:t>layers</a:t>
            </a:r>
            <a:r>
              <a:rPr lang="es-CO" dirty="0"/>
              <a:t>.</a:t>
            </a:r>
            <a:endParaRPr lang="en-US" dirty="0"/>
          </a:p>
        </p:txBody>
      </p:sp>
    </p:spTree>
    <p:extLst>
      <p:ext uri="{BB962C8B-B14F-4D97-AF65-F5344CB8AC3E}">
        <p14:creationId xmlns:p14="http://schemas.microsoft.com/office/powerpoint/2010/main" val="409968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They extract this Architecture for </a:t>
            </a:r>
            <a:r>
              <a:rPr lang="en-US" b="1" dirty="0"/>
              <a:t>VGG16</a:t>
            </a:r>
          </a:p>
          <a:p>
            <a:r>
              <a:rPr lang="en-US" sz="1200" b="1" i="0" u="none" strike="noStrike" kern="1200" baseline="0" dirty="0">
                <a:solidFill>
                  <a:schemeClr val="tx1"/>
                </a:solidFill>
                <a:latin typeface="+mn-lt"/>
                <a:ea typeface="+mn-ea"/>
                <a:cs typeface="+mn-cs"/>
              </a:rPr>
              <a:t>ROI pooling </a:t>
            </a:r>
            <a:r>
              <a:rPr lang="en-US" sz="1200" b="0" i="0" u="none" strike="noStrike" kern="1200" baseline="0" dirty="0">
                <a:solidFill>
                  <a:schemeClr val="tx1"/>
                </a:solidFill>
                <a:latin typeface="+mn-lt"/>
                <a:ea typeface="+mn-ea"/>
                <a:cs typeface="+mn-cs"/>
              </a:rPr>
              <a:t>is used to extract a fixed-size descriptor from several layers</a:t>
            </a:r>
          </a:p>
          <a:p>
            <a:endParaRPr lang="es-CO"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a:t>
            </a:r>
            <a:r>
              <a:rPr lang="en-US" sz="1200" b="1" i="0" u="none" strike="noStrike" kern="1200" baseline="0" dirty="0">
                <a:solidFill>
                  <a:schemeClr val="tx1"/>
                </a:solidFill>
                <a:latin typeface="+mn-lt"/>
                <a:ea typeface="+mn-ea"/>
                <a:cs typeface="+mn-cs"/>
              </a:rPr>
              <a:t>descriptor</a:t>
            </a:r>
            <a:r>
              <a:rPr lang="en-US" sz="1200" b="0" i="0" u="none" strike="noStrike" kern="1200" baseline="0" dirty="0">
                <a:solidFill>
                  <a:schemeClr val="tx1"/>
                </a:solidFill>
                <a:latin typeface="+mn-lt"/>
                <a:ea typeface="+mn-ea"/>
                <a:cs typeface="+mn-cs"/>
              </a:rPr>
              <a:t> is </a:t>
            </a:r>
            <a:r>
              <a:rPr lang="en-US" sz="1200" b="1" i="0" u="none" strike="noStrike" kern="1200" baseline="0" dirty="0">
                <a:solidFill>
                  <a:schemeClr val="tx1"/>
                </a:solidFill>
                <a:latin typeface="+mn-lt"/>
                <a:ea typeface="+mn-ea"/>
                <a:cs typeface="+mn-cs"/>
              </a:rPr>
              <a:t>L2-normalized</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concatenated</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scaled</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dimension-reduced</a:t>
            </a:r>
            <a:r>
              <a:rPr lang="en-US" sz="1200" b="0" i="0" u="none" strike="noStrike" kern="1200" baseline="0" dirty="0">
                <a:solidFill>
                  <a:schemeClr val="tx1"/>
                </a:solidFill>
                <a:latin typeface="+mn-lt"/>
                <a:ea typeface="+mn-ea"/>
                <a:cs typeface="+mn-cs"/>
              </a:rPr>
              <a:t> (1x1 convolution) to generate a fixed-length feature descriptor.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Also has Two </a:t>
            </a:r>
            <a:r>
              <a:rPr lang="en-US" sz="1200" b="1" i="0" u="none" strike="noStrike" kern="1200" baseline="0" dirty="0">
                <a:solidFill>
                  <a:schemeClr val="tx1"/>
                </a:solidFill>
                <a:latin typeface="+mn-lt"/>
                <a:ea typeface="+mn-ea"/>
                <a:cs typeface="+mn-cs"/>
              </a:rPr>
              <a:t>fully-connected</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fc</a:t>
            </a:r>
            <a:r>
              <a:rPr lang="en-US" sz="1200" b="0" i="0" u="none" strike="noStrike" kern="1200" baseline="0" dirty="0">
                <a:solidFill>
                  <a:schemeClr val="tx1"/>
                </a:solidFill>
                <a:latin typeface="+mn-lt"/>
                <a:ea typeface="+mn-ea"/>
                <a:cs typeface="+mn-cs"/>
              </a:rPr>
              <a:t>) layers process each descriptor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produce</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two</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outputs</a:t>
            </a:r>
            <a:r>
              <a:rPr lang="en-US" sz="1200" b="0" i="0" u="none" strike="noStrike" kern="1200" baseline="0" dirty="0">
                <a:solidFill>
                  <a:schemeClr val="tx1"/>
                </a:solidFill>
                <a:latin typeface="+mn-lt"/>
                <a:ea typeface="+mn-ea"/>
                <a:cs typeface="+mn-cs"/>
              </a:rPr>
              <a:t>: a one-of-K class prediction (“</a:t>
            </a:r>
            <a:r>
              <a:rPr lang="en-US" sz="1200" b="1" i="0" u="none" strike="noStrike" kern="1200" baseline="0" dirty="0" err="1">
                <a:solidFill>
                  <a:schemeClr val="tx1"/>
                </a:solidFill>
                <a:latin typeface="+mn-lt"/>
                <a:ea typeface="+mn-ea"/>
                <a:cs typeface="+mn-cs"/>
              </a:rPr>
              <a:t>softmax</a:t>
            </a:r>
            <a:r>
              <a:rPr lang="en-US" sz="1200" b="0" i="0" u="none" strike="noStrike" kern="1200" baseline="0" dirty="0">
                <a:solidFill>
                  <a:schemeClr val="tx1"/>
                </a:solidFill>
                <a:latin typeface="+mn-lt"/>
                <a:ea typeface="+mn-ea"/>
                <a:cs typeface="+mn-cs"/>
              </a:rPr>
              <a:t>”), and an adjustment to the bounding box (“</a:t>
            </a:r>
            <a:r>
              <a:rPr lang="en-US" sz="1200" b="1" i="0" u="none" strike="noStrike" kern="1200" baseline="0" dirty="0" err="1">
                <a:solidFill>
                  <a:schemeClr val="tx1"/>
                </a:solidFill>
                <a:latin typeface="+mn-lt"/>
                <a:ea typeface="+mn-ea"/>
                <a:cs typeface="+mn-cs"/>
              </a:rPr>
              <a:t>bbox</a:t>
            </a:r>
            <a:r>
              <a:rPr lang="en-US" sz="1200" b="0" i="0" u="none" strike="noStrike" kern="1200" baseline="0" dirty="0">
                <a:solidFill>
                  <a:schemeClr val="tx1"/>
                </a:solidFill>
                <a:latin typeface="+mn-lt"/>
                <a:ea typeface="+mn-ea"/>
                <a:cs typeface="+mn-cs"/>
              </a:rPr>
              <a:t>”).</a:t>
            </a:r>
            <a:endParaRPr lang="en-US" b="0" dirty="0"/>
          </a:p>
        </p:txBody>
      </p:sp>
    </p:spTree>
    <p:extLst>
      <p:ext uri="{BB962C8B-B14F-4D97-AF65-F5344CB8AC3E}">
        <p14:creationId xmlns:p14="http://schemas.microsoft.com/office/powerpoint/2010/main" val="390706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baseline="0" dirty="0">
                <a:solidFill>
                  <a:schemeClr val="tx1"/>
                </a:solidFill>
                <a:latin typeface="+mn-lt"/>
                <a:ea typeface="+mn-ea"/>
                <a:cs typeface="+mn-cs"/>
              </a:rPr>
              <a:t>They use “IRNN” which are RNNs with </a:t>
            </a:r>
            <a:r>
              <a:rPr lang="en-US" sz="1600" b="0" i="0" u="none" strike="noStrike" kern="1200" baseline="0" dirty="0" err="1">
                <a:solidFill>
                  <a:schemeClr val="tx1"/>
                </a:solidFill>
                <a:latin typeface="+mn-lt"/>
                <a:ea typeface="+mn-ea"/>
                <a:cs typeface="+mn-cs"/>
              </a:rPr>
              <a:t>ReLU</a:t>
            </a:r>
            <a:r>
              <a:rPr lang="en-US" sz="1600" b="0" i="0" u="none" strike="noStrike" kern="1200" baseline="0" dirty="0">
                <a:solidFill>
                  <a:schemeClr val="tx1"/>
                </a:solidFill>
                <a:latin typeface="+mn-lt"/>
                <a:ea typeface="+mn-ea"/>
                <a:cs typeface="+mn-cs"/>
              </a:rPr>
              <a:t> recurrent transitions, initialized to the identity.</a:t>
            </a:r>
          </a:p>
          <a:p>
            <a:r>
              <a:rPr lang="en-US" sz="1600" b="1" i="0" u="none" strike="noStrike" kern="1200" baseline="0" dirty="0" err="1">
                <a:solidFill>
                  <a:schemeClr val="tx1"/>
                </a:solidFill>
                <a:latin typeface="+mn-lt"/>
                <a:ea typeface="+mn-ea"/>
                <a:cs typeface="+mn-cs"/>
              </a:rPr>
              <a:t>ReLU</a:t>
            </a:r>
            <a:r>
              <a:rPr lang="en-US" sz="1600" b="0" i="0" u="none" strike="noStrike" kern="1200" baseline="0" dirty="0">
                <a:solidFill>
                  <a:schemeClr val="tx1"/>
                </a:solidFill>
                <a:latin typeface="+mn-lt"/>
                <a:ea typeface="+mn-ea"/>
                <a:cs typeface="+mn-cs"/>
              </a:rPr>
              <a:t>: T</a:t>
            </a:r>
            <a:r>
              <a:rPr lang="en-US" sz="1600" dirty="0"/>
              <a:t>he most popular activation function for </a:t>
            </a:r>
            <a:r>
              <a:rPr lang="en-US" sz="1600" b="1" dirty="0"/>
              <a:t>deep neural networks</a:t>
            </a:r>
          </a:p>
          <a:p>
            <a:endParaRPr lang="en-US" sz="1600" b="1" dirty="0"/>
          </a:p>
          <a:p>
            <a:r>
              <a:rPr lang="en-US" sz="1600" b="0" dirty="0"/>
              <a:t>They have four RNNs in total that move in the cardinal directions: right, left, down, up.</a:t>
            </a:r>
          </a:p>
          <a:p>
            <a:endParaRPr lang="en-US" sz="1600" b="0" dirty="0"/>
          </a:p>
          <a:p>
            <a:r>
              <a:rPr lang="en-US" sz="1600" b="0" dirty="0"/>
              <a:t> The RNNs produce an output with the same shape as conv5</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All transitions to/from</a:t>
            </a:r>
            <a:r>
              <a:rPr lang="en-US" sz="1200" b="0" i="0" u="none" strike="noStrike" kern="1200" baseline="0" dirty="0">
                <a:solidFill>
                  <a:schemeClr val="tx1"/>
                </a:solidFill>
                <a:latin typeface="+mn-lt"/>
                <a:ea typeface="+mn-ea"/>
                <a:cs typeface="+mn-cs"/>
              </a:rPr>
              <a:t> the hidden state are computed with 1x1 convolutions.</a:t>
            </a:r>
          </a:p>
          <a:p>
            <a:endParaRPr lang="es-CO" sz="1600" dirty="0"/>
          </a:p>
          <a:p>
            <a:r>
              <a:rPr lang="en-US" sz="1600" dirty="0"/>
              <a:t>When computing the context features, the spatial resolution remains the same.</a:t>
            </a:r>
          </a:p>
          <a:p>
            <a:endParaRPr lang="en-US" sz="1600" dirty="0"/>
          </a:p>
          <a:p>
            <a:r>
              <a:rPr lang="en-US" sz="1200" b="0" i="0" u="none" strike="noStrike" kern="1200" baseline="0" dirty="0">
                <a:solidFill>
                  <a:schemeClr val="tx1"/>
                </a:solidFill>
                <a:latin typeface="+mn-lt"/>
                <a:ea typeface="+mn-ea"/>
                <a:cs typeface="+mn-cs"/>
              </a:rPr>
              <a:t>And semantic segmentation </a:t>
            </a:r>
            <a:r>
              <a:rPr lang="en-US" sz="1200" b="0" i="0" u="none" strike="noStrike" kern="1200" baseline="0" dirty="0" err="1">
                <a:solidFill>
                  <a:schemeClr val="tx1"/>
                </a:solidFill>
                <a:latin typeface="+mn-lt"/>
                <a:ea typeface="+mn-ea"/>
                <a:cs typeface="+mn-cs"/>
              </a:rPr>
              <a:t>regularizer</a:t>
            </a:r>
            <a:r>
              <a:rPr lang="en-US" sz="1200" b="0" i="0" u="none" strike="noStrike" kern="1200" baseline="0" dirty="0">
                <a:solidFill>
                  <a:schemeClr val="tx1"/>
                </a:solidFill>
                <a:latin typeface="+mn-lt"/>
                <a:ea typeface="+mn-ea"/>
                <a:cs typeface="+mn-cs"/>
              </a:rPr>
              <a:t> has a 16(</a:t>
            </a:r>
            <a:r>
              <a:rPr lang="en-US" b="1" dirty="0"/>
              <a:t>sixteen</a:t>
            </a:r>
            <a:r>
              <a:rPr lang="en-US" sz="1200" b="0" i="0" u="none" strike="noStrike" kern="1200" baseline="0" dirty="0">
                <a:solidFill>
                  <a:schemeClr val="tx1"/>
                </a:solidFill>
                <a:latin typeface="+mn-lt"/>
                <a:ea typeface="+mn-ea"/>
                <a:cs typeface="+mn-cs"/>
              </a:rPr>
              <a:t>)x higher resolution.</a:t>
            </a:r>
            <a:endParaRPr lang="en-US" sz="1600" dirty="0"/>
          </a:p>
        </p:txBody>
      </p:sp>
    </p:spTree>
    <p:extLst>
      <p:ext uri="{BB962C8B-B14F-4D97-AF65-F5344CB8AC3E}">
        <p14:creationId xmlns:p14="http://schemas.microsoft.com/office/powerpoint/2010/main" val="255730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829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our method described above, we obtain a </a:t>
            </a:r>
            <a:r>
              <a:rPr lang="en-US" dirty="0" err="1"/>
              <a:t>mAP</a:t>
            </a:r>
            <a:r>
              <a:rPr lang="en-US" dirty="0"/>
              <a:t> of 76.5%. We then make some simple modifications, as described below, to achieve a higher score of 79.2%.</a:t>
            </a:r>
          </a:p>
          <a:p>
            <a:endParaRPr lang="en-US" dirty="0"/>
          </a:p>
          <a:p>
            <a:r>
              <a:rPr lang="en-US" b="1" dirty="0"/>
              <a:t>MAP</a:t>
            </a:r>
            <a:r>
              <a:rPr lang="en-US" dirty="0"/>
              <a:t> = Mean Average Precision</a:t>
            </a:r>
          </a:p>
          <a:p>
            <a:r>
              <a:rPr lang="es-CO" b="1" dirty="0"/>
              <a:t>R</a:t>
            </a:r>
            <a:r>
              <a:rPr lang="en-US" dirty="0"/>
              <a:t>= Include 2(4D- IRNN)</a:t>
            </a:r>
          </a:p>
          <a:p>
            <a:r>
              <a:rPr lang="en-US" b="1" dirty="0"/>
              <a:t>W</a:t>
            </a:r>
            <a:r>
              <a:rPr lang="en-US" dirty="0"/>
              <a:t>: two rounds of box regression and weighted voting</a:t>
            </a:r>
          </a:p>
          <a:p>
            <a:r>
              <a:rPr lang="en-US" b="1" dirty="0"/>
              <a:t>D</a:t>
            </a:r>
            <a:r>
              <a:rPr lang="en-US" dirty="0"/>
              <a:t>: remove all dropout</a:t>
            </a:r>
          </a:p>
          <a:p>
            <a:r>
              <a:rPr lang="en-US" b="1" i="1" dirty="0"/>
              <a:t>Dropout</a:t>
            </a:r>
            <a:r>
              <a:rPr lang="en-US" dirty="0"/>
              <a:t> is a regularization technique for reducing overfitting</a:t>
            </a:r>
          </a:p>
        </p:txBody>
      </p:sp>
    </p:spTree>
    <p:extLst>
      <p:ext uri="{BB962C8B-B14F-4D97-AF65-F5344CB8AC3E}">
        <p14:creationId xmlns:p14="http://schemas.microsoft.com/office/powerpoint/2010/main" val="92086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detector obtains a </a:t>
            </a:r>
            <a:r>
              <a:rPr lang="en-US" dirty="0" err="1"/>
              <a:t>mAP</a:t>
            </a:r>
            <a:r>
              <a:rPr lang="en-US" dirty="0"/>
              <a:t> of </a:t>
            </a:r>
            <a:r>
              <a:rPr lang="en-US" b="1" dirty="0"/>
              <a:t>76.4%, </a:t>
            </a:r>
            <a:r>
              <a:rPr lang="en-US" dirty="0"/>
              <a:t>which is several points higher than the next best</a:t>
            </a:r>
          </a:p>
          <a:p>
            <a:r>
              <a:rPr lang="en-US" dirty="0"/>
              <a:t>submission, and is the most accurate for most categories.</a:t>
            </a:r>
          </a:p>
        </p:txBody>
      </p:sp>
    </p:spTree>
    <p:extLst>
      <p:ext uri="{BB962C8B-B14F-4D97-AF65-F5344CB8AC3E}">
        <p14:creationId xmlns:p14="http://schemas.microsoft.com/office/powerpoint/2010/main" val="212696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2018</a:t>
            </a:r>
          </a:p>
        </p:txBody>
      </p:sp>
      <p:sp>
        <p:nvSpPr>
          <p:cNvPr id="5" name="Footer Placeholder 4"/>
          <p:cNvSpPr>
            <a:spLocks noGrp="1"/>
          </p:cNvSpPr>
          <p:nvPr>
            <p:ph type="ftr" sz="quarter" idx="11"/>
          </p:nvPr>
        </p:nvSpPr>
        <p:spPr/>
        <p:txBody>
          <a:bodyPr/>
          <a:lstStyle/>
          <a:p>
            <a:r>
              <a:rPr lang="en-US"/>
              <a:t>Gebze Technical University</a:t>
            </a:r>
          </a:p>
        </p:txBody>
      </p:sp>
      <p:sp>
        <p:nvSpPr>
          <p:cNvPr id="6" name="Slide Number Placeholder 5"/>
          <p:cNvSpPr>
            <a:spLocks noGrp="1"/>
          </p:cNvSpPr>
          <p:nvPr>
            <p:ph type="sldNum" sz="quarter" idx="12"/>
          </p:nvPr>
        </p:nvSpPr>
        <p:spPr/>
        <p:txBody>
          <a:bodyPr/>
          <a:lstStyle/>
          <a:p>
            <a:fld id="{D0CFA117-5434-496C-89BC-2FAC30E422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97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2018</a:t>
            </a:r>
          </a:p>
        </p:txBody>
      </p:sp>
      <p:sp>
        <p:nvSpPr>
          <p:cNvPr id="5" name="Footer Placeholder 4"/>
          <p:cNvSpPr>
            <a:spLocks noGrp="1"/>
          </p:cNvSpPr>
          <p:nvPr>
            <p:ph type="ftr" sz="quarter" idx="11"/>
          </p:nvPr>
        </p:nvSpPr>
        <p:spPr/>
        <p:txBody>
          <a:bodyPr/>
          <a:lstStyle/>
          <a:p>
            <a:r>
              <a:rPr lang="en-US"/>
              <a:t>Gebze Technical University</a:t>
            </a:r>
          </a:p>
        </p:txBody>
      </p:sp>
      <p:sp>
        <p:nvSpPr>
          <p:cNvPr id="6" name="Slide Number Placeholder 5"/>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345477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2018</a:t>
            </a:r>
          </a:p>
        </p:txBody>
      </p:sp>
      <p:sp>
        <p:nvSpPr>
          <p:cNvPr id="5" name="Footer Placeholder 4"/>
          <p:cNvSpPr>
            <a:spLocks noGrp="1"/>
          </p:cNvSpPr>
          <p:nvPr>
            <p:ph type="ftr" sz="quarter" idx="11"/>
          </p:nvPr>
        </p:nvSpPr>
        <p:spPr/>
        <p:txBody>
          <a:bodyPr/>
          <a:lstStyle/>
          <a:p>
            <a:r>
              <a:rPr lang="en-US"/>
              <a:t>Gebze Technical University</a:t>
            </a:r>
          </a:p>
        </p:txBody>
      </p:sp>
      <p:sp>
        <p:nvSpPr>
          <p:cNvPr id="6" name="Slide Number Placeholder 5"/>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103369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2018</a:t>
            </a:r>
          </a:p>
        </p:txBody>
      </p:sp>
      <p:sp>
        <p:nvSpPr>
          <p:cNvPr id="5" name="Footer Placeholder 4"/>
          <p:cNvSpPr>
            <a:spLocks noGrp="1"/>
          </p:cNvSpPr>
          <p:nvPr>
            <p:ph type="ftr" sz="quarter" idx="11"/>
          </p:nvPr>
        </p:nvSpPr>
        <p:spPr/>
        <p:txBody>
          <a:bodyPr/>
          <a:lstStyle/>
          <a:p>
            <a:r>
              <a:rPr lang="en-US"/>
              <a:t>Gebze Technical University</a:t>
            </a:r>
          </a:p>
        </p:txBody>
      </p:sp>
      <p:sp>
        <p:nvSpPr>
          <p:cNvPr id="6" name="Slide Number Placeholder 5"/>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157595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2018</a:t>
            </a:r>
          </a:p>
        </p:txBody>
      </p:sp>
      <p:sp>
        <p:nvSpPr>
          <p:cNvPr id="5" name="Footer Placeholder 4"/>
          <p:cNvSpPr>
            <a:spLocks noGrp="1"/>
          </p:cNvSpPr>
          <p:nvPr>
            <p:ph type="ftr" sz="quarter" idx="11"/>
          </p:nvPr>
        </p:nvSpPr>
        <p:spPr/>
        <p:txBody>
          <a:bodyPr/>
          <a:lstStyle/>
          <a:p>
            <a:r>
              <a:rPr lang="en-US"/>
              <a:t>Gebze Technical University</a:t>
            </a:r>
          </a:p>
        </p:txBody>
      </p:sp>
      <p:sp>
        <p:nvSpPr>
          <p:cNvPr id="6" name="Slide Number Placeholder 5"/>
          <p:cNvSpPr>
            <a:spLocks noGrp="1"/>
          </p:cNvSpPr>
          <p:nvPr>
            <p:ph type="sldNum" sz="quarter" idx="12"/>
          </p:nvPr>
        </p:nvSpPr>
        <p:spPr/>
        <p:txBody>
          <a:bodyPr/>
          <a:lstStyle/>
          <a:p>
            <a:fld id="{D0CFA117-5434-496C-89BC-2FAC30E422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85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2018</a:t>
            </a:r>
          </a:p>
        </p:txBody>
      </p:sp>
      <p:sp>
        <p:nvSpPr>
          <p:cNvPr id="6" name="Footer Placeholder 5"/>
          <p:cNvSpPr>
            <a:spLocks noGrp="1"/>
          </p:cNvSpPr>
          <p:nvPr>
            <p:ph type="ftr" sz="quarter" idx="11"/>
          </p:nvPr>
        </p:nvSpPr>
        <p:spPr/>
        <p:txBody>
          <a:bodyPr/>
          <a:lstStyle/>
          <a:p>
            <a:r>
              <a:rPr lang="en-US"/>
              <a:t>Gebze Technical University</a:t>
            </a:r>
          </a:p>
        </p:txBody>
      </p:sp>
      <p:sp>
        <p:nvSpPr>
          <p:cNvPr id="7" name="Slide Number Placeholder 6"/>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293708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2018</a:t>
            </a:r>
          </a:p>
        </p:txBody>
      </p:sp>
      <p:sp>
        <p:nvSpPr>
          <p:cNvPr id="8" name="Footer Placeholder 7"/>
          <p:cNvSpPr>
            <a:spLocks noGrp="1"/>
          </p:cNvSpPr>
          <p:nvPr>
            <p:ph type="ftr" sz="quarter" idx="11"/>
          </p:nvPr>
        </p:nvSpPr>
        <p:spPr/>
        <p:txBody>
          <a:bodyPr/>
          <a:lstStyle/>
          <a:p>
            <a:r>
              <a:rPr lang="en-US"/>
              <a:t>Gebze Technical University</a:t>
            </a:r>
          </a:p>
        </p:txBody>
      </p:sp>
      <p:sp>
        <p:nvSpPr>
          <p:cNvPr id="9" name="Slide Number Placeholder 8"/>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416845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2018</a:t>
            </a:r>
          </a:p>
        </p:txBody>
      </p:sp>
      <p:sp>
        <p:nvSpPr>
          <p:cNvPr id="4" name="Footer Placeholder 3"/>
          <p:cNvSpPr>
            <a:spLocks noGrp="1"/>
          </p:cNvSpPr>
          <p:nvPr>
            <p:ph type="ftr" sz="quarter" idx="11"/>
          </p:nvPr>
        </p:nvSpPr>
        <p:spPr/>
        <p:txBody>
          <a:bodyPr/>
          <a:lstStyle/>
          <a:p>
            <a:r>
              <a:rPr lang="en-US"/>
              <a:t>Gebze Technical University</a:t>
            </a:r>
          </a:p>
        </p:txBody>
      </p:sp>
      <p:sp>
        <p:nvSpPr>
          <p:cNvPr id="5" name="Slide Number Placeholder 4"/>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366168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2018</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Gebze Technical University</a:t>
            </a:r>
          </a:p>
        </p:txBody>
      </p:sp>
      <p:sp>
        <p:nvSpPr>
          <p:cNvPr id="9" name="Slide Number Placeholder 8"/>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38189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2018</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Gebze Technical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CFA117-5434-496C-89BC-2FAC30E422BC}" type="slidenum">
              <a:rPr lang="en-US" smtClean="0"/>
              <a:t>‹#›</a:t>
            </a:fld>
            <a:endParaRPr lang="en-US"/>
          </a:p>
        </p:txBody>
      </p:sp>
    </p:spTree>
    <p:extLst>
      <p:ext uri="{BB962C8B-B14F-4D97-AF65-F5344CB8AC3E}">
        <p14:creationId xmlns:p14="http://schemas.microsoft.com/office/powerpoint/2010/main" val="406413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2018</a:t>
            </a:r>
          </a:p>
        </p:txBody>
      </p:sp>
      <p:sp>
        <p:nvSpPr>
          <p:cNvPr id="6" name="Footer Placeholder 5"/>
          <p:cNvSpPr>
            <a:spLocks noGrp="1"/>
          </p:cNvSpPr>
          <p:nvPr>
            <p:ph type="ftr" sz="quarter" idx="11"/>
          </p:nvPr>
        </p:nvSpPr>
        <p:spPr/>
        <p:txBody>
          <a:bodyPr/>
          <a:lstStyle/>
          <a:p>
            <a:r>
              <a:rPr lang="en-US"/>
              <a:t>Gebze Technical University</a:t>
            </a:r>
          </a:p>
        </p:txBody>
      </p:sp>
      <p:sp>
        <p:nvSpPr>
          <p:cNvPr id="7" name="Slide Number Placeholder 6"/>
          <p:cNvSpPr>
            <a:spLocks noGrp="1"/>
          </p:cNvSpPr>
          <p:nvPr>
            <p:ph type="sldNum" sz="quarter" idx="12"/>
          </p:nvPr>
        </p:nvSpPr>
        <p:spPr/>
        <p:txBody>
          <a:bodyPr/>
          <a:lstStyle/>
          <a:p>
            <a:fld id="{D0CFA117-5434-496C-89BC-2FAC30E422BC}" type="slidenum">
              <a:rPr lang="en-US" smtClean="0"/>
              <a:t>‹#›</a:t>
            </a:fld>
            <a:endParaRPr lang="en-US"/>
          </a:p>
        </p:txBody>
      </p:sp>
    </p:spTree>
    <p:extLst>
      <p:ext uri="{BB962C8B-B14F-4D97-AF65-F5344CB8AC3E}">
        <p14:creationId xmlns:p14="http://schemas.microsoft.com/office/powerpoint/2010/main" val="86663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2018</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Gebze Technical University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CFA117-5434-496C-89BC-2FAC30E422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33065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D50329-E341-4BDE-97BD-51DD9CA2A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494" y="-433167"/>
            <a:ext cx="3568505" cy="2053883"/>
          </a:xfrm>
          <a:prstGeom prst="rect">
            <a:avLst/>
          </a:prstGeom>
        </p:spPr>
      </p:pic>
      <p:sp>
        <p:nvSpPr>
          <p:cNvPr id="2" name="Title 1">
            <a:extLst>
              <a:ext uri="{FF2B5EF4-FFF2-40B4-BE49-F238E27FC236}">
                <a16:creationId xmlns:a16="http://schemas.microsoft.com/office/drawing/2014/main" id="{5E859725-9F6B-46C4-B491-B9EF1E90BF8C}"/>
              </a:ext>
            </a:extLst>
          </p:cNvPr>
          <p:cNvSpPr>
            <a:spLocks noGrp="1"/>
          </p:cNvSpPr>
          <p:nvPr>
            <p:ph type="ctrTitle"/>
          </p:nvPr>
        </p:nvSpPr>
        <p:spPr>
          <a:xfrm>
            <a:off x="1196765" y="2080482"/>
            <a:ext cx="9895184" cy="2430781"/>
          </a:xfrm>
        </p:spPr>
        <p:txBody>
          <a:bodyPr anchor="t">
            <a:normAutofit fontScale="90000"/>
          </a:bodyPr>
          <a:lstStyle/>
          <a:p>
            <a:pPr algn="ctr">
              <a:lnSpc>
                <a:spcPct val="100000"/>
              </a:lnSpc>
            </a:pPr>
            <a:r>
              <a:rPr lang="en-US" sz="4000" b="1" dirty="0"/>
              <a:t>Inside-Outside Net: Detecting Objects in Context with Skip Pooling and</a:t>
            </a:r>
            <a:br>
              <a:rPr lang="en-US" sz="4000" b="1" dirty="0"/>
            </a:br>
            <a:r>
              <a:rPr lang="en-US" sz="4000" b="1" dirty="0"/>
              <a:t>Recurrent Neural Networks</a:t>
            </a:r>
            <a:br>
              <a:rPr lang="en-US" sz="3600" dirty="0"/>
            </a:br>
            <a:endParaRPr lang="en-US" sz="3600" dirty="0"/>
          </a:p>
        </p:txBody>
      </p:sp>
      <p:pic>
        <p:nvPicPr>
          <p:cNvPr id="8" name="Picture 7">
            <a:extLst>
              <a:ext uri="{FF2B5EF4-FFF2-40B4-BE49-F238E27FC236}">
                <a16:creationId xmlns:a16="http://schemas.microsoft.com/office/drawing/2014/main" id="{B35FD73B-B9E0-4FE3-B5DA-EA54B6C6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3167"/>
            <a:ext cx="3568505" cy="2053882"/>
          </a:xfrm>
          <a:prstGeom prst="rect">
            <a:avLst/>
          </a:prstGeom>
        </p:spPr>
      </p:pic>
      <p:sp>
        <p:nvSpPr>
          <p:cNvPr id="15" name="Footer Placeholder 14">
            <a:extLst>
              <a:ext uri="{FF2B5EF4-FFF2-40B4-BE49-F238E27FC236}">
                <a16:creationId xmlns:a16="http://schemas.microsoft.com/office/drawing/2014/main" id="{D5B86478-7C46-4A03-9D2C-094E587F0097}"/>
              </a:ext>
            </a:extLst>
          </p:cNvPr>
          <p:cNvSpPr>
            <a:spLocks noGrp="1"/>
          </p:cNvSpPr>
          <p:nvPr>
            <p:ph type="ftr" sz="quarter" idx="11"/>
          </p:nvPr>
        </p:nvSpPr>
        <p:spPr/>
        <p:txBody>
          <a:bodyPr/>
          <a:lstStyle/>
          <a:p>
            <a:r>
              <a:rPr lang="en-US"/>
              <a:t>Gebze Technical University</a:t>
            </a:r>
          </a:p>
        </p:txBody>
      </p:sp>
      <p:sp>
        <p:nvSpPr>
          <p:cNvPr id="17" name="Date Placeholder 16">
            <a:extLst>
              <a:ext uri="{FF2B5EF4-FFF2-40B4-BE49-F238E27FC236}">
                <a16:creationId xmlns:a16="http://schemas.microsoft.com/office/drawing/2014/main" id="{5B4F3101-1D42-47AD-9CFF-A259B7B6C2C0}"/>
              </a:ext>
            </a:extLst>
          </p:cNvPr>
          <p:cNvSpPr>
            <a:spLocks noGrp="1"/>
          </p:cNvSpPr>
          <p:nvPr>
            <p:ph type="dt" sz="half" idx="10"/>
          </p:nvPr>
        </p:nvSpPr>
        <p:spPr/>
        <p:txBody>
          <a:bodyPr/>
          <a:lstStyle/>
          <a:p>
            <a:r>
              <a:rPr lang="en-US"/>
              <a:t>2018</a:t>
            </a:r>
            <a:endParaRPr lang="en-US" dirty="0"/>
          </a:p>
        </p:txBody>
      </p:sp>
      <p:sp>
        <p:nvSpPr>
          <p:cNvPr id="7" name="Rectangle 6">
            <a:extLst>
              <a:ext uri="{FF2B5EF4-FFF2-40B4-BE49-F238E27FC236}">
                <a16:creationId xmlns:a16="http://schemas.microsoft.com/office/drawing/2014/main" id="{28D13B6F-86ED-4D3E-8FCD-9481EEA33485}"/>
              </a:ext>
            </a:extLst>
          </p:cNvPr>
          <p:cNvSpPr/>
          <p:nvPr/>
        </p:nvSpPr>
        <p:spPr>
          <a:xfrm>
            <a:off x="2125584" y="4509364"/>
            <a:ext cx="3591952" cy="923330"/>
          </a:xfrm>
          <a:prstGeom prst="rect">
            <a:avLst/>
          </a:prstGeom>
        </p:spPr>
        <p:txBody>
          <a:bodyPr wrap="square">
            <a:spAutoFit/>
          </a:bodyPr>
          <a:lstStyle/>
          <a:p>
            <a:pPr algn="ctr"/>
            <a:r>
              <a:rPr lang="en-US" b="1" dirty="0"/>
              <a:t>C. Lawrence </a:t>
            </a:r>
            <a:r>
              <a:rPr lang="en-US" b="1" dirty="0" err="1"/>
              <a:t>Zitnick</a:t>
            </a:r>
            <a:endParaRPr lang="en-US" b="1" dirty="0"/>
          </a:p>
          <a:p>
            <a:pPr algn="ctr"/>
            <a:r>
              <a:rPr lang="en-US" dirty="0"/>
              <a:t>Cornell University</a:t>
            </a:r>
            <a:endParaRPr lang="en-US" dirty="0">
              <a:latin typeface="NimbusRomNo9L-Regu"/>
            </a:endParaRPr>
          </a:p>
          <a:p>
            <a:pPr algn="ctr"/>
            <a:r>
              <a:rPr lang="en-US" b="1" dirty="0">
                <a:latin typeface="NimbusRomNo9L-Regu"/>
              </a:rPr>
              <a:t>Email</a:t>
            </a:r>
            <a:r>
              <a:rPr lang="en-US" dirty="0">
                <a:latin typeface="NimbusRomNo9L-Regu"/>
              </a:rPr>
              <a:t>: </a:t>
            </a:r>
            <a:r>
              <a:rPr lang="en-US" dirty="0" err="1"/>
              <a:t>sbell,kb@cs.cornell.edu</a:t>
            </a:r>
            <a:endParaRPr lang="en-US" sz="1400" dirty="0"/>
          </a:p>
        </p:txBody>
      </p:sp>
      <p:sp>
        <p:nvSpPr>
          <p:cNvPr id="9" name="Rectangle 8">
            <a:extLst>
              <a:ext uri="{FF2B5EF4-FFF2-40B4-BE49-F238E27FC236}">
                <a16:creationId xmlns:a16="http://schemas.microsoft.com/office/drawing/2014/main" id="{93A3FBDC-CD38-4EF5-8056-4118E46230FB}"/>
              </a:ext>
            </a:extLst>
          </p:cNvPr>
          <p:cNvSpPr/>
          <p:nvPr/>
        </p:nvSpPr>
        <p:spPr>
          <a:xfrm>
            <a:off x="6096000" y="4562194"/>
            <a:ext cx="3756101" cy="923330"/>
          </a:xfrm>
          <a:prstGeom prst="rect">
            <a:avLst/>
          </a:prstGeom>
        </p:spPr>
        <p:txBody>
          <a:bodyPr wrap="square">
            <a:spAutoFit/>
          </a:bodyPr>
          <a:lstStyle/>
          <a:p>
            <a:pPr algn="ctr"/>
            <a:r>
              <a:rPr lang="en-US" b="1" dirty="0"/>
              <a:t>Kavita </a:t>
            </a:r>
            <a:r>
              <a:rPr lang="en-US" b="1" dirty="0" err="1"/>
              <a:t>Bala</a:t>
            </a:r>
            <a:endParaRPr lang="en-US" b="1" dirty="0"/>
          </a:p>
          <a:p>
            <a:pPr algn="ctr"/>
            <a:r>
              <a:rPr lang="en-US" dirty="0"/>
              <a:t>Microsoft Research</a:t>
            </a:r>
          </a:p>
          <a:p>
            <a:pPr algn="ctr"/>
            <a:r>
              <a:rPr lang="en-US" b="1" dirty="0"/>
              <a:t>Email</a:t>
            </a:r>
            <a:r>
              <a:rPr lang="en-US" dirty="0"/>
              <a:t>: {</a:t>
            </a:r>
            <a:r>
              <a:rPr lang="en-US" dirty="0" err="1"/>
              <a:t>rbg,zitnick</a:t>
            </a:r>
            <a:r>
              <a:rPr lang="en-US" dirty="0"/>
              <a:t>}@fb.com</a:t>
            </a:r>
            <a:endParaRPr lang="en-US" sz="900" dirty="0"/>
          </a:p>
        </p:txBody>
      </p:sp>
    </p:spTree>
    <p:extLst>
      <p:ext uri="{BB962C8B-B14F-4D97-AF65-F5344CB8AC3E}">
        <p14:creationId xmlns:p14="http://schemas.microsoft.com/office/powerpoint/2010/main" val="103848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68E2-497F-4346-90BC-E4F2185D190A}"/>
              </a:ext>
            </a:extLst>
          </p:cNvPr>
          <p:cNvSpPr>
            <a:spLocks noGrp="1"/>
          </p:cNvSpPr>
          <p:nvPr>
            <p:ph type="title"/>
          </p:nvPr>
        </p:nvSpPr>
        <p:spPr/>
        <p:txBody>
          <a:bodyPr/>
          <a:lstStyle/>
          <a:p>
            <a:pPr algn="ctr"/>
            <a:r>
              <a:rPr lang="en-US" b="1" dirty="0"/>
              <a:t>PASCAL VOC2007</a:t>
            </a:r>
            <a:endParaRPr lang="en-US" dirty="0"/>
          </a:p>
        </p:txBody>
      </p:sp>
      <p:sp>
        <p:nvSpPr>
          <p:cNvPr id="3" name="Content Placeholder 2">
            <a:extLst>
              <a:ext uri="{FF2B5EF4-FFF2-40B4-BE49-F238E27FC236}">
                <a16:creationId xmlns:a16="http://schemas.microsoft.com/office/drawing/2014/main" id="{715542F0-2DD7-4736-824D-5EFBB83C5E0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7DA7297-9D80-400B-8219-07A3CC972D4A}"/>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0E234770-2257-4760-A762-05777CE1889C}"/>
              </a:ext>
            </a:extLst>
          </p:cNvPr>
          <p:cNvSpPr>
            <a:spLocks noGrp="1"/>
          </p:cNvSpPr>
          <p:nvPr>
            <p:ph type="ftr" sz="quarter" idx="11"/>
          </p:nvPr>
        </p:nvSpPr>
        <p:spPr/>
        <p:txBody>
          <a:bodyPr/>
          <a:lstStyle/>
          <a:p>
            <a:r>
              <a:rPr lang="en-US"/>
              <a:t>Gebze Technical University</a:t>
            </a:r>
          </a:p>
        </p:txBody>
      </p:sp>
      <p:pic>
        <p:nvPicPr>
          <p:cNvPr id="7" name="Picture 6">
            <a:extLst>
              <a:ext uri="{FF2B5EF4-FFF2-40B4-BE49-F238E27FC236}">
                <a16:creationId xmlns:a16="http://schemas.microsoft.com/office/drawing/2014/main" id="{10129A01-A07F-44D4-B55E-EF1F49D11978}"/>
              </a:ext>
            </a:extLst>
          </p:cNvPr>
          <p:cNvPicPr>
            <a:picLocks noChangeAspect="1"/>
          </p:cNvPicPr>
          <p:nvPr/>
        </p:nvPicPr>
        <p:blipFill>
          <a:blip r:embed="rId3"/>
          <a:stretch>
            <a:fillRect/>
          </a:stretch>
        </p:blipFill>
        <p:spPr>
          <a:xfrm>
            <a:off x="0" y="1737359"/>
            <a:ext cx="12191999" cy="4503783"/>
          </a:xfrm>
          <a:prstGeom prst="rect">
            <a:avLst/>
          </a:prstGeom>
        </p:spPr>
      </p:pic>
    </p:spTree>
    <p:extLst>
      <p:ext uri="{BB962C8B-B14F-4D97-AF65-F5344CB8AC3E}">
        <p14:creationId xmlns:p14="http://schemas.microsoft.com/office/powerpoint/2010/main" val="99638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1B84-185B-4113-BA1A-CC48472F13C8}"/>
              </a:ext>
            </a:extLst>
          </p:cNvPr>
          <p:cNvSpPr>
            <a:spLocks noGrp="1"/>
          </p:cNvSpPr>
          <p:nvPr>
            <p:ph type="title"/>
          </p:nvPr>
        </p:nvSpPr>
        <p:spPr/>
        <p:txBody>
          <a:bodyPr/>
          <a:lstStyle/>
          <a:p>
            <a:pPr algn="ctr"/>
            <a:r>
              <a:rPr lang="en-US" dirty="0"/>
              <a:t>Detection results on </a:t>
            </a:r>
            <a:r>
              <a:rPr lang="en-US" b="1" dirty="0"/>
              <a:t>VOC 2012 </a:t>
            </a:r>
            <a:r>
              <a:rPr lang="en-US" dirty="0"/>
              <a:t>test</a:t>
            </a:r>
          </a:p>
        </p:txBody>
      </p:sp>
      <p:sp>
        <p:nvSpPr>
          <p:cNvPr id="3" name="Content Placeholder 2">
            <a:extLst>
              <a:ext uri="{FF2B5EF4-FFF2-40B4-BE49-F238E27FC236}">
                <a16:creationId xmlns:a16="http://schemas.microsoft.com/office/drawing/2014/main" id="{5C65B260-B793-484C-8C33-BA3260A29149}"/>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4281D7AE-9F57-41DE-A864-95F07C6AFEC4}"/>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7E2C993C-0446-4BBA-845F-FB861CCA178C}"/>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D3572990-5B4F-405E-94AD-4FC7F9356C5B}"/>
              </a:ext>
            </a:extLst>
          </p:cNvPr>
          <p:cNvPicPr>
            <a:picLocks noChangeAspect="1"/>
          </p:cNvPicPr>
          <p:nvPr/>
        </p:nvPicPr>
        <p:blipFill>
          <a:blip r:embed="rId3"/>
          <a:stretch>
            <a:fillRect/>
          </a:stretch>
        </p:blipFill>
        <p:spPr>
          <a:xfrm>
            <a:off x="0" y="1954107"/>
            <a:ext cx="12192000" cy="4214463"/>
          </a:xfrm>
          <a:prstGeom prst="rect">
            <a:avLst/>
          </a:prstGeom>
        </p:spPr>
      </p:pic>
    </p:spTree>
    <p:extLst>
      <p:ext uri="{BB962C8B-B14F-4D97-AF65-F5344CB8AC3E}">
        <p14:creationId xmlns:p14="http://schemas.microsoft.com/office/powerpoint/2010/main" val="142200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BDF1-4BDC-4007-961D-4ED5E2B2C31D}"/>
              </a:ext>
            </a:extLst>
          </p:cNvPr>
          <p:cNvSpPr>
            <a:spLocks noGrp="1"/>
          </p:cNvSpPr>
          <p:nvPr>
            <p:ph type="title"/>
          </p:nvPr>
        </p:nvSpPr>
        <p:spPr/>
        <p:txBody>
          <a:bodyPr/>
          <a:lstStyle/>
          <a:p>
            <a:pPr algn="ctr"/>
            <a:r>
              <a:rPr lang="en-US" dirty="0"/>
              <a:t>Detection results on COCO 2015 test</a:t>
            </a:r>
          </a:p>
        </p:txBody>
      </p:sp>
      <p:sp>
        <p:nvSpPr>
          <p:cNvPr id="3" name="Content Placeholder 2">
            <a:extLst>
              <a:ext uri="{FF2B5EF4-FFF2-40B4-BE49-F238E27FC236}">
                <a16:creationId xmlns:a16="http://schemas.microsoft.com/office/drawing/2014/main" id="{AE603F5C-061D-467A-B86D-C1011BB86EE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2E835F9-FFE2-4555-9645-B81131E26ED7}"/>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F43A8FE6-931C-4061-AB5B-7F07C6245E2E}"/>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90F2F30A-96E3-46E7-970A-76E7CEB40648}"/>
              </a:ext>
            </a:extLst>
          </p:cNvPr>
          <p:cNvPicPr>
            <a:picLocks noChangeAspect="1"/>
          </p:cNvPicPr>
          <p:nvPr/>
        </p:nvPicPr>
        <p:blipFill>
          <a:blip r:embed="rId3"/>
          <a:stretch>
            <a:fillRect/>
          </a:stretch>
        </p:blipFill>
        <p:spPr>
          <a:xfrm>
            <a:off x="0" y="1845734"/>
            <a:ext cx="12192000" cy="4438952"/>
          </a:xfrm>
          <a:prstGeom prst="rect">
            <a:avLst/>
          </a:prstGeom>
        </p:spPr>
      </p:pic>
    </p:spTree>
    <p:extLst>
      <p:ext uri="{BB962C8B-B14F-4D97-AF65-F5344CB8AC3E}">
        <p14:creationId xmlns:p14="http://schemas.microsoft.com/office/powerpoint/2010/main" val="150658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043D-FFE5-4CC6-982B-EA45C9232A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66639-5EFF-4452-8162-89D76781E39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AAA309CE-84DB-42EF-AC6D-3C4F4ECCDBB0}"/>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6794F54A-8057-4B25-8746-B51630CD10BB}"/>
              </a:ext>
            </a:extLst>
          </p:cNvPr>
          <p:cNvSpPr>
            <a:spLocks noGrp="1"/>
          </p:cNvSpPr>
          <p:nvPr>
            <p:ph type="ftr" sz="quarter" idx="11"/>
          </p:nvPr>
        </p:nvSpPr>
        <p:spPr/>
        <p:txBody>
          <a:bodyPr/>
          <a:lstStyle/>
          <a:p>
            <a:r>
              <a:rPr lang="en-US"/>
              <a:t>Gebze Technical University</a:t>
            </a:r>
          </a:p>
        </p:txBody>
      </p:sp>
      <p:pic>
        <p:nvPicPr>
          <p:cNvPr id="7" name="Picture 6">
            <a:extLst>
              <a:ext uri="{FF2B5EF4-FFF2-40B4-BE49-F238E27FC236}">
                <a16:creationId xmlns:a16="http://schemas.microsoft.com/office/drawing/2014/main" id="{A3498BEA-1EC1-4EC4-9CA3-E6731567EB7D}"/>
              </a:ext>
            </a:extLst>
          </p:cNvPr>
          <p:cNvPicPr>
            <a:picLocks noChangeAspect="1"/>
          </p:cNvPicPr>
          <p:nvPr/>
        </p:nvPicPr>
        <p:blipFill>
          <a:blip r:embed="rId3"/>
          <a:stretch>
            <a:fillRect/>
          </a:stretch>
        </p:blipFill>
        <p:spPr>
          <a:xfrm>
            <a:off x="1389242" y="2223106"/>
            <a:ext cx="9093383" cy="2973008"/>
          </a:xfrm>
          <a:prstGeom prst="rect">
            <a:avLst/>
          </a:prstGeom>
        </p:spPr>
      </p:pic>
    </p:spTree>
    <p:extLst>
      <p:ext uri="{BB962C8B-B14F-4D97-AF65-F5344CB8AC3E}">
        <p14:creationId xmlns:p14="http://schemas.microsoft.com/office/powerpoint/2010/main" val="179336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77FB-FEC3-49B4-9EA5-A8B3E5817B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FD7DF-BD6A-4C75-BA0B-4797F1E7B6D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F4C070D-3464-4BE7-8D33-BBE7BF3F3A20}"/>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8E783B8C-C19C-4CBF-A2B3-EE0EBE2FEC1D}"/>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03FD1B04-AB9E-466C-9B98-9CBB523BF76C}"/>
              </a:ext>
            </a:extLst>
          </p:cNvPr>
          <p:cNvPicPr>
            <a:picLocks noChangeAspect="1"/>
          </p:cNvPicPr>
          <p:nvPr/>
        </p:nvPicPr>
        <p:blipFill>
          <a:blip r:embed="rId2"/>
          <a:stretch>
            <a:fillRect/>
          </a:stretch>
        </p:blipFill>
        <p:spPr>
          <a:xfrm>
            <a:off x="1550634" y="2139041"/>
            <a:ext cx="8846138" cy="3187701"/>
          </a:xfrm>
          <a:prstGeom prst="rect">
            <a:avLst/>
          </a:prstGeom>
        </p:spPr>
      </p:pic>
    </p:spTree>
    <p:extLst>
      <p:ext uri="{BB962C8B-B14F-4D97-AF65-F5344CB8AC3E}">
        <p14:creationId xmlns:p14="http://schemas.microsoft.com/office/powerpoint/2010/main" val="76764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8469-17E5-441B-9A87-367397ADA0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E77ABC-12D2-4198-BA9F-FC492879769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7791ABD5-9554-4A02-B740-50C970B5A01E}"/>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5027DF2D-0455-4410-ABCC-1205729E265D}"/>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D2E602BA-7142-402C-936A-72061E3C20D3}"/>
              </a:ext>
            </a:extLst>
          </p:cNvPr>
          <p:cNvPicPr>
            <a:picLocks noChangeAspect="1"/>
          </p:cNvPicPr>
          <p:nvPr/>
        </p:nvPicPr>
        <p:blipFill>
          <a:blip r:embed="rId2"/>
          <a:stretch>
            <a:fillRect/>
          </a:stretch>
        </p:blipFill>
        <p:spPr>
          <a:xfrm>
            <a:off x="1605449" y="2172023"/>
            <a:ext cx="8981102" cy="3314378"/>
          </a:xfrm>
          <a:prstGeom prst="rect">
            <a:avLst/>
          </a:prstGeom>
        </p:spPr>
      </p:pic>
    </p:spTree>
    <p:extLst>
      <p:ext uri="{BB962C8B-B14F-4D97-AF65-F5344CB8AC3E}">
        <p14:creationId xmlns:p14="http://schemas.microsoft.com/office/powerpoint/2010/main" val="286359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8FD6-5403-451F-AE57-0451BE25041A}"/>
              </a:ext>
            </a:extLst>
          </p:cNvPr>
          <p:cNvSpPr>
            <a:spLocks noGrp="1"/>
          </p:cNvSpPr>
          <p:nvPr>
            <p:ph type="title"/>
          </p:nvPr>
        </p:nvSpPr>
        <p:spPr/>
        <p:txBody>
          <a:bodyPr/>
          <a:lstStyle/>
          <a:p>
            <a:pPr algn="ctr"/>
            <a:r>
              <a:rPr lang="en-US" dirty="0"/>
              <a:t>Improvement for small objects</a:t>
            </a:r>
          </a:p>
        </p:txBody>
      </p:sp>
      <p:sp>
        <p:nvSpPr>
          <p:cNvPr id="3" name="Content Placeholder 2">
            <a:extLst>
              <a:ext uri="{FF2B5EF4-FFF2-40B4-BE49-F238E27FC236}">
                <a16:creationId xmlns:a16="http://schemas.microsoft.com/office/drawing/2014/main" id="{16AE31D5-409F-48B6-A909-21D2F5EE78CE}"/>
              </a:ext>
            </a:extLst>
          </p:cNvPr>
          <p:cNvSpPr>
            <a:spLocks noGrp="1"/>
          </p:cNvSpPr>
          <p:nvPr>
            <p:ph idx="1"/>
          </p:nvPr>
        </p:nvSpPr>
        <p:spPr/>
        <p:txBody>
          <a:bodyPr/>
          <a:lstStyle/>
          <a:p>
            <a:r>
              <a:rPr lang="en-US" dirty="0"/>
              <a:t>They find that they are most significant for object types that have been historically  difficult. For example.</a:t>
            </a:r>
          </a:p>
          <a:p>
            <a:r>
              <a:rPr lang="en-US" dirty="0"/>
              <a:t>They show improved accuracy for potted plants which are often small and amongst clutter. In general, They find that their approach is more adept at detecting small objects than previous state-of-the-art methods. For heavily occluded objects like chairs, gains are found when using contextual information.</a:t>
            </a:r>
          </a:p>
        </p:txBody>
      </p:sp>
      <p:sp>
        <p:nvSpPr>
          <p:cNvPr id="4" name="Date Placeholder 3">
            <a:extLst>
              <a:ext uri="{FF2B5EF4-FFF2-40B4-BE49-F238E27FC236}">
                <a16:creationId xmlns:a16="http://schemas.microsoft.com/office/drawing/2014/main" id="{A8E80C2D-8102-40F3-AA87-DFB04C55BFFE}"/>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629E8DAC-942D-497F-8D28-34ADE5AC506E}"/>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412DF7FB-A72C-4732-A406-D95BA9217DE8}"/>
              </a:ext>
            </a:extLst>
          </p:cNvPr>
          <p:cNvPicPr>
            <a:picLocks noChangeAspect="1"/>
          </p:cNvPicPr>
          <p:nvPr/>
        </p:nvPicPr>
        <p:blipFill>
          <a:blip r:embed="rId2"/>
          <a:stretch>
            <a:fillRect/>
          </a:stretch>
        </p:blipFill>
        <p:spPr>
          <a:xfrm>
            <a:off x="3214065" y="3532672"/>
            <a:ext cx="4538455" cy="2631767"/>
          </a:xfrm>
          <a:prstGeom prst="rect">
            <a:avLst/>
          </a:prstGeom>
        </p:spPr>
      </p:pic>
    </p:spTree>
    <p:extLst>
      <p:ext uri="{BB962C8B-B14F-4D97-AF65-F5344CB8AC3E}">
        <p14:creationId xmlns:p14="http://schemas.microsoft.com/office/powerpoint/2010/main" val="1326786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B4DA6-9533-4C01-8121-2B1C7C92AF99}"/>
              </a:ext>
            </a:extLst>
          </p:cNvPr>
          <p:cNvSpPr>
            <a:spLocks noGrp="1"/>
          </p:cNvSpPr>
          <p:nvPr>
            <p:ph idx="1"/>
          </p:nvPr>
        </p:nvSpPr>
        <p:spPr/>
        <p:txBody>
          <a:bodyPr/>
          <a:lstStyle/>
          <a:p>
            <a:pPr algn="ctr"/>
            <a:endParaRPr lang="en-US" dirty="0"/>
          </a:p>
          <a:p>
            <a:pPr algn="ctr"/>
            <a:endParaRPr lang="en-US" dirty="0"/>
          </a:p>
          <a:p>
            <a:pPr marL="0" indent="0" algn="ctr">
              <a:buNone/>
            </a:pPr>
            <a:r>
              <a:rPr lang="en-US" sz="5400" b="1" dirty="0"/>
              <a:t>Thank you very much</a:t>
            </a:r>
          </a:p>
        </p:txBody>
      </p:sp>
      <p:sp>
        <p:nvSpPr>
          <p:cNvPr id="4" name="Date Placeholder 3">
            <a:extLst>
              <a:ext uri="{FF2B5EF4-FFF2-40B4-BE49-F238E27FC236}">
                <a16:creationId xmlns:a16="http://schemas.microsoft.com/office/drawing/2014/main" id="{F8FEBEDB-7C60-464E-8E09-DEDD25914AE2}"/>
              </a:ext>
            </a:extLst>
          </p:cNvPr>
          <p:cNvSpPr>
            <a:spLocks noGrp="1"/>
          </p:cNvSpPr>
          <p:nvPr>
            <p:ph type="dt" sz="half" idx="10"/>
          </p:nvPr>
        </p:nvSpPr>
        <p:spPr/>
        <p:txBody>
          <a:bodyPr/>
          <a:lstStyle/>
          <a:p>
            <a:r>
              <a:rPr lang="en-US"/>
              <a:t>2018</a:t>
            </a:r>
            <a:endParaRPr lang="en-US" dirty="0"/>
          </a:p>
        </p:txBody>
      </p:sp>
      <p:sp>
        <p:nvSpPr>
          <p:cNvPr id="5" name="Footer Placeholder 4">
            <a:extLst>
              <a:ext uri="{FF2B5EF4-FFF2-40B4-BE49-F238E27FC236}">
                <a16:creationId xmlns:a16="http://schemas.microsoft.com/office/drawing/2014/main" id="{FEDA205B-8E96-4D42-93F1-02A14D035022}"/>
              </a:ext>
            </a:extLst>
          </p:cNvPr>
          <p:cNvSpPr>
            <a:spLocks noGrp="1"/>
          </p:cNvSpPr>
          <p:nvPr>
            <p:ph type="ftr" sz="quarter" idx="11"/>
          </p:nvPr>
        </p:nvSpPr>
        <p:spPr/>
        <p:txBody>
          <a:bodyPr/>
          <a:lstStyle/>
          <a:p>
            <a:r>
              <a:rPr lang="en-US"/>
              <a:t>Gebze Technical University</a:t>
            </a:r>
          </a:p>
        </p:txBody>
      </p:sp>
    </p:spTree>
    <p:extLst>
      <p:ext uri="{BB962C8B-B14F-4D97-AF65-F5344CB8AC3E}">
        <p14:creationId xmlns:p14="http://schemas.microsoft.com/office/powerpoint/2010/main" val="162599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D50329-E341-4BDE-97BD-51DD9CA2A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494" y="-433167"/>
            <a:ext cx="3568505" cy="2053883"/>
          </a:xfrm>
          <a:prstGeom prst="rect">
            <a:avLst/>
          </a:prstGeom>
        </p:spPr>
      </p:pic>
      <p:sp>
        <p:nvSpPr>
          <p:cNvPr id="2" name="Title 1">
            <a:extLst>
              <a:ext uri="{FF2B5EF4-FFF2-40B4-BE49-F238E27FC236}">
                <a16:creationId xmlns:a16="http://schemas.microsoft.com/office/drawing/2014/main" id="{5E859725-9F6B-46C4-B491-B9EF1E90BF8C}"/>
              </a:ext>
            </a:extLst>
          </p:cNvPr>
          <p:cNvSpPr>
            <a:spLocks noGrp="1"/>
          </p:cNvSpPr>
          <p:nvPr>
            <p:ph type="ctrTitle"/>
          </p:nvPr>
        </p:nvSpPr>
        <p:spPr>
          <a:xfrm>
            <a:off x="1097280" y="1830424"/>
            <a:ext cx="9895184" cy="3627841"/>
          </a:xfrm>
        </p:spPr>
        <p:txBody>
          <a:bodyPr anchor="t">
            <a:normAutofit/>
          </a:bodyPr>
          <a:lstStyle/>
          <a:p>
            <a:pPr algn="ctr">
              <a:lnSpc>
                <a:spcPct val="100000"/>
              </a:lnSpc>
            </a:pPr>
            <a:br>
              <a:rPr lang="en-US" sz="3600" dirty="0"/>
            </a:br>
            <a:endParaRPr lang="en-US" sz="3600" dirty="0"/>
          </a:p>
        </p:txBody>
      </p:sp>
      <p:pic>
        <p:nvPicPr>
          <p:cNvPr id="8" name="Picture 7">
            <a:extLst>
              <a:ext uri="{FF2B5EF4-FFF2-40B4-BE49-F238E27FC236}">
                <a16:creationId xmlns:a16="http://schemas.microsoft.com/office/drawing/2014/main" id="{B35FD73B-B9E0-4FE3-B5DA-EA54B6C6E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3167"/>
            <a:ext cx="3568505" cy="2053882"/>
          </a:xfrm>
          <a:prstGeom prst="rect">
            <a:avLst/>
          </a:prstGeom>
        </p:spPr>
      </p:pic>
      <p:sp>
        <p:nvSpPr>
          <p:cNvPr id="15" name="Footer Placeholder 14">
            <a:extLst>
              <a:ext uri="{FF2B5EF4-FFF2-40B4-BE49-F238E27FC236}">
                <a16:creationId xmlns:a16="http://schemas.microsoft.com/office/drawing/2014/main" id="{D5B86478-7C46-4A03-9D2C-094E587F0097}"/>
              </a:ext>
            </a:extLst>
          </p:cNvPr>
          <p:cNvSpPr>
            <a:spLocks noGrp="1"/>
          </p:cNvSpPr>
          <p:nvPr>
            <p:ph type="ftr" sz="quarter" idx="11"/>
          </p:nvPr>
        </p:nvSpPr>
        <p:spPr/>
        <p:txBody>
          <a:bodyPr/>
          <a:lstStyle/>
          <a:p>
            <a:r>
              <a:rPr lang="en-US"/>
              <a:t>Gebze Technical University</a:t>
            </a:r>
          </a:p>
        </p:txBody>
      </p:sp>
      <p:sp>
        <p:nvSpPr>
          <p:cNvPr id="17" name="Date Placeholder 16">
            <a:extLst>
              <a:ext uri="{FF2B5EF4-FFF2-40B4-BE49-F238E27FC236}">
                <a16:creationId xmlns:a16="http://schemas.microsoft.com/office/drawing/2014/main" id="{5B4F3101-1D42-47AD-9CFF-A259B7B6C2C0}"/>
              </a:ext>
            </a:extLst>
          </p:cNvPr>
          <p:cNvSpPr>
            <a:spLocks noGrp="1"/>
          </p:cNvSpPr>
          <p:nvPr>
            <p:ph type="dt" sz="half" idx="10"/>
          </p:nvPr>
        </p:nvSpPr>
        <p:spPr/>
        <p:txBody>
          <a:bodyPr/>
          <a:lstStyle/>
          <a:p>
            <a:r>
              <a:rPr lang="en-US"/>
              <a:t>2018</a:t>
            </a:r>
            <a:endParaRPr lang="en-US" dirty="0"/>
          </a:p>
        </p:txBody>
      </p:sp>
      <p:sp>
        <p:nvSpPr>
          <p:cNvPr id="3" name="Rectangle: Rounded Corners 2">
            <a:extLst>
              <a:ext uri="{FF2B5EF4-FFF2-40B4-BE49-F238E27FC236}">
                <a16:creationId xmlns:a16="http://schemas.microsoft.com/office/drawing/2014/main" id="{5730262B-B56D-457F-82C2-31D6B1283FF2}"/>
              </a:ext>
            </a:extLst>
          </p:cNvPr>
          <p:cNvSpPr/>
          <p:nvPr/>
        </p:nvSpPr>
        <p:spPr>
          <a:xfrm>
            <a:off x="3971778" y="3838185"/>
            <a:ext cx="3882683"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Results</a:t>
            </a:r>
          </a:p>
        </p:txBody>
      </p:sp>
      <p:sp>
        <p:nvSpPr>
          <p:cNvPr id="11" name="Rectangle: Rounded Corners 10">
            <a:extLst>
              <a:ext uri="{FF2B5EF4-FFF2-40B4-BE49-F238E27FC236}">
                <a16:creationId xmlns:a16="http://schemas.microsoft.com/office/drawing/2014/main" id="{1D3EC6E5-EEF4-4171-816E-F6927590AC1D}"/>
              </a:ext>
            </a:extLst>
          </p:cNvPr>
          <p:cNvSpPr/>
          <p:nvPr/>
        </p:nvSpPr>
        <p:spPr>
          <a:xfrm>
            <a:off x="3971778" y="264717"/>
            <a:ext cx="3882683"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 </a:t>
            </a:r>
            <a:r>
              <a:rPr lang="en-US" dirty="0"/>
              <a:t>Introduction</a:t>
            </a:r>
          </a:p>
        </p:txBody>
      </p:sp>
      <p:sp>
        <p:nvSpPr>
          <p:cNvPr id="12" name="Rectangle: Rounded Corners 11">
            <a:extLst>
              <a:ext uri="{FF2B5EF4-FFF2-40B4-BE49-F238E27FC236}">
                <a16:creationId xmlns:a16="http://schemas.microsoft.com/office/drawing/2014/main" id="{1F4CBB48-1A1C-4601-A883-0A007E80CEA5}"/>
              </a:ext>
            </a:extLst>
          </p:cNvPr>
          <p:cNvSpPr/>
          <p:nvPr/>
        </p:nvSpPr>
        <p:spPr>
          <a:xfrm>
            <a:off x="777998" y="1978535"/>
            <a:ext cx="3882683"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Related work</a:t>
            </a:r>
          </a:p>
        </p:txBody>
      </p:sp>
      <p:sp>
        <p:nvSpPr>
          <p:cNvPr id="14" name="Rectangle: Rounded Corners 13">
            <a:extLst>
              <a:ext uri="{FF2B5EF4-FFF2-40B4-BE49-F238E27FC236}">
                <a16:creationId xmlns:a16="http://schemas.microsoft.com/office/drawing/2014/main" id="{D67487D3-8665-4C41-939B-EDCA6FF6FF2A}"/>
              </a:ext>
            </a:extLst>
          </p:cNvPr>
          <p:cNvSpPr/>
          <p:nvPr/>
        </p:nvSpPr>
        <p:spPr>
          <a:xfrm>
            <a:off x="7531321" y="1978535"/>
            <a:ext cx="3882683"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Architecture: Inside-Outside Net (ION)</a:t>
            </a:r>
          </a:p>
        </p:txBody>
      </p:sp>
      <p:sp>
        <p:nvSpPr>
          <p:cNvPr id="13" name="Rectangle: Rounded Corners 12">
            <a:extLst>
              <a:ext uri="{FF2B5EF4-FFF2-40B4-BE49-F238E27FC236}">
                <a16:creationId xmlns:a16="http://schemas.microsoft.com/office/drawing/2014/main" id="{A951BD36-D272-47CE-8551-8E458496BC78}"/>
              </a:ext>
            </a:extLst>
          </p:cNvPr>
          <p:cNvSpPr/>
          <p:nvPr/>
        </p:nvSpPr>
        <p:spPr>
          <a:xfrm>
            <a:off x="3971778" y="5029200"/>
            <a:ext cx="3882683"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CONCLUSION</a:t>
            </a:r>
          </a:p>
        </p:txBody>
      </p:sp>
    </p:spTree>
    <p:extLst>
      <p:ext uri="{BB962C8B-B14F-4D97-AF65-F5344CB8AC3E}">
        <p14:creationId xmlns:p14="http://schemas.microsoft.com/office/powerpoint/2010/main" val="22793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42E5-985A-4828-82C9-A3F7AEE22473}"/>
              </a:ext>
            </a:extLst>
          </p:cNvPr>
          <p:cNvSpPr>
            <a:spLocks noGrp="1"/>
          </p:cNvSpPr>
          <p:nvPr>
            <p:ph type="title"/>
          </p:nvPr>
        </p:nvSpPr>
        <p:spPr/>
        <p:txBody>
          <a:bodyPr>
            <a:normAutofit fontScale="90000"/>
          </a:bodyPr>
          <a:lstStyle/>
          <a:p>
            <a:pPr algn="ctr"/>
            <a:br>
              <a:rPr lang="es-CO" b="1" dirty="0"/>
            </a:br>
            <a:r>
              <a:rPr lang="es-CO" b="1" dirty="0"/>
              <a:t>1. </a:t>
            </a:r>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28627FE1-A0B8-4C63-8A50-0EF3B2971081}"/>
              </a:ext>
            </a:extLst>
          </p:cNvPr>
          <p:cNvSpPr>
            <a:spLocks noGrp="1"/>
          </p:cNvSpPr>
          <p:nvPr>
            <p:ph idx="1"/>
          </p:nvPr>
        </p:nvSpPr>
        <p:spPr>
          <a:xfrm>
            <a:off x="1154083" y="1737360"/>
            <a:ext cx="10058400" cy="4514583"/>
          </a:xfrm>
        </p:spPr>
        <p:txBody>
          <a:bodyPr>
            <a:normAutofit/>
          </a:bodyPr>
          <a:lstStyle/>
          <a:p>
            <a:pPr algn="just"/>
            <a:r>
              <a:rPr lang="en-US" dirty="0"/>
              <a:t>Reliably </a:t>
            </a:r>
            <a:r>
              <a:rPr lang="en-US" b="1" dirty="0"/>
              <a:t>detecting an object </a:t>
            </a:r>
            <a:r>
              <a:rPr lang="en-US" dirty="0"/>
              <a:t>requires a variety of information, including the object’s fine-grained details and the context surrounding it. </a:t>
            </a:r>
            <a:r>
              <a:rPr lang="en-US" b="1" dirty="0"/>
              <a:t>Common</a:t>
            </a:r>
            <a:r>
              <a:rPr lang="en-US" dirty="0"/>
              <a:t> state-of-the-art detection approaches only use information near an object’s region of interest. This places </a:t>
            </a:r>
            <a:r>
              <a:rPr lang="en-US" b="1" dirty="0"/>
              <a:t>constraints</a:t>
            </a:r>
            <a:r>
              <a:rPr lang="en-US" dirty="0"/>
              <a:t> on  accuracy of objects that may be detected.</a:t>
            </a:r>
          </a:p>
          <a:p>
            <a:r>
              <a:rPr lang="en-US" dirty="0"/>
              <a:t>To include </a:t>
            </a:r>
            <a:r>
              <a:rPr lang="en-US" b="1" dirty="0"/>
              <a:t>two</a:t>
            </a:r>
            <a:r>
              <a:rPr lang="en-US" dirty="0"/>
              <a:t> additional sources of information</a:t>
            </a:r>
            <a:r>
              <a:rPr lang="es-CO" dirty="0"/>
              <a:t>:</a:t>
            </a:r>
          </a:p>
          <a:p>
            <a:r>
              <a:rPr lang="en-US" b="1" dirty="0"/>
              <a:t>The first </a:t>
            </a:r>
            <a:r>
              <a:rPr lang="en-US" dirty="0"/>
              <a:t>uses a multiscale representation: that captures fine-grained details by pooling from multiple lower-level convolutional layers in a </a:t>
            </a:r>
            <a:r>
              <a:rPr lang="en-US" b="1" dirty="0" err="1"/>
              <a:t>ConvNet</a:t>
            </a:r>
            <a:r>
              <a:rPr lang="en-US" b="1" dirty="0"/>
              <a:t>.</a:t>
            </a:r>
          </a:p>
          <a:p>
            <a:r>
              <a:rPr lang="en-US" b="1" dirty="0"/>
              <a:t>The second </a:t>
            </a:r>
            <a:r>
              <a:rPr lang="en-US" dirty="0"/>
              <a:t>addition is the use of contextual information.</a:t>
            </a:r>
          </a:p>
          <a:p>
            <a:endParaRPr lang="en-US" dirty="0"/>
          </a:p>
          <a:p>
            <a:pPr algn="just"/>
            <a:endParaRPr lang="en-US" dirty="0"/>
          </a:p>
        </p:txBody>
      </p:sp>
      <p:sp>
        <p:nvSpPr>
          <p:cNvPr id="4" name="Date Placeholder 3">
            <a:extLst>
              <a:ext uri="{FF2B5EF4-FFF2-40B4-BE49-F238E27FC236}">
                <a16:creationId xmlns:a16="http://schemas.microsoft.com/office/drawing/2014/main" id="{A297C186-F3B8-40F5-A342-F1E3583AAEA2}"/>
              </a:ext>
            </a:extLst>
          </p:cNvPr>
          <p:cNvSpPr>
            <a:spLocks noGrp="1"/>
          </p:cNvSpPr>
          <p:nvPr>
            <p:ph type="dt" sz="half" idx="10"/>
          </p:nvPr>
        </p:nvSpPr>
        <p:spPr/>
        <p:txBody>
          <a:bodyPr/>
          <a:lstStyle/>
          <a:p>
            <a:r>
              <a:rPr lang="en-US"/>
              <a:t>2018</a:t>
            </a:r>
            <a:endParaRPr lang="en-US" dirty="0"/>
          </a:p>
        </p:txBody>
      </p:sp>
      <p:sp>
        <p:nvSpPr>
          <p:cNvPr id="5" name="Footer Placeholder 4">
            <a:extLst>
              <a:ext uri="{FF2B5EF4-FFF2-40B4-BE49-F238E27FC236}">
                <a16:creationId xmlns:a16="http://schemas.microsoft.com/office/drawing/2014/main" id="{4302AAFB-DC6A-4F72-853E-9DE963466853}"/>
              </a:ext>
            </a:extLst>
          </p:cNvPr>
          <p:cNvSpPr>
            <a:spLocks noGrp="1"/>
          </p:cNvSpPr>
          <p:nvPr>
            <p:ph type="ftr" sz="quarter" idx="11"/>
          </p:nvPr>
        </p:nvSpPr>
        <p:spPr/>
        <p:txBody>
          <a:bodyPr/>
          <a:lstStyle/>
          <a:p>
            <a:r>
              <a:rPr lang="en-US"/>
              <a:t>Gebze Technical University</a:t>
            </a:r>
          </a:p>
        </p:txBody>
      </p:sp>
      <p:pic>
        <p:nvPicPr>
          <p:cNvPr id="7" name="Picture 6">
            <a:extLst>
              <a:ext uri="{FF2B5EF4-FFF2-40B4-BE49-F238E27FC236}">
                <a16:creationId xmlns:a16="http://schemas.microsoft.com/office/drawing/2014/main" id="{F5E65D2A-C550-47F1-B204-0FAAE4ED958F}"/>
              </a:ext>
            </a:extLst>
          </p:cNvPr>
          <p:cNvPicPr>
            <a:picLocks noChangeAspect="1"/>
          </p:cNvPicPr>
          <p:nvPr/>
        </p:nvPicPr>
        <p:blipFill>
          <a:blip r:embed="rId3"/>
          <a:stretch>
            <a:fillRect/>
          </a:stretch>
        </p:blipFill>
        <p:spPr>
          <a:xfrm>
            <a:off x="10266804" y="33090"/>
            <a:ext cx="1891358" cy="1194976"/>
          </a:xfrm>
          <a:prstGeom prst="rect">
            <a:avLst/>
          </a:prstGeom>
        </p:spPr>
      </p:pic>
      <p:pic>
        <p:nvPicPr>
          <p:cNvPr id="8" name="Picture 7">
            <a:extLst>
              <a:ext uri="{FF2B5EF4-FFF2-40B4-BE49-F238E27FC236}">
                <a16:creationId xmlns:a16="http://schemas.microsoft.com/office/drawing/2014/main" id="{2F026ED0-AA7D-410F-A68B-B9216B6B5836}"/>
              </a:ext>
            </a:extLst>
          </p:cNvPr>
          <p:cNvPicPr>
            <a:picLocks noChangeAspect="1"/>
          </p:cNvPicPr>
          <p:nvPr/>
        </p:nvPicPr>
        <p:blipFill>
          <a:blip r:embed="rId3"/>
          <a:stretch>
            <a:fillRect/>
          </a:stretch>
        </p:blipFill>
        <p:spPr>
          <a:xfrm>
            <a:off x="0" y="0"/>
            <a:ext cx="1891358" cy="1194976"/>
          </a:xfrm>
          <a:prstGeom prst="rect">
            <a:avLst/>
          </a:prstGeom>
        </p:spPr>
      </p:pic>
      <p:pic>
        <p:nvPicPr>
          <p:cNvPr id="6" name="Picture 5">
            <a:extLst>
              <a:ext uri="{FF2B5EF4-FFF2-40B4-BE49-F238E27FC236}">
                <a16:creationId xmlns:a16="http://schemas.microsoft.com/office/drawing/2014/main" id="{FDD422D9-B1DB-4B80-BBCE-1BDC90502AED}"/>
              </a:ext>
            </a:extLst>
          </p:cNvPr>
          <p:cNvPicPr>
            <a:picLocks noChangeAspect="1"/>
          </p:cNvPicPr>
          <p:nvPr/>
        </p:nvPicPr>
        <p:blipFill>
          <a:blip r:embed="rId4"/>
          <a:stretch>
            <a:fillRect/>
          </a:stretch>
        </p:blipFill>
        <p:spPr>
          <a:xfrm>
            <a:off x="10279873" y="4228089"/>
            <a:ext cx="1878289" cy="2023854"/>
          </a:xfrm>
          <a:prstGeom prst="rect">
            <a:avLst/>
          </a:prstGeom>
        </p:spPr>
      </p:pic>
    </p:spTree>
    <p:extLst>
      <p:ext uri="{BB962C8B-B14F-4D97-AF65-F5344CB8AC3E}">
        <p14:creationId xmlns:p14="http://schemas.microsoft.com/office/powerpoint/2010/main" val="147497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1C6-BCE7-4EFB-A859-4D15AEC2193B}"/>
              </a:ext>
            </a:extLst>
          </p:cNvPr>
          <p:cNvSpPr>
            <a:spLocks noGrp="1"/>
          </p:cNvSpPr>
          <p:nvPr>
            <p:ph type="title"/>
          </p:nvPr>
        </p:nvSpPr>
        <p:spPr/>
        <p:txBody>
          <a:bodyPr/>
          <a:lstStyle/>
          <a:p>
            <a:pPr algn="ctr"/>
            <a:r>
              <a:rPr lang="en-US" dirty="0"/>
              <a:t>Related work</a:t>
            </a:r>
            <a:endParaRPr lang="en-US" b="1" dirty="0"/>
          </a:p>
        </p:txBody>
      </p:sp>
      <p:sp>
        <p:nvSpPr>
          <p:cNvPr id="3" name="Content Placeholder 2">
            <a:extLst>
              <a:ext uri="{FF2B5EF4-FFF2-40B4-BE49-F238E27FC236}">
                <a16:creationId xmlns:a16="http://schemas.microsoft.com/office/drawing/2014/main" id="{5D5A4219-1AE0-4D06-A76B-6524D264743E}"/>
              </a:ext>
            </a:extLst>
          </p:cNvPr>
          <p:cNvSpPr>
            <a:spLocks noGrp="1"/>
          </p:cNvSpPr>
          <p:nvPr>
            <p:ph idx="1"/>
          </p:nvPr>
        </p:nvSpPr>
        <p:spPr/>
        <p:txBody>
          <a:bodyPr/>
          <a:lstStyle/>
          <a:p>
            <a:r>
              <a:rPr lang="en-US" b="1" dirty="0" err="1"/>
              <a:t>ConvNet</a:t>
            </a:r>
            <a:r>
              <a:rPr lang="en-US" b="1" dirty="0"/>
              <a:t> object detectors:</a:t>
            </a:r>
          </a:p>
          <a:p>
            <a:r>
              <a:rPr lang="en-US" b="1" dirty="0"/>
              <a:t> </a:t>
            </a:r>
            <a:r>
              <a:rPr lang="en-US" dirty="0"/>
              <a:t>ConvNets with a small number of hidden layers have been used for object detection for the last two decades(</a:t>
            </a:r>
            <a:r>
              <a:rPr lang="en-US" b="1" dirty="0"/>
              <a:t>e.g. Original approach for the localization of objects in images.</a:t>
            </a:r>
            <a:r>
              <a:rPr lang="en-US" dirty="0"/>
              <a:t> 1994</a:t>
            </a:r>
            <a:r>
              <a:rPr lang="en-US" b="1" dirty="0"/>
              <a:t>)</a:t>
            </a:r>
          </a:p>
          <a:p>
            <a:endParaRPr lang="es-CO" b="1" dirty="0"/>
          </a:p>
          <a:p>
            <a:endParaRPr lang="en-US" b="1" dirty="0"/>
          </a:p>
          <a:p>
            <a:endParaRPr lang="en-US" b="1" dirty="0"/>
          </a:p>
        </p:txBody>
      </p:sp>
      <p:sp>
        <p:nvSpPr>
          <p:cNvPr id="4" name="Date Placeholder 3">
            <a:extLst>
              <a:ext uri="{FF2B5EF4-FFF2-40B4-BE49-F238E27FC236}">
                <a16:creationId xmlns:a16="http://schemas.microsoft.com/office/drawing/2014/main" id="{8F4E9EE0-F5BF-4865-8B88-C48D531DA372}"/>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398C6DDE-1891-4160-A9F6-F08C891AF90B}"/>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2313D250-DEA5-40B5-A9A3-3573228E325E}"/>
              </a:ext>
            </a:extLst>
          </p:cNvPr>
          <p:cNvPicPr>
            <a:picLocks noChangeAspect="1"/>
          </p:cNvPicPr>
          <p:nvPr/>
        </p:nvPicPr>
        <p:blipFill>
          <a:blip r:embed="rId2"/>
          <a:stretch>
            <a:fillRect/>
          </a:stretch>
        </p:blipFill>
        <p:spPr>
          <a:xfrm>
            <a:off x="2489199" y="3205164"/>
            <a:ext cx="6828971" cy="3005458"/>
          </a:xfrm>
          <a:prstGeom prst="rect">
            <a:avLst/>
          </a:prstGeom>
        </p:spPr>
      </p:pic>
    </p:spTree>
    <p:extLst>
      <p:ext uri="{BB962C8B-B14F-4D97-AF65-F5344CB8AC3E}">
        <p14:creationId xmlns:p14="http://schemas.microsoft.com/office/powerpoint/2010/main" val="29051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2F9-647E-4272-A50A-67E11B2C54B8}"/>
              </a:ext>
            </a:extLst>
          </p:cNvPr>
          <p:cNvSpPr>
            <a:spLocks noGrp="1"/>
          </p:cNvSpPr>
          <p:nvPr>
            <p:ph type="title"/>
          </p:nvPr>
        </p:nvSpPr>
        <p:spPr/>
        <p:txBody>
          <a:bodyPr/>
          <a:lstStyle/>
          <a:p>
            <a:pPr algn="ctr"/>
            <a:r>
              <a:rPr lang="en-US" dirty="0"/>
              <a:t>Related work</a:t>
            </a:r>
            <a:r>
              <a:rPr lang="en-US" b="1" dirty="0"/>
              <a:t>(2)</a:t>
            </a:r>
            <a:endParaRPr lang="en-US" dirty="0"/>
          </a:p>
        </p:txBody>
      </p:sp>
      <p:sp>
        <p:nvSpPr>
          <p:cNvPr id="3" name="Content Placeholder 2">
            <a:extLst>
              <a:ext uri="{FF2B5EF4-FFF2-40B4-BE49-F238E27FC236}">
                <a16:creationId xmlns:a16="http://schemas.microsoft.com/office/drawing/2014/main" id="{96BAC6BE-F7DF-4CBC-A550-A7A104C4A376}"/>
              </a:ext>
            </a:extLst>
          </p:cNvPr>
          <p:cNvSpPr>
            <a:spLocks noGrp="1"/>
          </p:cNvSpPr>
          <p:nvPr>
            <p:ph idx="1"/>
          </p:nvPr>
        </p:nvSpPr>
        <p:spPr/>
        <p:txBody>
          <a:bodyPr/>
          <a:lstStyle/>
          <a:p>
            <a:r>
              <a:rPr lang="en-US" b="1" dirty="0"/>
              <a:t>Recurrent Neural Networks (RNNs):</a:t>
            </a:r>
          </a:p>
          <a:p>
            <a:r>
              <a:rPr lang="en-US" dirty="0"/>
              <a:t>Exist in various extended forms, including bidirectional and full multi-dimensional variants, such as those introduced </a:t>
            </a:r>
            <a:r>
              <a:rPr lang="en-US" b="1" dirty="0"/>
              <a:t>by A. Graves and J. </a:t>
            </a:r>
            <a:r>
              <a:rPr lang="en-US" b="1" dirty="0" err="1"/>
              <a:t>Schmidhuber</a:t>
            </a:r>
            <a:r>
              <a:rPr lang="en-US" b="1" dirty="0"/>
              <a:t> </a:t>
            </a:r>
            <a:r>
              <a:rPr lang="en-US" dirty="0"/>
              <a:t>2009. for handwriting recognition.</a:t>
            </a:r>
          </a:p>
          <a:p>
            <a:endParaRPr lang="es-CO" b="1" dirty="0"/>
          </a:p>
          <a:p>
            <a:endParaRPr lang="es-CO" b="1" dirty="0"/>
          </a:p>
          <a:p>
            <a:endParaRPr lang="es-CO" b="1" dirty="0"/>
          </a:p>
          <a:p>
            <a:endParaRPr lang="en-US" dirty="0"/>
          </a:p>
        </p:txBody>
      </p:sp>
      <p:sp>
        <p:nvSpPr>
          <p:cNvPr id="4" name="Date Placeholder 3">
            <a:extLst>
              <a:ext uri="{FF2B5EF4-FFF2-40B4-BE49-F238E27FC236}">
                <a16:creationId xmlns:a16="http://schemas.microsoft.com/office/drawing/2014/main" id="{A26E1E1A-1C82-453F-92AC-7380E931EFDD}"/>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8BFDD927-DBFE-4BFE-9B67-4C23647687E6}"/>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AD8505ED-17B5-476A-BA2F-E073B914B604}"/>
              </a:ext>
            </a:extLst>
          </p:cNvPr>
          <p:cNvPicPr>
            <a:picLocks noChangeAspect="1"/>
          </p:cNvPicPr>
          <p:nvPr/>
        </p:nvPicPr>
        <p:blipFill>
          <a:blip r:embed="rId3"/>
          <a:stretch>
            <a:fillRect/>
          </a:stretch>
        </p:blipFill>
        <p:spPr>
          <a:xfrm>
            <a:off x="2163751" y="3175000"/>
            <a:ext cx="6840549" cy="2802468"/>
          </a:xfrm>
          <a:prstGeom prst="rect">
            <a:avLst/>
          </a:prstGeom>
        </p:spPr>
      </p:pic>
    </p:spTree>
    <p:extLst>
      <p:ext uri="{BB962C8B-B14F-4D97-AF65-F5344CB8AC3E}">
        <p14:creationId xmlns:p14="http://schemas.microsoft.com/office/powerpoint/2010/main" val="99526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83ED-0667-4E63-90E9-82F692433D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E14492-9E20-4752-851C-1D56D1E08390}"/>
              </a:ext>
            </a:extLst>
          </p:cNvPr>
          <p:cNvSpPr>
            <a:spLocks noGrp="1"/>
          </p:cNvSpPr>
          <p:nvPr>
            <p:ph idx="1"/>
          </p:nvPr>
        </p:nvSpPr>
        <p:spPr/>
        <p:txBody>
          <a:bodyPr/>
          <a:lstStyle/>
          <a:p>
            <a:pPr algn="just"/>
            <a:r>
              <a:rPr lang="en-US" b="1" dirty="0"/>
              <a:t>Skip-layer connections: </a:t>
            </a:r>
            <a:r>
              <a:rPr lang="en-US" dirty="0"/>
              <a:t>Skip connections have been popular in recent models for semantic segmentation, such as the “fully convolutional networks” in the article " </a:t>
            </a:r>
            <a:r>
              <a:rPr lang="en-US" b="1" dirty="0"/>
              <a:t>Fully convolutional networks for semantic segmentation"</a:t>
            </a:r>
            <a:r>
              <a:rPr lang="en-US" dirty="0"/>
              <a:t> by </a:t>
            </a:r>
            <a:r>
              <a:rPr lang="en-US" b="1" dirty="0"/>
              <a:t>E. </a:t>
            </a:r>
            <a:r>
              <a:rPr lang="en-US" b="1" dirty="0" err="1"/>
              <a:t>Shelhamer</a:t>
            </a:r>
            <a:r>
              <a:rPr lang="en-US" b="1" dirty="0"/>
              <a:t>.</a:t>
            </a:r>
            <a:endParaRPr lang="en-US" dirty="0"/>
          </a:p>
        </p:txBody>
      </p:sp>
      <p:sp>
        <p:nvSpPr>
          <p:cNvPr id="4" name="Date Placeholder 3">
            <a:extLst>
              <a:ext uri="{FF2B5EF4-FFF2-40B4-BE49-F238E27FC236}">
                <a16:creationId xmlns:a16="http://schemas.microsoft.com/office/drawing/2014/main" id="{231FF315-1409-47B1-9626-6E455BA867F6}"/>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E41CEFC5-04BF-4EE9-A2DE-DC1FC06C9324}"/>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C726C47E-C780-4702-8411-B1EBB56BD774}"/>
              </a:ext>
            </a:extLst>
          </p:cNvPr>
          <p:cNvPicPr>
            <a:picLocks noChangeAspect="1"/>
          </p:cNvPicPr>
          <p:nvPr/>
        </p:nvPicPr>
        <p:blipFill>
          <a:blip r:embed="rId3"/>
          <a:stretch>
            <a:fillRect/>
          </a:stretch>
        </p:blipFill>
        <p:spPr>
          <a:xfrm>
            <a:off x="3227705" y="2898517"/>
            <a:ext cx="4734576" cy="2863654"/>
          </a:xfrm>
          <a:prstGeom prst="rect">
            <a:avLst/>
          </a:prstGeom>
        </p:spPr>
      </p:pic>
    </p:spTree>
    <p:extLst>
      <p:ext uri="{BB962C8B-B14F-4D97-AF65-F5344CB8AC3E}">
        <p14:creationId xmlns:p14="http://schemas.microsoft.com/office/powerpoint/2010/main" val="293648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A3AC-7418-4FC6-B33F-A81832D10A81}"/>
              </a:ext>
            </a:extLst>
          </p:cNvPr>
          <p:cNvSpPr>
            <a:spLocks noGrp="1"/>
          </p:cNvSpPr>
          <p:nvPr>
            <p:ph type="title"/>
          </p:nvPr>
        </p:nvSpPr>
        <p:spPr/>
        <p:txBody>
          <a:bodyPr/>
          <a:lstStyle/>
          <a:p>
            <a:pPr algn="ctr"/>
            <a:r>
              <a:rPr lang="en-US" dirty="0"/>
              <a:t>Architecture: Inside-Outside Net (ION)</a:t>
            </a:r>
          </a:p>
        </p:txBody>
      </p:sp>
      <p:sp>
        <p:nvSpPr>
          <p:cNvPr id="3" name="Content Placeholder 2">
            <a:extLst>
              <a:ext uri="{FF2B5EF4-FFF2-40B4-BE49-F238E27FC236}">
                <a16:creationId xmlns:a16="http://schemas.microsoft.com/office/drawing/2014/main" id="{C6A6B44C-99CB-4AD6-A526-0CA4F6BCBE5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AD34E4A8-7879-467E-AEB7-01924BA53B3F}"/>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9E08B570-3E9A-414C-914E-446C786B3FFD}"/>
              </a:ext>
            </a:extLst>
          </p:cNvPr>
          <p:cNvSpPr>
            <a:spLocks noGrp="1"/>
          </p:cNvSpPr>
          <p:nvPr>
            <p:ph type="ftr" sz="quarter" idx="11"/>
          </p:nvPr>
        </p:nvSpPr>
        <p:spPr/>
        <p:txBody>
          <a:bodyPr/>
          <a:lstStyle/>
          <a:p>
            <a:r>
              <a:rPr lang="en-US"/>
              <a:t>Gebze Technical University</a:t>
            </a:r>
          </a:p>
        </p:txBody>
      </p:sp>
      <p:pic>
        <p:nvPicPr>
          <p:cNvPr id="6" name="Picture 5">
            <a:extLst>
              <a:ext uri="{FF2B5EF4-FFF2-40B4-BE49-F238E27FC236}">
                <a16:creationId xmlns:a16="http://schemas.microsoft.com/office/drawing/2014/main" id="{FA5E2367-E5B0-4478-9F21-E309F948BB51}"/>
              </a:ext>
            </a:extLst>
          </p:cNvPr>
          <p:cNvPicPr>
            <a:picLocks noChangeAspect="1"/>
          </p:cNvPicPr>
          <p:nvPr/>
        </p:nvPicPr>
        <p:blipFill>
          <a:blip r:embed="rId3"/>
          <a:stretch>
            <a:fillRect/>
          </a:stretch>
        </p:blipFill>
        <p:spPr>
          <a:xfrm>
            <a:off x="1887310" y="1845734"/>
            <a:ext cx="7314747" cy="3510037"/>
          </a:xfrm>
          <a:prstGeom prst="rect">
            <a:avLst/>
          </a:prstGeom>
        </p:spPr>
      </p:pic>
    </p:spTree>
    <p:extLst>
      <p:ext uri="{BB962C8B-B14F-4D97-AF65-F5344CB8AC3E}">
        <p14:creationId xmlns:p14="http://schemas.microsoft.com/office/powerpoint/2010/main" val="57245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6B4E-A833-41AB-AAD2-557C60695471}"/>
              </a:ext>
            </a:extLst>
          </p:cNvPr>
          <p:cNvSpPr>
            <a:spLocks noGrp="1"/>
          </p:cNvSpPr>
          <p:nvPr>
            <p:ph type="title"/>
          </p:nvPr>
        </p:nvSpPr>
        <p:spPr/>
        <p:txBody>
          <a:bodyPr/>
          <a:lstStyle/>
          <a:p>
            <a:pPr algn="ctr"/>
            <a:r>
              <a:rPr lang="en-US" dirty="0"/>
              <a:t>Four-directional IRNN architecture.</a:t>
            </a:r>
          </a:p>
        </p:txBody>
      </p:sp>
      <p:pic>
        <p:nvPicPr>
          <p:cNvPr id="6" name="Content Placeholder 5">
            <a:extLst>
              <a:ext uri="{FF2B5EF4-FFF2-40B4-BE49-F238E27FC236}">
                <a16:creationId xmlns:a16="http://schemas.microsoft.com/office/drawing/2014/main" id="{9A3EA165-4053-4123-A992-BB7DEBEF9EB6}"/>
              </a:ext>
            </a:extLst>
          </p:cNvPr>
          <p:cNvPicPr>
            <a:picLocks noGrp="1" noChangeAspect="1"/>
          </p:cNvPicPr>
          <p:nvPr>
            <p:ph idx="1"/>
          </p:nvPr>
        </p:nvPicPr>
        <p:blipFill>
          <a:blip r:embed="rId3"/>
          <a:stretch>
            <a:fillRect/>
          </a:stretch>
        </p:blipFill>
        <p:spPr>
          <a:xfrm>
            <a:off x="979216" y="1863090"/>
            <a:ext cx="10176463" cy="3710395"/>
          </a:xfrm>
          <a:prstGeom prst="rect">
            <a:avLst/>
          </a:prstGeom>
        </p:spPr>
      </p:pic>
      <p:sp>
        <p:nvSpPr>
          <p:cNvPr id="4" name="Date Placeholder 3">
            <a:extLst>
              <a:ext uri="{FF2B5EF4-FFF2-40B4-BE49-F238E27FC236}">
                <a16:creationId xmlns:a16="http://schemas.microsoft.com/office/drawing/2014/main" id="{9167E63C-00E0-4AE7-A0DF-E8E5370D5343}"/>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1538AE1C-DF91-4900-88FB-DB7F21B46760}"/>
              </a:ext>
            </a:extLst>
          </p:cNvPr>
          <p:cNvSpPr>
            <a:spLocks noGrp="1"/>
          </p:cNvSpPr>
          <p:nvPr>
            <p:ph type="ftr" sz="quarter" idx="11"/>
          </p:nvPr>
        </p:nvSpPr>
        <p:spPr/>
        <p:txBody>
          <a:bodyPr/>
          <a:lstStyle/>
          <a:p>
            <a:r>
              <a:rPr lang="en-US"/>
              <a:t>Gebze Technical University</a:t>
            </a:r>
          </a:p>
        </p:txBody>
      </p:sp>
    </p:spTree>
    <p:extLst>
      <p:ext uri="{BB962C8B-B14F-4D97-AF65-F5344CB8AC3E}">
        <p14:creationId xmlns:p14="http://schemas.microsoft.com/office/powerpoint/2010/main" val="120036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4705-6D7B-4355-B925-4EC615B3972E}"/>
              </a:ext>
            </a:extLst>
          </p:cNvPr>
          <p:cNvSpPr>
            <a:spLocks noGrp="1"/>
          </p:cNvSpPr>
          <p:nvPr>
            <p:ph type="title"/>
          </p:nvPr>
        </p:nvSpPr>
        <p:spPr/>
        <p:txBody>
          <a:bodyPr/>
          <a:lstStyle/>
          <a:p>
            <a:pPr algn="ctr"/>
            <a:r>
              <a:rPr lang="es-CO" dirty="0" err="1"/>
              <a:t>Result</a:t>
            </a:r>
            <a:endParaRPr lang="en-US" dirty="0"/>
          </a:p>
        </p:txBody>
      </p:sp>
      <p:sp>
        <p:nvSpPr>
          <p:cNvPr id="3" name="Content Placeholder 2">
            <a:extLst>
              <a:ext uri="{FF2B5EF4-FFF2-40B4-BE49-F238E27FC236}">
                <a16:creationId xmlns:a16="http://schemas.microsoft.com/office/drawing/2014/main" id="{06433234-DA7A-401E-BF94-D9548EC121E9}"/>
              </a:ext>
            </a:extLst>
          </p:cNvPr>
          <p:cNvSpPr>
            <a:spLocks noGrp="1"/>
          </p:cNvSpPr>
          <p:nvPr>
            <p:ph idx="1"/>
          </p:nvPr>
        </p:nvSpPr>
        <p:spPr/>
        <p:txBody>
          <a:bodyPr/>
          <a:lstStyle/>
          <a:p>
            <a:endParaRPr lang="en-US" dirty="0"/>
          </a:p>
          <a:p>
            <a:endParaRPr lang="en-US" dirty="0"/>
          </a:p>
          <a:p>
            <a:r>
              <a:rPr lang="en-US" dirty="0"/>
              <a:t>They train and evaluate their dataset on three major datasets: </a:t>
            </a:r>
            <a:r>
              <a:rPr lang="en-US" b="1" dirty="0"/>
              <a:t>PASCAL VOC2007 </a:t>
            </a:r>
            <a:r>
              <a:rPr lang="en-US" dirty="0"/>
              <a:t>, </a:t>
            </a:r>
            <a:r>
              <a:rPr lang="en-US" b="1" dirty="0"/>
              <a:t>VOC2012</a:t>
            </a:r>
            <a:r>
              <a:rPr lang="en-US" dirty="0"/>
              <a:t>, and on </a:t>
            </a:r>
            <a:r>
              <a:rPr lang="en-US" b="1" dirty="0"/>
              <a:t>MS COCO </a:t>
            </a:r>
            <a:r>
              <a:rPr lang="en-US" dirty="0"/>
              <a:t>. They demonstrate state-of-the-art results on all three datasets.</a:t>
            </a:r>
          </a:p>
        </p:txBody>
      </p:sp>
      <p:sp>
        <p:nvSpPr>
          <p:cNvPr id="4" name="Date Placeholder 3">
            <a:extLst>
              <a:ext uri="{FF2B5EF4-FFF2-40B4-BE49-F238E27FC236}">
                <a16:creationId xmlns:a16="http://schemas.microsoft.com/office/drawing/2014/main" id="{05B6FDC3-F71D-4205-9279-713A1A1CB96B}"/>
              </a:ext>
            </a:extLst>
          </p:cNvPr>
          <p:cNvSpPr>
            <a:spLocks noGrp="1"/>
          </p:cNvSpPr>
          <p:nvPr>
            <p:ph type="dt" sz="half" idx="10"/>
          </p:nvPr>
        </p:nvSpPr>
        <p:spPr/>
        <p:txBody>
          <a:bodyPr/>
          <a:lstStyle/>
          <a:p>
            <a:r>
              <a:rPr lang="en-US"/>
              <a:t>2018</a:t>
            </a:r>
          </a:p>
        </p:txBody>
      </p:sp>
      <p:sp>
        <p:nvSpPr>
          <p:cNvPr id="5" name="Footer Placeholder 4">
            <a:extLst>
              <a:ext uri="{FF2B5EF4-FFF2-40B4-BE49-F238E27FC236}">
                <a16:creationId xmlns:a16="http://schemas.microsoft.com/office/drawing/2014/main" id="{7866BA4E-BDC4-4887-A165-104F768BE6DB}"/>
              </a:ext>
            </a:extLst>
          </p:cNvPr>
          <p:cNvSpPr>
            <a:spLocks noGrp="1"/>
          </p:cNvSpPr>
          <p:nvPr>
            <p:ph type="ftr" sz="quarter" idx="11"/>
          </p:nvPr>
        </p:nvSpPr>
        <p:spPr/>
        <p:txBody>
          <a:bodyPr/>
          <a:lstStyle/>
          <a:p>
            <a:r>
              <a:rPr lang="en-US"/>
              <a:t>Gebze Technical University</a:t>
            </a:r>
          </a:p>
        </p:txBody>
      </p:sp>
    </p:spTree>
    <p:extLst>
      <p:ext uri="{BB962C8B-B14F-4D97-AF65-F5344CB8AC3E}">
        <p14:creationId xmlns:p14="http://schemas.microsoft.com/office/powerpoint/2010/main" val="780036182"/>
      </p:ext>
    </p:extLst>
  </p:cSld>
  <p:clrMapOvr>
    <a:masterClrMapping/>
  </p:clrMapOvr>
</p:sld>
</file>

<file path=ppt/theme/theme1.xml><?xml version="1.0" encoding="utf-8"?>
<a:theme xmlns:a="http://schemas.openxmlformats.org/drawingml/2006/main" name="Retrospect">
  <a:themeElements>
    <a:clrScheme name="Hola">
      <a:dk1>
        <a:sysClr val="windowText" lastClr="000000"/>
      </a:dk1>
      <a:lt1>
        <a:sysClr val="window" lastClr="FFFFFF"/>
      </a:lt1>
      <a:dk2>
        <a:srgbClr val="17406D"/>
      </a:dk2>
      <a:lt2>
        <a:srgbClr val="DBEFF9"/>
      </a:lt2>
      <a:accent1>
        <a:srgbClr val="083F72"/>
      </a:accent1>
      <a:accent2>
        <a:srgbClr val="0C559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5744</TotalTime>
  <Words>904</Words>
  <Application>Microsoft Office PowerPoint</Application>
  <PresentationFormat>Widescreen</PresentationFormat>
  <Paragraphs>129</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NimbusRomNo9L-Regu</vt:lpstr>
      <vt:lpstr>Retrospect</vt:lpstr>
      <vt:lpstr>Inside-Outside Net: Detecting Objects in Context with Skip Pooling and Recurrent Neural Networks </vt:lpstr>
      <vt:lpstr> </vt:lpstr>
      <vt:lpstr> 1. Introduction </vt:lpstr>
      <vt:lpstr>Related work</vt:lpstr>
      <vt:lpstr>Related work(2)</vt:lpstr>
      <vt:lpstr>PowerPoint Presentation</vt:lpstr>
      <vt:lpstr>Architecture: Inside-Outside Net (ION)</vt:lpstr>
      <vt:lpstr>Four-directional IRNN architecture.</vt:lpstr>
      <vt:lpstr>Result</vt:lpstr>
      <vt:lpstr>PASCAL VOC2007</vt:lpstr>
      <vt:lpstr>Detection results on VOC 2012 test</vt:lpstr>
      <vt:lpstr>Detection results on COCO 2015 test</vt:lpstr>
      <vt:lpstr>PowerPoint Presentation</vt:lpstr>
      <vt:lpstr>PowerPoint Presentation</vt:lpstr>
      <vt:lpstr>PowerPoint Presentation</vt:lpstr>
      <vt:lpstr>Improvement for small objects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Harlinton Palacios</dc:creator>
  <cp:lastModifiedBy>Harlinton Palacios</cp:lastModifiedBy>
  <cp:revision>445</cp:revision>
  <dcterms:created xsi:type="dcterms:W3CDTF">2017-11-18T06:18:28Z</dcterms:created>
  <dcterms:modified xsi:type="dcterms:W3CDTF">2018-05-15T11:23:42Z</dcterms:modified>
</cp:coreProperties>
</file>