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2" r:id="rId3"/>
    <p:sldId id="313" r:id="rId4"/>
    <p:sldId id="316" r:id="rId5"/>
    <p:sldId id="314" r:id="rId6"/>
    <p:sldId id="318" r:id="rId7"/>
    <p:sldId id="317" r:id="rId8"/>
    <p:sldId id="322" r:id="rId9"/>
    <p:sldId id="315" r:id="rId10"/>
    <p:sldId id="323" r:id="rId11"/>
    <p:sldId id="320" r:id="rId12"/>
    <p:sldId id="321" r:id="rId13"/>
    <p:sldId id="324" r:id="rId14"/>
    <p:sldId id="325" r:id="rId15"/>
    <p:sldId id="326" r:id="rId16"/>
    <p:sldId id="327" r:id="rId17"/>
    <p:sldId id="329" r:id="rId18"/>
    <p:sldId id="330" r:id="rId19"/>
    <p:sldId id="328" r:id="rId20"/>
    <p:sldId id="2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F2622D-7AA6-495B-9490-CD8FB0C6C420}">
          <p14:sldIdLst>
            <p14:sldId id="256"/>
            <p14:sldId id="262"/>
            <p14:sldId id="313"/>
            <p14:sldId id="316"/>
            <p14:sldId id="314"/>
            <p14:sldId id="318"/>
            <p14:sldId id="317"/>
            <p14:sldId id="322"/>
            <p14:sldId id="315"/>
            <p14:sldId id="323"/>
            <p14:sldId id="320"/>
            <p14:sldId id="321"/>
            <p14:sldId id="324"/>
            <p14:sldId id="325"/>
            <p14:sldId id="326"/>
            <p14:sldId id="327"/>
            <p14:sldId id="329"/>
            <p14:sldId id="330"/>
            <p14:sldId id="328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8692" autoAdjust="0"/>
  </p:normalViewPr>
  <p:slideViewPr>
    <p:cSldViewPr snapToGrid="0">
      <p:cViewPr varScale="1">
        <p:scale>
          <a:sx n="50" d="100"/>
          <a:sy n="50" d="100"/>
        </p:scale>
        <p:origin x="1500" y="42"/>
      </p:cViewPr>
      <p:guideLst/>
    </p:cSldViewPr>
  </p:slideViewPr>
  <p:outlineViewPr>
    <p:cViewPr>
      <p:scale>
        <a:sx n="33" d="100"/>
        <a:sy n="33" d="100"/>
      </p:scale>
      <p:origin x="0" y="-141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27DE99-E626-462D-9B09-EB2FCC7E95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837A6F-C2C5-4EC9-A39F-9F7657735F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1AC5F-68C3-4E10-8D63-DB129B0C0035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96B32-6970-44C4-90AA-BF719B26D7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CB782-98F8-4DFD-ABD4-888DA80617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6B7EB-B680-4186-852F-C02C5E0B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158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F8055-57AC-4972-823C-C7D86BEA40A2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00ACC-FB34-4790-8FB5-A24EF2E08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550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64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Where</a:t>
                </a:r>
                <a:r>
                  <a:rPr 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14:m>
                  <m:oMath xmlns:m="http://schemas.openxmlformats.org/officeDocument/2006/math">
                    <m:r>
                      <a:rPr lang="en-US" sz="1200" b="1" i="1" u="none" strike="noStrike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𝑨</m:t>
                    </m:r>
                  </m:oMath>
                </a14:m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is the input data matrix 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users's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ratings), 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 u="none" strike="noStrike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𝑼</m:t>
                    </m:r>
                  </m:oMath>
                </a14:m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is the left singular vectors (user "features" matrix),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.   </m:t>
                        </m:r>
                      </m:e>
                    </m:nary>
                  </m:oMath>
                </a14:m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is the diagonal matrix </a:t>
                </a:r>
                <a:r>
                  <a:rPr 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of singular values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(essentially weights/strengths of each concept),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s-CO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is the right 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singluar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vectors (movie "features" matrix). 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 u="none" strike="noStrike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𝑼</m:t>
                    </m:r>
                  </m:oMath>
                </a14:m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and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s-CO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are column 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orthonomal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and represent different things. 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 u="none" strike="noStrike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𝑼</m:t>
                    </m:r>
                  </m:oMath>
                </a14:m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represents how much users "like" each feature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s-CO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represents how relevant each feature is to each movie.</a:t>
                </a:r>
              </a:p>
              <a:p>
                <a:endParaRPr 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 get the lower rank approximation, I take these matrices and keep only the top 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features, which can be thought of as the underlying tastes and preferences vectors.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Where</a:t>
                </a:r>
                <a:r>
                  <a:rPr 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1" i="0" u="none" strike="noStrike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𝑨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is the input data matrix 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users's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ratings), </a:t>
                </a:r>
              </a:p>
              <a:p>
                <a:r>
                  <a:rPr lang="en-US" sz="1200" b="1" i="0" u="none" strike="noStrike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𝑼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is the left singular vectors (user "features" matrix),</a:t>
                </a:r>
              </a:p>
              <a:p>
                <a:r>
                  <a:rPr lang="pt-BR" i="0">
                    <a:latin typeface="Cambria Math" panose="02040503050406030204" pitchFamily="18" charset="0"/>
                  </a:rPr>
                  <a:t>∑128</a:t>
                </a:r>
                <a:r>
                  <a:rPr lang="es-CO" b="0" i="0">
                    <a:latin typeface="Cambria Math" panose="02040503050406030204" pitchFamily="18" charset="0"/>
                  </a:rPr>
                  <a:t>▒</a:t>
                </a:r>
                <a:r>
                  <a:rPr lang="pt-BR" b="0" i="0">
                    <a:latin typeface="Cambria Math" panose="02040503050406030204" pitchFamily="18" charset="0"/>
                  </a:rPr>
                  <a:t>〖</a:t>
                </a:r>
                <a:r>
                  <a:rPr lang="es-CO" b="0" i="0">
                    <a:latin typeface="Cambria Math" panose="02040503050406030204" pitchFamily="18" charset="0"/>
                  </a:rPr>
                  <a:t>.   </a:t>
                </a:r>
                <a:r>
                  <a:rPr lang="pt-BR" b="0" i="0">
                    <a:latin typeface="Cambria Math" panose="02040503050406030204" pitchFamily="18" charset="0"/>
                  </a:rPr>
                  <a:t>〗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is the diagonal matrix </a:t>
                </a:r>
                <a:r>
                  <a:rPr 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of singular values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(essentially weights/strengths of each concept),</a:t>
                </a:r>
              </a:p>
              <a:p>
                <a:r>
                  <a:rPr lang="es-CO" b="1" i="0" dirty="0">
                    <a:latin typeface="Cambria Math" panose="02040503050406030204" pitchFamily="18" charset="0"/>
                  </a:rPr>
                  <a:t>𝑽</a:t>
                </a:r>
                <a:r>
                  <a:rPr lang="en-US" b="1" i="0" dirty="0">
                    <a:latin typeface="Cambria Math" panose="02040503050406030204" pitchFamily="18" charset="0"/>
                  </a:rPr>
                  <a:t>^</a:t>
                </a:r>
                <a:r>
                  <a:rPr lang="es-CO" b="1" i="0" dirty="0">
                    <a:latin typeface="Cambria Math" panose="02040503050406030204" pitchFamily="18" charset="0"/>
                  </a:rPr>
                  <a:t>𝑻</a:t>
                </a:r>
                <a:r>
                  <a:rPr lang="en-US" dirty="0"/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is the right 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singluar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vectors (movie "features" matrix). </a:t>
                </a:r>
              </a:p>
              <a:p>
                <a:r>
                  <a:rPr lang="en-US" sz="1200" b="1" i="0" u="none" strike="noStrike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𝑼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and </a:t>
                </a:r>
                <a:r>
                  <a:rPr lang="es-CO" b="1" i="0" dirty="0">
                    <a:latin typeface="Cambria Math" panose="02040503050406030204" pitchFamily="18" charset="0"/>
                  </a:rPr>
                  <a:t>𝑽</a:t>
                </a:r>
                <a:r>
                  <a:rPr lang="en-US" b="1" i="0" dirty="0">
                    <a:latin typeface="Cambria Math" panose="02040503050406030204" pitchFamily="18" charset="0"/>
                  </a:rPr>
                  <a:t>^</a:t>
                </a:r>
                <a:r>
                  <a:rPr lang="es-CO" b="1" i="0" dirty="0">
                    <a:latin typeface="Cambria Math" panose="02040503050406030204" pitchFamily="18" charset="0"/>
                  </a:rPr>
                  <a:t>𝑻</a:t>
                </a:r>
                <a:r>
                  <a:rPr lang="en-US" dirty="0"/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are column 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orthonomal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and represent different things. </a:t>
                </a:r>
              </a:p>
              <a:p>
                <a:r>
                  <a:rPr lang="en-US" sz="1200" b="1" i="0" u="none" strike="noStrike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𝑼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represents how much users "like" each feature </a:t>
                </a:r>
              </a:p>
              <a:p>
                <a:r>
                  <a:rPr lang="es-CO" b="1" i="0" dirty="0">
                    <a:latin typeface="Cambria Math" panose="02040503050406030204" pitchFamily="18" charset="0"/>
                  </a:rPr>
                  <a:t>𝑽</a:t>
                </a:r>
                <a:r>
                  <a:rPr lang="en-US" b="1" i="0" dirty="0">
                    <a:latin typeface="Cambria Math" panose="02040503050406030204" pitchFamily="18" charset="0"/>
                  </a:rPr>
                  <a:t>^</a:t>
                </a:r>
                <a:r>
                  <a:rPr lang="es-CO" b="1" i="0" dirty="0">
                    <a:latin typeface="Cambria Math" panose="02040503050406030204" pitchFamily="18" charset="0"/>
                  </a:rPr>
                  <a:t>𝑻</a:t>
                </a:r>
                <a:r>
                  <a:rPr lang="en-US" dirty="0"/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represents how relevant each feature is to each movie.</a:t>
                </a:r>
              </a:p>
              <a:p>
                <a:endParaRPr 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 get the lower rank approximation, I take these matrices and keep only the top 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features, which can be thought of as the underlying tastes and preferences vectors.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5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Cross-validation</a:t>
            </a:r>
            <a:r>
              <a:rPr lang="en-US" dirty="0"/>
              <a:t> is a technique to evaluate predictive models</a:t>
            </a:r>
          </a:p>
          <a:p>
            <a:r>
              <a:rPr lang="en-US" dirty="0"/>
              <a:t>by partitioning the original into a </a:t>
            </a:r>
            <a:r>
              <a:rPr lang="en-US" b="1" dirty="0"/>
              <a:t>training set </a:t>
            </a:r>
            <a:r>
              <a:rPr lang="en-US" dirty="0"/>
              <a:t>to </a:t>
            </a:r>
            <a:r>
              <a:rPr lang="en-US" b="1" dirty="0"/>
              <a:t>train the model</a:t>
            </a:r>
            <a:r>
              <a:rPr lang="en-US" dirty="0"/>
              <a:t>, and a test set to evaluate it.</a:t>
            </a:r>
          </a:p>
        </p:txBody>
      </p:sp>
    </p:spTree>
    <p:extLst>
      <p:ext uri="{BB962C8B-B14F-4D97-AF65-F5344CB8AC3E}">
        <p14:creationId xmlns:p14="http://schemas.microsoft.com/office/powerpoint/2010/main" val="916484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09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00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56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57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11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53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SVD = Singular </a:t>
            </a:r>
            <a:r>
              <a:rPr lang="es-CO" dirty="0" err="1"/>
              <a:t>Value</a:t>
            </a:r>
            <a:r>
              <a:rPr lang="es-CO" dirty="0"/>
              <a:t> </a:t>
            </a:r>
            <a:r>
              <a:rPr lang="es-CO" dirty="0" err="1"/>
              <a:t>Decomposition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335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The problem here is that of rating prediction. The data we have is a rating history: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Ratings of users for items in the interval [1,5].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Each row of the matrix corresponds to a given user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Each column corresponds to a given item.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Alice has rated the first item with a rating of 1, and Charlie has rated the third item with a rating of 4.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The matrix R is sparse (more than 99% of the entries are missing)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Our goal is to predict the missing entries.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many different techniques for rating prediction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1871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400" b="1" dirty="0"/>
              <a:t>Recommender systems </a:t>
            </a:r>
            <a:r>
              <a:rPr lang="en-US" sz="2400" dirty="0"/>
              <a:t>are used on the Web for recommending products and services to users. </a:t>
            </a:r>
          </a:p>
          <a:p>
            <a:pPr>
              <a:defRPr/>
            </a:pPr>
            <a:r>
              <a:rPr lang="en-US" sz="2400" dirty="0"/>
              <a:t>Most e-commerce sites have such systems. </a:t>
            </a:r>
          </a:p>
          <a:p>
            <a:pPr>
              <a:defRPr/>
            </a:pPr>
            <a:r>
              <a:rPr lang="en-US" sz="2400" dirty="0"/>
              <a:t>These systems serve two important functions. </a:t>
            </a:r>
          </a:p>
          <a:p>
            <a:pPr lvl="1">
              <a:defRPr/>
            </a:pPr>
            <a:r>
              <a:rPr lang="en-US" sz="2400" dirty="0"/>
              <a:t>They help users deal with the information overload by giving them recommendations of products, etc.</a:t>
            </a:r>
          </a:p>
          <a:p>
            <a:pPr lvl="1">
              <a:defRPr/>
            </a:pPr>
            <a:r>
              <a:rPr lang="en-US" sz="2400" dirty="0"/>
              <a:t>They help businesses make more profits, i.e., selling more products. </a:t>
            </a:r>
          </a:p>
          <a:p>
            <a:pPr algn="just"/>
            <a:r>
              <a:rPr lang="en-US" altLang="en-US" dirty="0" err="1"/>
              <a:t>ollaborative</a:t>
            </a:r>
            <a:r>
              <a:rPr lang="en-US" altLang="en-US" dirty="0"/>
              <a:t> filtering, tried to find the user tastes by comparing with other similar users.</a:t>
            </a:r>
          </a:p>
          <a:p>
            <a:endParaRPr lang="es-CO" dirty="0"/>
          </a:p>
          <a:p>
            <a:r>
              <a:rPr lang="es-CO" dirty="0"/>
              <a:t>Después puedes dar Ejemplos de Paginas de recomendaciones de música, libros, películas </a:t>
            </a:r>
            <a:r>
              <a:rPr lang="es-CO" dirty="0" err="1"/>
              <a:t>Etc</a:t>
            </a:r>
            <a:r>
              <a:rPr lang="es-CO" dirty="0"/>
              <a:t> :  </a:t>
            </a:r>
            <a:r>
              <a:rPr lang="es-CO" b="1" dirty="0"/>
              <a:t>Netflix, Spotify , Amazon  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5530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User-User Links:  </a:t>
            </a:r>
            <a:r>
              <a:rPr lang="en-US" altLang="en-US" dirty="0">
                <a:solidFill>
                  <a:srgbClr val="FF0000"/>
                </a:solidFill>
                <a:latin typeface="Times" panose="02020603050405020304" pitchFamily="18" charset="0"/>
              </a:rPr>
              <a:t>Links derived from similar attributes,  explicit connections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>
                <a:latin typeface="Times" panose="02020603050405020304" pitchFamily="18" charset="0"/>
              </a:rPr>
              <a:t>Observed preferences : </a:t>
            </a:r>
            <a:r>
              <a:rPr lang="en-US" altLang="en-US" b="0" dirty="0">
                <a:solidFill>
                  <a:srgbClr val="FF0000"/>
                </a:solidFill>
                <a:latin typeface="Times" panose="02020603050405020304" pitchFamily="18" charset="0"/>
              </a:rPr>
              <a:t>Ratings</a:t>
            </a:r>
            <a:r>
              <a:rPr lang="en-US" altLang="en-US" b="1" dirty="0">
                <a:solidFill>
                  <a:srgbClr val="FF0000"/>
                </a:solidFill>
                <a:latin typeface="Times" panose="02020603050405020304" pitchFamily="18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>
                <a:latin typeface="Times" panose="02020603050405020304" pitchFamily="18" charset="0"/>
              </a:rPr>
              <a:t>Item-Item Links: </a:t>
            </a:r>
            <a:r>
              <a:rPr lang="en-US" altLang="en-US" dirty="0">
                <a:solidFill>
                  <a:srgbClr val="FF0000"/>
                </a:solidFill>
                <a:latin typeface="Times" panose="02020603050405020304" pitchFamily="18" charset="0"/>
              </a:rPr>
              <a:t>Links derived from similar attributes, similar content, explicit cross references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b="1" dirty="0">
              <a:latin typeface="Times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="1" dirty="0">
              <a:solidFill>
                <a:srgbClr val="FF0000"/>
              </a:solidFill>
              <a:latin typeface="Times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37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this data matrix the dimension is essentially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</a:t>
            </a:r>
            <a:r>
              <a:rPr lang="en-US" dirty="0">
                <a:solidFill>
                  <a:srgbClr val="FF0000"/>
                </a:solidFill>
              </a:rPr>
              <a:t>three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types of </a:t>
            </a:r>
            <a:r>
              <a:rPr lang="en-US" b="1" dirty="0">
                <a:solidFill>
                  <a:srgbClr val="0070C0"/>
                </a:solidFill>
              </a:rPr>
              <a:t>products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three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types of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users</a:t>
            </a:r>
          </a:p>
          <a:p>
            <a:endParaRPr lang="es-CO" dirty="0"/>
          </a:p>
          <a:p>
            <a:r>
              <a:rPr lang="en-US" dirty="0"/>
              <a:t>The reduce dimensions mean is brings out the useful part of the data</a:t>
            </a:r>
          </a:p>
          <a:p>
            <a:endParaRPr lang="es-CO" dirty="0"/>
          </a:p>
          <a:p>
            <a:r>
              <a:rPr lang="es-CO" dirty="0" err="1"/>
              <a:t>If</a:t>
            </a:r>
            <a:r>
              <a:rPr lang="es-CO" dirty="0"/>
              <a:t> </a:t>
            </a:r>
            <a:r>
              <a:rPr lang="es-CO" dirty="0" err="1"/>
              <a:t>you</a:t>
            </a:r>
            <a:r>
              <a:rPr lang="es-CO" dirty="0"/>
              <a:t> </a:t>
            </a:r>
            <a:r>
              <a:rPr lang="es-CO" dirty="0" err="1"/>
              <a:t>have</a:t>
            </a:r>
            <a:r>
              <a:rPr lang="es-CO" dirty="0"/>
              <a:t> </a:t>
            </a:r>
            <a:r>
              <a:rPr lang="es-CO" dirty="0" err="1"/>
              <a:t>this</a:t>
            </a:r>
            <a:r>
              <a:rPr lang="es-CO" dirty="0"/>
              <a:t> data </a:t>
            </a:r>
            <a:r>
              <a:rPr lang="es-CO" dirty="0" err="1"/>
              <a:t>matrix</a:t>
            </a:r>
            <a:r>
              <a:rPr lang="es-CO" dirty="0"/>
              <a:t> </a:t>
            </a:r>
            <a:r>
              <a:rPr lang="es-CO" dirty="0" err="1"/>
              <a:t>you</a:t>
            </a:r>
            <a:r>
              <a:rPr lang="es-CO" dirty="0"/>
              <a:t> </a:t>
            </a:r>
            <a:r>
              <a:rPr lang="es-CO" dirty="0" err="1"/>
              <a:t>should</a:t>
            </a:r>
            <a:r>
              <a:rPr lang="es-CO" dirty="0"/>
              <a:t> </a:t>
            </a:r>
            <a:r>
              <a:rPr lang="es-CO" dirty="0" err="1"/>
              <a:t>reduction</a:t>
            </a:r>
            <a:r>
              <a:rPr lang="es-CO" dirty="0"/>
              <a:t> </a:t>
            </a:r>
            <a:r>
              <a:rPr lang="es-CO" dirty="0" err="1"/>
              <a:t>dimensió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36095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can discover hidden correlations / features in the raw data.</a:t>
            </a:r>
          </a:p>
          <a:p>
            <a:r>
              <a:rPr lang="en-US" dirty="0"/>
              <a:t>I can remove redundant and noisy features that are not useful.</a:t>
            </a:r>
          </a:p>
          <a:p>
            <a:r>
              <a:rPr lang="en-US" dirty="0"/>
              <a:t>I can interpret and visualize the data easier.</a:t>
            </a:r>
          </a:p>
          <a:p>
            <a:r>
              <a:rPr lang="en-US" dirty="0"/>
              <a:t>I can also access easier data storage and processing.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that goal in mind, I'll introduce Singular Vector Decomposition (SVD) to you,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SVD  a powerful dimensionality reduction technique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361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 rank approximation to original matrix.</a:t>
            </a:r>
          </a:p>
          <a:p>
            <a:endParaRPr lang="es-CO" dirty="0"/>
          </a:p>
          <a:p>
            <a:r>
              <a:rPr lang="en-US" b="1" dirty="0"/>
              <a:t>Basic Idea</a:t>
            </a:r>
            <a:r>
              <a:rPr lang="en-US" dirty="0"/>
              <a:t>: Find two (or more) matrices whose product  best approximate the original matrix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Generalization of many methods (e.g., SVD, QR, CUR, Truncated SVD, etc.)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83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ratings matrix (</a:t>
                </a:r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is decomposed in three matrices: </a:t>
                </a:r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 , S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and </a:t>
                </a:r>
                <a:r>
                  <a:rPr lang="en-US" dirty="0"/>
                  <a:t>transposed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s-CO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ratings matrix (</a:t>
                </a:r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is decomposed in three matrices: </a:t>
                </a:r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 , S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and </a:t>
                </a:r>
                <a:r>
                  <a:rPr lang="en-US" dirty="0"/>
                  <a:t>transposed matrix </a:t>
                </a:r>
                <a:r>
                  <a:rPr lang="es-CO" b="1" i="0" dirty="0">
                    <a:latin typeface="Cambria Math" panose="02040503050406030204" pitchFamily="18" charset="0"/>
                  </a:rPr>
                  <a:t>𝑽</a:t>
                </a:r>
                <a:r>
                  <a:rPr lang="en-US" b="1" i="0" dirty="0">
                    <a:latin typeface="Cambria Math" panose="02040503050406030204" pitchFamily="18" charset="0"/>
                  </a:rPr>
                  <a:t>^</a:t>
                </a:r>
                <a:r>
                  <a:rPr lang="es-CO" b="1" i="0" dirty="0">
                    <a:latin typeface="Cambria Math" panose="02040503050406030204" pitchFamily="18" charset="0"/>
                  </a:rPr>
                  <a:t>𝑻</a:t>
                </a:r>
                <a:r>
                  <a:rPr lang="en-US" dirty="0"/>
                  <a:t> </a:t>
                </a:r>
              </a:p>
              <a:p>
                <a:endParaRPr lang="es-CO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126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A117-5434-496C-89BC-2FAC30E422B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97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A117-5434-496C-89BC-2FAC30E4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7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A117-5434-496C-89BC-2FAC30E4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9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A117-5434-496C-89BC-2FAC30E4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5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A117-5434-496C-89BC-2FAC30E422B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85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A117-5434-496C-89BC-2FAC30E4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8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A117-5434-496C-89BC-2FAC30E4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5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A117-5434-496C-89BC-2FAC30E4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8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Gebze Technical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A117-5434-496C-89BC-2FAC30E4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Gebze Technical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CFA117-5434-496C-89BC-2FAC30E4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3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A117-5434-496C-89BC-2FAC30E4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3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Gebze Technical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CFA117-5434-496C-89BC-2FAC30E422B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3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lens.org/datasets/movielen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D50329-E341-4BDE-97BD-51DD9CA2A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494" y="-433167"/>
            <a:ext cx="3568505" cy="20538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859725-9F6B-46C4-B491-B9EF1E90B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769" y="1620714"/>
            <a:ext cx="9359705" cy="2430781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dirty="0"/>
              <a:t>CSE452/552 - Machine Learning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 err="1"/>
              <a:t>Dr.Yakup</a:t>
            </a:r>
            <a:r>
              <a:rPr lang="en-US" sz="3600" dirty="0"/>
              <a:t> GENÇ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1B989-93F5-4373-8BDF-13B0C3DB7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9818"/>
            <a:ext cx="9144000" cy="2254935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Harlinton Palacios </a:t>
            </a:r>
            <a:r>
              <a:rPr lang="en-US" dirty="0" err="1"/>
              <a:t>Mosquera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5FD73B-B9E0-4FE3-B5DA-EA54B6C6E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33167"/>
            <a:ext cx="3568505" cy="2053882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5B86478-7C46-4A03-9D2C-094E587F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Gebze</a:t>
            </a:r>
            <a:r>
              <a:rPr lang="en-US" dirty="0"/>
              <a:t> Technical University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5B4F3101-1D42-47AD-9CFF-A259B7B6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4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E71B0-D4D5-4500-806D-6B294761B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4400" dirty="0"/>
            </a:br>
            <a:r>
              <a:rPr lang="en-US" altLang="en-US" sz="4400" dirty="0"/>
              <a:t>Singular Value Decomposition (SVD)</a:t>
            </a:r>
            <a:br>
              <a:rPr lang="en-US" altLang="en-US" sz="4400" dirty="0"/>
            </a:b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1AFA-6E28-42FC-BFC8-F4E9A07C5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580" y="1845734"/>
            <a:ext cx="99441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/>
              <a:t>left singular vectors </a:t>
            </a:r>
            <a:r>
              <a:rPr lang="en-US" sz="2400" dirty="0"/>
              <a:t>are an orthonormal basis for </a:t>
            </a:r>
            <a:r>
              <a:rPr lang="en-US" sz="2400" b="1" dirty="0"/>
              <a:t>the row space </a:t>
            </a:r>
            <a:r>
              <a:rPr lang="en-US" sz="2400" dirty="0"/>
              <a:t>of </a:t>
            </a:r>
            <a:r>
              <a:rPr lang="en-US" sz="2400" b="1" dirty="0"/>
              <a:t>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/>
              <a:t>right singular vectors </a:t>
            </a:r>
            <a:r>
              <a:rPr lang="en-US" sz="2400" dirty="0"/>
              <a:t>are an orthonormal basis for </a:t>
            </a:r>
            <a:r>
              <a:rPr lang="en-US" sz="2400" b="1" dirty="0"/>
              <a:t>the column space </a:t>
            </a:r>
            <a:r>
              <a:rPr lang="en-US" sz="2400" dirty="0"/>
              <a:t>of </a:t>
            </a:r>
            <a:r>
              <a:rPr lang="en-US" sz="2400" b="1" dirty="0"/>
              <a:t>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</a:t>
            </a:r>
            <a:r>
              <a:rPr lang="en-US" sz="2400" b="1" dirty="0"/>
              <a:t>A</a:t>
            </a:r>
            <a:r>
              <a:rPr lang="en-US" sz="2400" dirty="0"/>
              <a:t> has rank </a:t>
            </a:r>
            <a:r>
              <a:rPr lang="en-US" sz="2400" b="1" dirty="0"/>
              <a:t>r</a:t>
            </a:r>
            <a:r>
              <a:rPr lang="en-US" sz="2400" dirty="0"/>
              <a:t>, then </a:t>
            </a:r>
            <a:r>
              <a:rPr lang="en-US" sz="2400" b="1" dirty="0"/>
              <a:t>A</a:t>
            </a:r>
            <a:r>
              <a:rPr lang="en-US" sz="2400" dirty="0"/>
              <a:t> can be written as the sum </a:t>
            </a:r>
            <a:r>
              <a:rPr lang="en-US" sz="2400" b="1" dirty="0"/>
              <a:t>of r rank-1 </a:t>
            </a:r>
            <a:r>
              <a:rPr lang="en-US" sz="2400" dirty="0"/>
              <a:t>matrices</a:t>
            </a:r>
          </a:p>
          <a:p>
            <a:pPr marL="0" indent="0">
              <a:buNone/>
            </a:pPr>
            <a:r>
              <a:rPr lang="en-US" sz="2400" dirty="0"/>
              <a:t>There are r “</a:t>
            </a:r>
            <a:r>
              <a:rPr lang="en-US" sz="2400" b="1" dirty="0"/>
              <a:t>linear components” (trends</a:t>
            </a:r>
            <a:r>
              <a:rPr lang="en-US" sz="2400" dirty="0"/>
              <a:t>) in </a:t>
            </a:r>
            <a:r>
              <a:rPr lang="en-US" sz="2400" b="1" dirty="0"/>
              <a:t>A.</a:t>
            </a:r>
          </a:p>
          <a:p>
            <a:pPr marL="0" indent="0">
              <a:buNone/>
            </a:pPr>
            <a:r>
              <a:rPr lang="en-US" sz="2400" b="1" dirty="0"/>
              <a:t>Linear trend: </a:t>
            </a:r>
            <a:r>
              <a:rPr lang="en-US" sz="2400" dirty="0"/>
              <a:t>the tendency of the row vectors of </a:t>
            </a:r>
            <a:r>
              <a:rPr lang="en-US" sz="2400" b="1" dirty="0"/>
              <a:t>A</a:t>
            </a:r>
            <a:r>
              <a:rPr lang="en-US" sz="2400" dirty="0"/>
              <a:t> to align with vector </a:t>
            </a:r>
            <a:r>
              <a:rPr lang="en-US" sz="2400" b="1" dirty="0"/>
              <a:t>v</a:t>
            </a:r>
          </a:p>
          <a:p>
            <a:pPr marL="0" indent="0">
              <a:buNone/>
            </a:pPr>
            <a:r>
              <a:rPr lang="en-US" sz="2400" dirty="0"/>
              <a:t>Strength of the </a:t>
            </a:r>
            <a:r>
              <a:rPr lang="en-US" sz="2400" dirty="0" err="1"/>
              <a:t>i-th</a:t>
            </a:r>
            <a:r>
              <a:rPr lang="en-US" sz="2400" dirty="0"/>
              <a:t> linear trend: </a:t>
            </a:r>
            <a:r>
              <a:rPr lang="en-US" sz="2400" b="1" dirty="0"/>
              <a:t>||𝐴𝒗_𝒊 || =𝝈_𝒊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3B408-BFBA-41B8-A017-855D183A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A7025-036B-4FA9-8278-2ADB928C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B3B538-D3A4-4F4C-B966-DC920AB18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433167"/>
            <a:ext cx="1842900" cy="10606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EF6F12-DE57-4E5F-997B-3DE8A2753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100" y="-243745"/>
            <a:ext cx="1842900" cy="10606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415D5D-AB06-4559-B3C9-213FAC20D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745"/>
            <a:ext cx="1842900" cy="106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43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D1D0-8A61-4CAF-8659-6ABB2D86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Singular Value Decomposition (SVD)2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87915-5783-4FC2-8C33-66B77F366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EAA87-6A0F-482E-9AFD-60F2F13E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E4187-EA48-4D76-BCD4-BC65A7F7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902911-CB8E-4EB2-A8F2-B04C9E441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918" y="1845734"/>
            <a:ext cx="9126070" cy="431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22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43A7-E3D0-4C7E-BA1E-AF8A2941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Model Evaluation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9A246-8D2A-4365-8D12-25C17F698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C4F81-3DFD-4423-8D41-90046CD0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C3081-87FC-47B4-94C7-91EE2DD9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2A49B6-A7DA-4874-9C00-FAA395A83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1" y="2000250"/>
            <a:ext cx="10058400" cy="386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56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43A7-E3D0-4C7E-BA1E-AF8A2941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Model Evaluation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9A246-8D2A-4365-8D12-25C17F698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RMSE</a:t>
            </a:r>
            <a:r>
              <a:rPr lang="en-US" sz="2400" dirty="0"/>
              <a:t> or Root Mean Squared Error is a widely used method to evaluate the effectiveness of a model.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C4F81-3DFD-4423-8D41-90046CD0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C3081-87FC-47B4-94C7-91EE2DD9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D71666-747C-4244-A205-065DD93C0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895" y="3184516"/>
            <a:ext cx="6809309" cy="178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96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43A7-E3D0-4C7E-BA1E-AF8A2941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39303"/>
            <a:ext cx="10058400" cy="1450757"/>
          </a:xfrm>
        </p:spPr>
        <p:txBody>
          <a:bodyPr/>
          <a:lstStyle/>
          <a:p>
            <a:pPr algn="ctr"/>
            <a:r>
              <a:rPr lang="en-US" b="1" dirty="0"/>
              <a:t>Results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9A246-8D2A-4365-8D12-25C17F698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C4F81-3DFD-4423-8D41-90046CD0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C3081-87FC-47B4-94C7-91EE2DD9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</p:spTree>
    <p:extLst>
      <p:ext uri="{BB962C8B-B14F-4D97-AF65-F5344CB8AC3E}">
        <p14:creationId xmlns:p14="http://schemas.microsoft.com/office/powerpoint/2010/main" val="2315050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43A7-E3D0-4C7E-BA1E-AF8A2941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The </a:t>
            </a:r>
            <a:r>
              <a:rPr lang="en-US" b="1" dirty="0" err="1"/>
              <a:t>MovieLens</a:t>
            </a:r>
            <a:r>
              <a:rPr lang="en-US" b="1" dirty="0"/>
              <a:t> Dataset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9A246-8D2A-4365-8D12-25C17F698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The dataset is </a:t>
            </a:r>
            <a:r>
              <a:rPr lang="en-US" sz="2400" b="1" dirty="0" err="1">
                <a:hlinkClick r:id="rId3"/>
              </a:rPr>
              <a:t>MovieLens</a:t>
            </a:r>
            <a:r>
              <a:rPr lang="en-US" sz="2400" b="1" dirty="0"/>
              <a:t>, </a:t>
            </a:r>
            <a:r>
              <a:rPr lang="en-US" sz="2400" dirty="0"/>
              <a:t>one of the most common datasets that is available on the internet for building a Recommender System.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- 1 million </a:t>
            </a:r>
            <a:r>
              <a:rPr lang="en-US" sz="2400" dirty="0"/>
              <a:t>ratings</a:t>
            </a:r>
          </a:p>
          <a:p>
            <a:pPr marL="0" indent="0">
              <a:buNone/>
            </a:pPr>
            <a:r>
              <a:rPr lang="es-CO" sz="2400" dirty="0"/>
              <a:t> </a:t>
            </a:r>
            <a:r>
              <a:rPr lang="en-US" sz="2400" dirty="0"/>
              <a:t> - 4 000 movies</a:t>
            </a:r>
          </a:p>
          <a:p>
            <a:pPr marL="0" indent="0">
              <a:buNone/>
            </a:pPr>
            <a:r>
              <a:rPr lang="es-CO" sz="2400" dirty="0"/>
              <a:t>  </a:t>
            </a:r>
            <a:r>
              <a:rPr lang="en-US" sz="2400" dirty="0"/>
              <a:t>- 6 000 User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C4F81-3DFD-4423-8D41-90046CD0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C3081-87FC-47B4-94C7-91EE2DD9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</p:spTree>
    <p:extLst>
      <p:ext uri="{BB962C8B-B14F-4D97-AF65-F5344CB8AC3E}">
        <p14:creationId xmlns:p14="http://schemas.microsoft.com/office/powerpoint/2010/main" val="3889799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9D1E-62EA-47B2-8A32-131CC8E2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2A433-D425-49D2-B594-609ADC45F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35B98-57F7-4A29-B363-5844B336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60B9-6642-47B5-B8A5-C886FFBB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A3AB2B-81C4-4E90-99B9-7E5883252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0089"/>
            <a:ext cx="3943350" cy="2914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B91FE2-7E17-4BD6-B3C7-A356961A9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551" y="2690957"/>
            <a:ext cx="4270060" cy="19339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C511F5-EC34-46F3-83FF-14D3071EB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5371" y="2570693"/>
            <a:ext cx="3943350" cy="21744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9BC257-7C37-4249-A940-B20B26C7F0F2}"/>
              </a:ext>
            </a:extLst>
          </p:cNvPr>
          <p:cNvSpPr/>
          <p:nvPr/>
        </p:nvSpPr>
        <p:spPr>
          <a:xfrm>
            <a:off x="792421" y="2107049"/>
            <a:ext cx="1325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User ratings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F6939B-5890-4006-BF9A-C579F4E58A15}"/>
              </a:ext>
            </a:extLst>
          </p:cNvPr>
          <p:cNvSpPr/>
          <p:nvPr/>
        </p:nvSpPr>
        <p:spPr>
          <a:xfrm>
            <a:off x="9471926" y="2092987"/>
            <a:ext cx="1418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Movie Titles</a:t>
            </a:r>
            <a:r>
              <a:rPr lang="en-US" dirty="0"/>
              <a:t>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E31041-6360-4C83-8570-F93E528430E9}"/>
              </a:ext>
            </a:extLst>
          </p:cNvPr>
          <p:cNvSpPr/>
          <p:nvPr/>
        </p:nvSpPr>
        <p:spPr>
          <a:xfrm>
            <a:off x="5129573" y="2100266"/>
            <a:ext cx="1523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Movie genres: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74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13D2-081A-4239-ACE0-7D610974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2A8CA5-F914-4D53-9E58-C7724F9B5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672" y="4100789"/>
            <a:ext cx="10053811" cy="192621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8DF8-5BFA-40AF-A6C8-CC9EE69C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C3EB-0818-44A7-AAF1-B8159F84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BEEF13-520C-4C78-87D8-69630193D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4" y="1119188"/>
            <a:ext cx="11119932" cy="25682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243EE15-41C4-488F-B794-B809ED9B221D}"/>
              </a:ext>
            </a:extLst>
          </p:cNvPr>
          <p:cNvSpPr/>
          <p:nvPr/>
        </p:nvSpPr>
        <p:spPr>
          <a:xfrm>
            <a:off x="4454271" y="683802"/>
            <a:ext cx="32834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Helvetica Neue"/>
              </a:rPr>
              <a:t>Ratings Matrix</a:t>
            </a:r>
            <a:r>
              <a:rPr lang="en-US" sz="2800" dirty="0">
                <a:solidFill>
                  <a:srgbClr val="000000"/>
                </a:solidFill>
                <a:latin typeface="Helvetica Neue"/>
              </a:rPr>
              <a:t> 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9D481-0A7D-4117-9A62-EF24741BD058}"/>
              </a:ext>
            </a:extLst>
          </p:cNvPr>
          <p:cNvSpPr/>
          <p:nvPr/>
        </p:nvSpPr>
        <p:spPr>
          <a:xfrm>
            <a:off x="3237386" y="3622788"/>
            <a:ext cx="57983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Helvetica Neue"/>
              </a:rPr>
              <a:t>Predictions matrix for every user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65245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5346-CA9D-4F03-85AB-FFD7AB55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8260-DB29-4798-8151-798A2277C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068DA-33D0-4D2E-9ED8-855553A8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C3903-BFC8-43E6-B6DA-CA02102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43941B-4A9C-46FE-B663-0DC0A9736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688" y="375664"/>
            <a:ext cx="7645111" cy="27233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8EA894-B5CA-4B6F-9E87-3D8094B27F50}"/>
              </a:ext>
            </a:extLst>
          </p:cNvPr>
          <p:cNvSpPr/>
          <p:nvPr/>
        </p:nvSpPr>
        <p:spPr>
          <a:xfrm>
            <a:off x="3925151" y="47750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Function to Return the Movies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0786C5-017F-4858-8E83-4B6523731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800" y="3429000"/>
            <a:ext cx="7238999" cy="262319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251777F-9CF7-4BC2-9BCC-C163CD32F352}"/>
              </a:ext>
            </a:extLst>
          </p:cNvPr>
          <p:cNvSpPr/>
          <p:nvPr/>
        </p:nvSpPr>
        <p:spPr>
          <a:xfrm>
            <a:off x="5133386" y="3066918"/>
            <a:ext cx="1493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429052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C52F2-7D53-4C2C-AFC6-9F7F992B1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1EA89-0BC0-4A64-A774-AA3230A6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C8E086-6D7A-47FA-87BD-D601146E5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147" y="1872634"/>
            <a:ext cx="8849590" cy="395929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8019333-4021-41EB-85E6-AD8A2A76E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Evaluating RMSE of algorithm SVD</a:t>
            </a:r>
          </a:p>
        </p:txBody>
      </p:sp>
    </p:spTree>
    <p:extLst>
      <p:ext uri="{BB962C8B-B14F-4D97-AF65-F5344CB8AC3E}">
        <p14:creationId xmlns:p14="http://schemas.microsoft.com/office/powerpoint/2010/main" val="382006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D50329-E341-4BDE-97BD-51DD9CA2A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494" y="-433167"/>
            <a:ext cx="3568505" cy="20538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859725-9F6B-46C4-B491-B9EF1E90B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8408" y="2072720"/>
            <a:ext cx="9895184" cy="1566952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4000" dirty="0"/>
              <a:t>Recommendation Systems on Movie Rating </a:t>
            </a:r>
            <a:br>
              <a:rPr lang="en-US" sz="4000" dirty="0"/>
            </a:br>
            <a:r>
              <a:rPr lang="en-US" sz="4000" dirty="0"/>
              <a:t>based on method SVD</a:t>
            </a:r>
            <a:br>
              <a:rPr lang="en-US" sz="4000" b="1" dirty="0"/>
            </a:br>
            <a:br>
              <a:rPr lang="en-US" sz="4000" b="1" dirty="0"/>
            </a:b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5FD73B-B9E0-4FE3-B5DA-EA54B6C6E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33167"/>
            <a:ext cx="3568505" cy="2053882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5B86478-7C46-4A03-9D2C-094E587F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5B4F3101-1D42-47AD-9CFF-A259B7B6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86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B4DA6-9533-4C01-8121-2B1C7C92A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5400" b="1" dirty="0"/>
              <a:t>Thank you very much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EBEDB-7C60-464E-8E09-DEDD25914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A205B-8E96-4D42-93F1-02A14D03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64521E-4C27-4E14-B4FC-E7A7618F6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433167"/>
            <a:ext cx="1842900" cy="1060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23B42B-66B3-49B9-AAD9-104662765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100" y="-243745"/>
            <a:ext cx="1842900" cy="10606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DDE86C-EBA8-49B1-98FB-E2F6E8D0B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745"/>
            <a:ext cx="1842900" cy="106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9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E71B0-D4D5-4500-806D-6B294761B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4400" dirty="0"/>
              <a:t>Problem and Approach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1AFA-6E28-42FC-BFC8-F4E9A07C5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3B408-BFBA-41B8-A017-855D183A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A7025-036B-4FA9-8278-2ADB928C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B3B538-D3A4-4F4C-B966-DC920AB18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433167"/>
            <a:ext cx="1842900" cy="10606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EF6F12-DE57-4E5F-997B-3DE8A2753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100" y="-243745"/>
            <a:ext cx="1842900" cy="10606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415D5D-AB06-4559-B3C9-213FAC20D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745"/>
            <a:ext cx="1842900" cy="10606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FC31EB-1BCE-4F09-89DF-CC61205DA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6288" y="2086892"/>
            <a:ext cx="5882701" cy="354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E71B0-D4D5-4500-806D-6B294761B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4400" dirty="0"/>
              <a:t>Recommender Systems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1AFA-6E28-42FC-BFC8-F4E9A07C5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200" dirty="0"/>
              <a:t>Ratings = m x n sparse binary matrix   </a:t>
            </a:r>
          </a:p>
          <a:p>
            <a:pPr lvl="1"/>
            <a:r>
              <a:rPr lang="en-US" altLang="en-US" sz="2200" b="1" dirty="0"/>
              <a:t>n columns </a:t>
            </a:r>
            <a:r>
              <a:rPr lang="en-US" altLang="en-US" sz="2200" dirty="0"/>
              <a:t>= “products”, e.g., books for purchase or movies for viewing</a:t>
            </a:r>
          </a:p>
          <a:p>
            <a:pPr lvl="1"/>
            <a:r>
              <a:rPr lang="en-US" altLang="en-US" sz="2200" b="1" dirty="0"/>
              <a:t>m rows </a:t>
            </a:r>
            <a:r>
              <a:rPr lang="en-US" altLang="en-US" sz="2200" dirty="0"/>
              <a:t>= users</a:t>
            </a:r>
          </a:p>
          <a:p>
            <a:pPr lvl="1"/>
            <a:r>
              <a:rPr lang="en-US" altLang="en-US" sz="2200" b="1" dirty="0"/>
              <a:t>Interpretation</a:t>
            </a:r>
            <a:r>
              <a:rPr lang="en-US" altLang="en-US" sz="2200" dirty="0"/>
              <a:t>:</a:t>
            </a:r>
          </a:p>
          <a:p>
            <a:pPr lvl="2"/>
            <a:r>
              <a:rPr lang="en-US" altLang="en-US" sz="2200" b="1" dirty="0"/>
              <a:t>Implicit Ratings</a:t>
            </a:r>
            <a:r>
              <a:rPr lang="en-US" altLang="en-US" sz="2200" dirty="0"/>
              <a:t>: v(</a:t>
            </a:r>
            <a:r>
              <a:rPr lang="en-US" altLang="en-US" sz="2200" dirty="0" err="1"/>
              <a:t>i,j</a:t>
            </a:r>
            <a:r>
              <a:rPr lang="en-US" altLang="en-US" sz="2200" dirty="0"/>
              <a:t>) = user i’s rating of product j (e.g. on a scale of 1 to 5)</a:t>
            </a:r>
          </a:p>
          <a:p>
            <a:pPr lvl="2"/>
            <a:r>
              <a:rPr lang="en-US" altLang="en-US" sz="2200" b="1" dirty="0"/>
              <a:t>Explicit Purchases</a:t>
            </a:r>
            <a:r>
              <a:rPr lang="en-US" altLang="en-US" sz="2200" dirty="0"/>
              <a:t>: v(</a:t>
            </a:r>
            <a:r>
              <a:rPr lang="en-US" altLang="en-US" sz="2200" dirty="0" err="1"/>
              <a:t>i,j</a:t>
            </a:r>
            <a:r>
              <a:rPr lang="en-US" altLang="en-US" sz="2200" dirty="0"/>
              <a:t>) = 1 if user </a:t>
            </a:r>
            <a:r>
              <a:rPr lang="en-US" altLang="en-US" sz="2200" dirty="0" err="1"/>
              <a:t>i</a:t>
            </a:r>
            <a:r>
              <a:rPr lang="en-US" altLang="en-US" sz="2200" dirty="0"/>
              <a:t> purchased product j</a:t>
            </a:r>
          </a:p>
          <a:p>
            <a:pPr lvl="2"/>
            <a:r>
              <a:rPr lang="en-US" altLang="en-US" sz="2200" b="1" dirty="0"/>
              <a:t>entry</a:t>
            </a:r>
            <a:r>
              <a:rPr lang="en-US" altLang="en-US" sz="2200" dirty="0"/>
              <a:t> = 0 if no purchase or rating </a:t>
            </a:r>
          </a:p>
          <a:p>
            <a:r>
              <a:rPr lang="en-US" altLang="en-US" sz="2200" b="1" dirty="0"/>
              <a:t>Automated recommender systems</a:t>
            </a:r>
          </a:p>
          <a:p>
            <a:pPr lvl="1"/>
            <a:r>
              <a:rPr lang="en-US" altLang="en-US" sz="2200" dirty="0"/>
              <a:t>Given ratings by a user on a subset of items, recommend other items that the user may be interested in</a:t>
            </a:r>
          </a:p>
          <a:p>
            <a:pPr marL="0" indent="0">
              <a:buNone/>
            </a:pPr>
            <a:endParaRPr lang="en-US" alt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3B408-BFBA-41B8-A017-855D183A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A7025-036B-4FA9-8278-2ADB928C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B3B538-D3A4-4F4C-B966-DC920AB18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433167"/>
            <a:ext cx="1842900" cy="10606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EF6F12-DE57-4E5F-997B-3DE8A2753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100" y="-243745"/>
            <a:ext cx="1842900" cy="10606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415D5D-AB06-4559-B3C9-213FAC20D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745"/>
            <a:ext cx="1842900" cy="106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0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E71B0-D4D5-4500-806D-6B294761B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Recommendation Graph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1AFA-6E28-42FC-BFC8-F4E9A07C5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228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3B408-BFBA-41B8-A017-855D183A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A7025-036B-4FA9-8278-2ADB928C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B3B538-D3A4-4F4C-B966-DC920AB18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433167"/>
            <a:ext cx="1842900" cy="10606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EF6F12-DE57-4E5F-997B-3DE8A2753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100" y="-243745"/>
            <a:ext cx="1842900" cy="10606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415D5D-AB06-4559-B3C9-213FAC20D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745"/>
            <a:ext cx="1842900" cy="1060696"/>
          </a:xfrm>
          <a:prstGeom prst="rect">
            <a:avLst/>
          </a:prstGeom>
        </p:spPr>
      </p:pic>
      <p:sp>
        <p:nvSpPr>
          <p:cNvPr id="41" name="Oval 2">
            <a:extLst>
              <a:ext uri="{FF2B5EF4-FFF2-40B4-BE49-F238E27FC236}">
                <a16:creationId xmlns:a16="http://schemas.microsoft.com/office/drawing/2014/main" id="{E5138044-0C9B-4D7B-94D0-1B0A7481F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434" y="2078673"/>
            <a:ext cx="277812" cy="277812"/>
          </a:xfrm>
          <a:prstGeom prst="ellips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" name="Oval 3">
            <a:extLst>
              <a:ext uri="{FF2B5EF4-FFF2-40B4-BE49-F238E27FC236}">
                <a16:creationId xmlns:a16="http://schemas.microsoft.com/office/drawing/2014/main" id="{ECEF08AC-38FE-4CBB-B3AA-897FB81FC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434" y="2856548"/>
            <a:ext cx="277812" cy="277812"/>
          </a:xfrm>
          <a:prstGeom prst="ellips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" name="Oval 4">
            <a:extLst>
              <a:ext uri="{FF2B5EF4-FFF2-40B4-BE49-F238E27FC236}">
                <a16:creationId xmlns:a16="http://schemas.microsoft.com/office/drawing/2014/main" id="{02148238-0EE7-4547-AA2B-761C226BB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846" y="3634423"/>
            <a:ext cx="277813" cy="277812"/>
          </a:xfrm>
          <a:prstGeom prst="ellips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id="{CA87448D-7584-43BF-96C5-708A3343E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409" y="2034223"/>
            <a:ext cx="385762" cy="369887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ECB80329-8961-4DA1-806D-F6469E9B9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409" y="3534410"/>
            <a:ext cx="385762" cy="369888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" name="Line 8">
            <a:extLst>
              <a:ext uri="{FF2B5EF4-FFF2-40B4-BE49-F238E27FC236}">
                <a16:creationId xmlns:a16="http://schemas.microsoft.com/office/drawing/2014/main" id="{B8B469B0-AF82-4059-AD0A-3EB7DF69FA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6821" y="2974023"/>
            <a:ext cx="2141538" cy="14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9">
            <a:extLst>
              <a:ext uri="{FF2B5EF4-FFF2-40B4-BE49-F238E27FC236}">
                <a16:creationId xmlns:a16="http://schemas.microsoft.com/office/drawing/2014/main" id="{9D4880F7-F8F9-469F-A6DD-0201002B84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4284" y="3005773"/>
            <a:ext cx="2097087" cy="617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10">
            <a:extLst>
              <a:ext uri="{FF2B5EF4-FFF2-40B4-BE49-F238E27FC236}">
                <a16:creationId xmlns:a16="http://schemas.microsoft.com/office/drawing/2014/main" id="{A677F50C-8350-497E-B145-EE87849172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27134" y="2251710"/>
            <a:ext cx="2155825" cy="723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11">
            <a:extLst>
              <a:ext uri="{FF2B5EF4-FFF2-40B4-BE49-F238E27FC236}">
                <a16:creationId xmlns:a16="http://schemas.microsoft.com/office/drawing/2014/main" id="{8D7619E2-F3CA-420C-A0C5-64870025EA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7771" y="3796348"/>
            <a:ext cx="2165350" cy="657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12">
            <a:extLst>
              <a:ext uri="{FF2B5EF4-FFF2-40B4-BE49-F238E27FC236}">
                <a16:creationId xmlns:a16="http://schemas.microsoft.com/office/drawing/2014/main" id="{6D7DC0BC-1F33-4AFC-B368-4B901BC107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9671" y="3801110"/>
            <a:ext cx="2209800" cy="1420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3">
            <a:extLst>
              <a:ext uri="{FF2B5EF4-FFF2-40B4-BE49-F238E27FC236}">
                <a16:creationId xmlns:a16="http://schemas.microsoft.com/office/drawing/2014/main" id="{894644A8-CDD6-40C3-95AE-DAA6216CF7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20784" y="3705860"/>
            <a:ext cx="2166937" cy="809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16">
            <a:extLst>
              <a:ext uri="{FF2B5EF4-FFF2-40B4-BE49-F238E27FC236}">
                <a16:creationId xmlns:a16="http://schemas.microsoft.com/office/drawing/2014/main" id="{0FCF0807-459A-4C14-AE81-68F4D4FB8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409" y="2783523"/>
            <a:ext cx="385762" cy="369887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" name="Oval 17">
            <a:extLst>
              <a:ext uri="{FF2B5EF4-FFF2-40B4-BE49-F238E27FC236}">
                <a16:creationId xmlns:a16="http://schemas.microsoft.com/office/drawing/2014/main" id="{84589262-7E80-4F5C-B1AE-DE770C0C0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434" y="4412298"/>
            <a:ext cx="277812" cy="277812"/>
          </a:xfrm>
          <a:prstGeom prst="ellips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" name="Oval 18">
            <a:extLst>
              <a:ext uri="{FF2B5EF4-FFF2-40B4-BE49-F238E27FC236}">
                <a16:creationId xmlns:a16="http://schemas.microsoft.com/office/drawing/2014/main" id="{8670BB7B-10C6-49C7-9ABA-4928DD064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434" y="5190173"/>
            <a:ext cx="277812" cy="277812"/>
          </a:xfrm>
          <a:prstGeom prst="ellips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" name="Rectangle 19">
            <a:extLst>
              <a:ext uri="{FF2B5EF4-FFF2-40B4-BE49-F238E27FC236}">
                <a16:creationId xmlns:a16="http://schemas.microsoft.com/office/drawing/2014/main" id="{2276B52F-F6DF-429F-B157-8F2F6F37C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996" y="4285298"/>
            <a:ext cx="385763" cy="369887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" name="Rectangle 20">
            <a:extLst>
              <a:ext uri="{FF2B5EF4-FFF2-40B4-BE49-F238E27FC236}">
                <a16:creationId xmlns:a16="http://schemas.microsoft.com/office/drawing/2014/main" id="{CDD10511-C172-4087-B6C9-D8DAE4CAD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996" y="5036185"/>
            <a:ext cx="385763" cy="369888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" name="Text Box 21">
            <a:extLst>
              <a:ext uri="{FF2B5EF4-FFF2-40B4-BE49-F238E27FC236}">
                <a16:creationId xmlns:a16="http://schemas.microsoft.com/office/drawing/2014/main" id="{3C7120D5-10FB-4A4D-807A-47000B232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1871" y="5611358"/>
            <a:ext cx="2544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/>
            <a:r>
              <a:rPr lang="en-US" altLang="en-US" sz="2000" b="1" dirty="0">
                <a:latin typeface="Times" panose="02020603050405020304" pitchFamily="18" charset="0"/>
              </a:rPr>
              <a:t>Observed preferences</a:t>
            </a:r>
          </a:p>
        </p:txBody>
      </p:sp>
      <p:sp>
        <p:nvSpPr>
          <p:cNvPr id="58" name="Line 22">
            <a:extLst>
              <a:ext uri="{FF2B5EF4-FFF2-40B4-BE49-F238E27FC236}">
                <a16:creationId xmlns:a16="http://schemas.microsoft.com/office/drawing/2014/main" id="{F21BED82-091E-47A2-8418-A46B484225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7096" y="4932576"/>
            <a:ext cx="1587" cy="804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24">
            <a:extLst>
              <a:ext uri="{FF2B5EF4-FFF2-40B4-BE49-F238E27FC236}">
                <a16:creationId xmlns:a16="http://schemas.microsoft.com/office/drawing/2014/main" id="{15E6682B-5A6D-4608-9BCF-4C487F677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96" y="173736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/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60" name="Line 25">
            <a:extLst>
              <a:ext uri="{FF2B5EF4-FFF2-40B4-BE49-F238E27FC236}">
                <a16:creationId xmlns:a16="http://schemas.microsoft.com/office/drawing/2014/main" id="{1EF4E024-203E-4F2C-833D-ADC53EE335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4421" y="3113723"/>
            <a:ext cx="0" cy="479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26">
            <a:extLst>
              <a:ext uri="{FF2B5EF4-FFF2-40B4-BE49-F238E27FC236}">
                <a16:creationId xmlns:a16="http://schemas.microsoft.com/office/drawing/2014/main" id="{4E063E4D-5865-42CD-AAE0-B6DEB395DEA1}"/>
              </a:ext>
            </a:extLst>
          </p:cNvPr>
          <p:cNvSpPr>
            <a:spLocks/>
          </p:cNvSpPr>
          <p:nvPr/>
        </p:nvSpPr>
        <p:spPr bwMode="auto">
          <a:xfrm>
            <a:off x="3892096" y="2245360"/>
            <a:ext cx="650875" cy="1565275"/>
          </a:xfrm>
          <a:custGeom>
            <a:avLst/>
            <a:gdLst>
              <a:gd name="T0" fmla="*/ 650875 w 410"/>
              <a:gd name="T1" fmla="*/ 1565275 h 986"/>
              <a:gd name="T2" fmla="*/ 0 w 410"/>
              <a:gd name="T3" fmla="*/ 542925 h 986"/>
              <a:gd name="T4" fmla="*/ 650875 w 410"/>
              <a:gd name="T5" fmla="*/ 0 h 986"/>
              <a:gd name="T6" fmla="*/ 0 60000 65536"/>
              <a:gd name="T7" fmla="*/ 0 60000 65536"/>
              <a:gd name="T8" fmla="*/ 0 60000 65536"/>
              <a:gd name="T9" fmla="*/ 0 w 410"/>
              <a:gd name="T10" fmla="*/ 0 h 986"/>
              <a:gd name="T11" fmla="*/ 410 w 410"/>
              <a:gd name="T12" fmla="*/ 986 h 9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0" h="986">
                <a:moveTo>
                  <a:pt x="410" y="986"/>
                </a:moveTo>
                <a:cubicBezTo>
                  <a:pt x="205" y="746"/>
                  <a:pt x="0" y="506"/>
                  <a:pt x="0" y="342"/>
                </a:cubicBezTo>
                <a:cubicBezTo>
                  <a:pt x="0" y="178"/>
                  <a:pt x="342" y="57"/>
                  <a:pt x="41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27">
            <a:extLst>
              <a:ext uri="{FF2B5EF4-FFF2-40B4-BE49-F238E27FC236}">
                <a16:creationId xmlns:a16="http://schemas.microsoft.com/office/drawing/2014/main" id="{F54A6817-7D5C-4EC6-AAD8-5FE6C3575D30}"/>
              </a:ext>
            </a:extLst>
          </p:cNvPr>
          <p:cNvSpPr>
            <a:spLocks/>
          </p:cNvSpPr>
          <p:nvPr/>
        </p:nvSpPr>
        <p:spPr bwMode="auto">
          <a:xfrm>
            <a:off x="4044496" y="2397760"/>
            <a:ext cx="511175" cy="2898775"/>
          </a:xfrm>
          <a:custGeom>
            <a:avLst/>
            <a:gdLst>
              <a:gd name="T0" fmla="*/ 511175 w 410"/>
              <a:gd name="T1" fmla="*/ 2898775 h 986"/>
              <a:gd name="T2" fmla="*/ 0 w 410"/>
              <a:gd name="T3" fmla="*/ 1005458 h 986"/>
              <a:gd name="T4" fmla="*/ 511175 w 410"/>
              <a:gd name="T5" fmla="*/ 0 h 986"/>
              <a:gd name="T6" fmla="*/ 0 60000 65536"/>
              <a:gd name="T7" fmla="*/ 0 60000 65536"/>
              <a:gd name="T8" fmla="*/ 0 60000 65536"/>
              <a:gd name="T9" fmla="*/ 0 w 410"/>
              <a:gd name="T10" fmla="*/ 0 h 986"/>
              <a:gd name="T11" fmla="*/ 410 w 410"/>
              <a:gd name="T12" fmla="*/ 986 h 9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0" h="986">
                <a:moveTo>
                  <a:pt x="410" y="986"/>
                </a:moveTo>
                <a:cubicBezTo>
                  <a:pt x="205" y="746"/>
                  <a:pt x="0" y="506"/>
                  <a:pt x="0" y="342"/>
                </a:cubicBezTo>
                <a:cubicBezTo>
                  <a:pt x="0" y="178"/>
                  <a:pt x="342" y="57"/>
                  <a:pt x="41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28">
            <a:extLst>
              <a:ext uri="{FF2B5EF4-FFF2-40B4-BE49-F238E27FC236}">
                <a16:creationId xmlns:a16="http://schemas.microsoft.com/office/drawing/2014/main" id="{DEA626AA-4F60-4769-8DB1-231B74D15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2509" y="3255010"/>
            <a:ext cx="12811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/>
            <a:r>
              <a:rPr lang="en-US" altLang="en-US" sz="2000" b="1" dirty="0">
                <a:latin typeface="Times" panose="02020603050405020304" pitchFamily="18" charset="0"/>
              </a:rPr>
              <a:t>Item-Item</a:t>
            </a:r>
            <a:br>
              <a:rPr lang="en-US" altLang="en-US" sz="2000" b="1" dirty="0">
                <a:latin typeface="Times" panose="02020603050405020304" pitchFamily="18" charset="0"/>
              </a:rPr>
            </a:br>
            <a:r>
              <a:rPr lang="en-US" altLang="en-US" sz="2000" b="1" dirty="0">
                <a:latin typeface="Times" panose="02020603050405020304" pitchFamily="18" charset="0"/>
              </a:rPr>
              <a:t>Links</a:t>
            </a:r>
          </a:p>
        </p:txBody>
      </p:sp>
      <p:sp>
        <p:nvSpPr>
          <p:cNvPr id="64" name="Text Box 29">
            <a:extLst>
              <a:ext uri="{FF2B5EF4-FFF2-40B4-BE49-F238E27FC236}">
                <a16:creationId xmlns:a16="http://schemas.microsoft.com/office/drawing/2014/main" id="{24A019F6-4211-427C-B3A5-A20709265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959" y="3193098"/>
            <a:ext cx="12842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/>
            <a:r>
              <a:rPr lang="en-US" altLang="en-US" sz="2000" b="1" dirty="0">
                <a:latin typeface="Times" panose="02020603050405020304" pitchFamily="18" charset="0"/>
              </a:rPr>
              <a:t>User-User</a:t>
            </a:r>
          </a:p>
          <a:p>
            <a:pPr algn="ctr"/>
            <a:r>
              <a:rPr lang="en-US" altLang="en-US" sz="2000" b="1" dirty="0">
                <a:latin typeface="Times" panose="02020603050405020304" pitchFamily="18" charset="0"/>
              </a:rPr>
              <a:t>Links</a:t>
            </a:r>
          </a:p>
        </p:txBody>
      </p:sp>
      <p:sp>
        <p:nvSpPr>
          <p:cNvPr id="65" name="Freeform 30">
            <a:extLst>
              <a:ext uri="{FF2B5EF4-FFF2-40B4-BE49-F238E27FC236}">
                <a16:creationId xmlns:a16="http://schemas.microsoft.com/office/drawing/2014/main" id="{2C27F005-A7CF-47E0-A322-D235803DBD71}"/>
              </a:ext>
            </a:extLst>
          </p:cNvPr>
          <p:cNvSpPr>
            <a:spLocks/>
          </p:cNvSpPr>
          <p:nvPr/>
        </p:nvSpPr>
        <p:spPr bwMode="auto">
          <a:xfrm>
            <a:off x="7411584" y="2974023"/>
            <a:ext cx="1100137" cy="2216150"/>
          </a:xfrm>
          <a:custGeom>
            <a:avLst/>
            <a:gdLst>
              <a:gd name="T0" fmla="*/ 0 w 693"/>
              <a:gd name="T1" fmla="*/ 0 h 1396"/>
              <a:gd name="T2" fmla="*/ 1100137 w 693"/>
              <a:gd name="T3" fmla="*/ 1208087 h 1396"/>
              <a:gd name="T4" fmla="*/ 0 w 693"/>
              <a:gd name="T5" fmla="*/ 2216150 h 1396"/>
              <a:gd name="T6" fmla="*/ 0 60000 65536"/>
              <a:gd name="T7" fmla="*/ 0 60000 65536"/>
              <a:gd name="T8" fmla="*/ 0 60000 65536"/>
              <a:gd name="T9" fmla="*/ 0 w 693"/>
              <a:gd name="T10" fmla="*/ 0 h 1396"/>
              <a:gd name="T11" fmla="*/ 693 w 693"/>
              <a:gd name="T12" fmla="*/ 1396 h 13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3" h="1396">
                <a:moveTo>
                  <a:pt x="0" y="0"/>
                </a:moveTo>
                <a:cubicBezTo>
                  <a:pt x="346" y="264"/>
                  <a:pt x="693" y="528"/>
                  <a:pt x="693" y="761"/>
                </a:cubicBezTo>
                <a:cubicBezTo>
                  <a:pt x="693" y="994"/>
                  <a:pt x="346" y="1195"/>
                  <a:pt x="0" y="139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31">
            <a:extLst>
              <a:ext uri="{FF2B5EF4-FFF2-40B4-BE49-F238E27FC236}">
                <a16:creationId xmlns:a16="http://schemas.microsoft.com/office/drawing/2014/main" id="{D93A851D-FC65-44A7-9311-7C0EBBBD73E6}"/>
              </a:ext>
            </a:extLst>
          </p:cNvPr>
          <p:cNvSpPr>
            <a:spLocks/>
          </p:cNvSpPr>
          <p:nvPr/>
        </p:nvSpPr>
        <p:spPr bwMode="auto">
          <a:xfrm>
            <a:off x="7378246" y="2273935"/>
            <a:ext cx="1100138" cy="2216150"/>
          </a:xfrm>
          <a:custGeom>
            <a:avLst/>
            <a:gdLst>
              <a:gd name="T0" fmla="*/ 0 w 693"/>
              <a:gd name="T1" fmla="*/ 0 h 1396"/>
              <a:gd name="T2" fmla="*/ 1100138 w 693"/>
              <a:gd name="T3" fmla="*/ 1208087 h 1396"/>
              <a:gd name="T4" fmla="*/ 0 w 693"/>
              <a:gd name="T5" fmla="*/ 2216150 h 1396"/>
              <a:gd name="T6" fmla="*/ 0 60000 65536"/>
              <a:gd name="T7" fmla="*/ 0 60000 65536"/>
              <a:gd name="T8" fmla="*/ 0 60000 65536"/>
              <a:gd name="T9" fmla="*/ 0 w 693"/>
              <a:gd name="T10" fmla="*/ 0 h 1396"/>
              <a:gd name="T11" fmla="*/ 693 w 693"/>
              <a:gd name="T12" fmla="*/ 1396 h 13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3" h="1396">
                <a:moveTo>
                  <a:pt x="0" y="0"/>
                </a:moveTo>
                <a:cubicBezTo>
                  <a:pt x="346" y="264"/>
                  <a:pt x="693" y="528"/>
                  <a:pt x="693" y="761"/>
                </a:cubicBezTo>
                <a:cubicBezTo>
                  <a:pt x="693" y="994"/>
                  <a:pt x="346" y="1195"/>
                  <a:pt x="0" y="139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32">
            <a:extLst>
              <a:ext uri="{FF2B5EF4-FFF2-40B4-BE49-F238E27FC236}">
                <a16:creationId xmlns:a16="http://schemas.microsoft.com/office/drawing/2014/main" id="{D5C3C210-005D-4C14-8499-C9EADD0AF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5846" y="3904298"/>
            <a:ext cx="0" cy="371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40">
            <a:extLst>
              <a:ext uri="{FF2B5EF4-FFF2-40B4-BE49-F238E27FC236}">
                <a16:creationId xmlns:a16="http://schemas.microsoft.com/office/drawing/2014/main" id="{14BD0CE4-00A7-4D12-A80E-18BB1AD74A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47771" y="2099310"/>
            <a:ext cx="2090738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Text Box 34">
            <a:extLst>
              <a:ext uri="{FF2B5EF4-FFF2-40B4-BE49-F238E27FC236}">
                <a16:creationId xmlns:a16="http://schemas.microsoft.com/office/drawing/2014/main" id="{556DED14-E403-42C1-AE15-EFA676353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2697" y="1880963"/>
            <a:ext cx="2403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dirty="0">
              <a:solidFill>
                <a:srgbClr val="FF0000"/>
              </a:solidFill>
              <a:latin typeface="Times" panose="02020603050405020304" pitchFamily="18" charset="0"/>
            </a:endParaRPr>
          </a:p>
        </p:txBody>
      </p:sp>
      <p:sp>
        <p:nvSpPr>
          <p:cNvPr id="76" name="Text Box 14">
            <a:extLst>
              <a:ext uri="{FF2B5EF4-FFF2-40B4-BE49-F238E27FC236}">
                <a16:creationId xmlns:a16="http://schemas.microsoft.com/office/drawing/2014/main" id="{3DDB7E9B-979D-4709-AF49-89AB886BF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849" y="1703281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/>
            <a:r>
              <a:rPr lang="en-US" altLang="en-US" sz="2000" b="1" dirty="0">
                <a:latin typeface="Times" panose="02020603050405020304" pitchFamily="18" charset="0"/>
              </a:rPr>
              <a:t>Users</a:t>
            </a:r>
          </a:p>
        </p:txBody>
      </p:sp>
      <p:sp>
        <p:nvSpPr>
          <p:cNvPr id="77" name="Text Box 15">
            <a:extLst>
              <a:ext uri="{FF2B5EF4-FFF2-40B4-BE49-F238E27FC236}">
                <a16:creationId xmlns:a16="http://schemas.microsoft.com/office/drawing/2014/main" id="{7CE56018-4499-43BF-95E3-FC584A630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5796" y="1683789"/>
            <a:ext cx="788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/>
            <a:r>
              <a:rPr lang="en-US" altLang="en-US" sz="2000" b="1" dirty="0">
                <a:latin typeface="Times" panose="02020603050405020304" pitchFamily="18" charset="0"/>
              </a:rPr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339207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E71B0-D4D5-4500-806D-6B294761B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4400"/>
              <a:t>Different types of recommender algorithms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1AFA-6E28-42FC-BFC8-F4E9A07C5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Nearest-neighbor/collaborative filtering algorithms</a:t>
            </a:r>
          </a:p>
          <a:p>
            <a:pPr lvl="1"/>
            <a:r>
              <a:rPr lang="en-US" altLang="en-US" sz="2800" dirty="0"/>
              <a:t>Widely used – simple and intuitive</a:t>
            </a:r>
          </a:p>
          <a:p>
            <a:r>
              <a:rPr lang="en-US" altLang="en-US" sz="2800" dirty="0"/>
              <a:t>Matrix factorization (e.g., SVD)</a:t>
            </a:r>
          </a:p>
          <a:p>
            <a:pPr lvl="1"/>
            <a:r>
              <a:rPr lang="en-US" altLang="en-US" sz="2800" dirty="0"/>
              <a:t>Has gained popularity recent due to Netflix competition</a:t>
            </a:r>
          </a:p>
          <a:p>
            <a:r>
              <a:rPr lang="en-US" altLang="en-US" sz="2800" dirty="0"/>
              <a:t>Less used</a:t>
            </a:r>
          </a:p>
          <a:p>
            <a:pPr lvl="1"/>
            <a:r>
              <a:rPr lang="en-US" altLang="en-US" sz="2800" dirty="0"/>
              <a:t>Neural networks</a:t>
            </a:r>
          </a:p>
          <a:p>
            <a:pPr lvl="1"/>
            <a:r>
              <a:rPr lang="en-US" altLang="en-US" sz="2800" dirty="0"/>
              <a:t>Cluster-based algorithms</a:t>
            </a:r>
          </a:p>
          <a:p>
            <a:pPr lvl="1"/>
            <a:r>
              <a:rPr lang="en-US" altLang="en-US" sz="2800" dirty="0"/>
              <a:t>Probabilistic models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3B408-BFBA-41B8-A017-855D183A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A7025-036B-4FA9-8278-2ADB928C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B3B538-D3A4-4F4C-B966-DC920AB18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433167"/>
            <a:ext cx="1842900" cy="10606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EF6F12-DE57-4E5F-997B-3DE8A2753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100" y="-243745"/>
            <a:ext cx="1842900" cy="10606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415D5D-AB06-4559-B3C9-213FAC20D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745"/>
            <a:ext cx="1842900" cy="106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7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E71B0-D4D5-4500-806D-6B294761B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4400" dirty="0"/>
            </a:br>
            <a:r>
              <a:rPr lang="en-US" dirty="0"/>
              <a:t>Why reduce dimensions?</a:t>
            </a:r>
            <a:br>
              <a:rPr lang="en-US" dirty="0"/>
            </a:br>
            <a:endParaRPr lang="en-US" sz="4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3B408-BFBA-41B8-A017-855D183A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A7025-036B-4FA9-8278-2ADB928C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B3B538-D3A4-4F4C-B966-DC920AB18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433167"/>
            <a:ext cx="1842900" cy="10606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EF6F12-DE57-4E5F-997B-3DE8A2753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100" y="-243745"/>
            <a:ext cx="1842900" cy="10606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415D5D-AB06-4559-B3C9-213FAC20D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745"/>
            <a:ext cx="1842900" cy="1060696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48EFAF-AB89-4D46-B2C5-4B74BCEFD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3171AC5B-57B9-4DB1-84CB-873B22042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536721"/>
            <a:ext cx="10119360" cy="3747662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076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E71B0-D4D5-4500-806D-6B294761B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4400" dirty="0"/>
            </a:br>
            <a:r>
              <a:rPr lang="en-US" dirty="0"/>
              <a:t>Why reduce dimensions?</a:t>
            </a:r>
            <a:br>
              <a:rPr lang="en-US" dirty="0"/>
            </a:b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1AFA-6E28-42FC-BFC8-F4E9A07C5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Real data usually have thousand's, or millions of dimensions.</a:t>
            </a:r>
          </a:p>
          <a:p>
            <a:r>
              <a:rPr lang="en-US" dirty="0"/>
              <a:t>For example:  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MovieLens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DataSet</a:t>
            </a:r>
            <a:r>
              <a:rPr lang="en-US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- 1 million </a:t>
            </a:r>
            <a:r>
              <a:rPr lang="en-US" dirty="0"/>
              <a:t>ratings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n-US" dirty="0"/>
              <a:t> - 4 000 movies</a:t>
            </a:r>
          </a:p>
          <a:p>
            <a:pPr marL="0" indent="0">
              <a:buNone/>
            </a:pPr>
            <a:r>
              <a:rPr lang="es-CO" dirty="0"/>
              <a:t>  </a:t>
            </a:r>
            <a:r>
              <a:rPr lang="en-US" dirty="0"/>
              <a:t>- 6 000 User </a:t>
            </a:r>
          </a:p>
          <a:p>
            <a:r>
              <a:rPr lang="en-US" dirty="0"/>
              <a:t>We can discover hidden correlations / features in the raw data.</a:t>
            </a:r>
          </a:p>
          <a:p>
            <a:r>
              <a:rPr lang="en-US" dirty="0"/>
              <a:t>We can remove redundant and noisy features that are not useful.</a:t>
            </a:r>
          </a:p>
          <a:p>
            <a:r>
              <a:rPr lang="en-US" dirty="0"/>
              <a:t>We can interpret and visualize the data easier.</a:t>
            </a:r>
          </a:p>
          <a:p>
            <a:r>
              <a:rPr lang="en-US" dirty="0"/>
              <a:t>We can also access easier data storage and processing.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3B408-BFBA-41B8-A017-855D183A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A7025-036B-4FA9-8278-2ADB928C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B3B538-D3A4-4F4C-B966-DC920AB18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433167"/>
            <a:ext cx="1842900" cy="10606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EF6F12-DE57-4E5F-997B-3DE8A2753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100" y="-243745"/>
            <a:ext cx="1842900" cy="10606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415D5D-AB06-4559-B3C9-213FAC20D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745"/>
            <a:ext cx="1842900" cy="106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0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E71B0-D4D5-4500-806D-6B294761B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sz="4400" dirty="0"/>
            </a:br>
            <a:r>
              <a:rPr lang="en-US" sz="4400" b="1" dirty="0"/>
              <a:t>M</a:t>
            </a:r>
            <a:r>
              <a:rPr lang="en-US" altLang="en-US" sz="4400" b="1" dirty="0"/>
              <a:t>atrix Factorization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1AFA-6E28-42FC-BFC8-F4E9A07C5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3B408-BFBA-41B8-A017-855D183A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A7025-036B-4FA9-8278-2ADB928C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Technical University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B3B538-D3A4-4F4C-B966-DC920AB18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433167"/>
            <a:ext cx="1842900" cy="10606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EF6F12-DE57-4E5F-997B-3DE8A2753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100" y="-243745"/>
            <a:ext cx="1842900" cy="10606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415D5D-AB06-4559-B3C9-213FAC20D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745"/>
            <a:ext cx="1842900" cy="10606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313EA6-FE41-4EB6-9E2D-B1E5AB8E2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415" y="1845734"/>
            <a:ext cx="7725755" cy="36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596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Hola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83F72"/>
      </a:accent1>
      <a:accent2>
        <a:srgbClr val="0C559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6580</TotalTime>
  <Words>966</Words>
  <Application>Microsoft Office PowerPoint</Application>
  <PresentationFormat>Widescreen</PresentationFormat>
  <Paragraphs>172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Unicode MS</vt:lpstr>
      <vt:lpstr>Calibri</vt:lpstr>
      <vt:lpstr>Calibri Light</vt:lpstr>
      <vt:lpstr>Cambria Math</vt:lpstr>
      <vt:lpstr>Helvetica Neue</vt:lpstr>
      <vt:lpstr>Times</vt:lpstr>
      <vt:lpstr>Retrospect</vt:lpstr>
      <vt:lpstr>CSE452/552 - Machine Learning  Dr.Yakup GENÇ </vt:lpstr>
      <vt:lpstr>Recommendation Systems on Movie Rating  based on method SVD  </vt:lpstr>
      <vt:lpstr>Problem and Approach </vt:lpstr>
      <vt:lpstr>Recommender Systems </vt:lpstr>
      <vt:lpstr>Recommendation Graph </vt:lpstr>
      <vt:lpstr>Different types of recommender algorithms</vt:lpstr>
      <vt:lpstr> Why reduce dimensions? </vt:lpstr>
      <vt:lpstr> Why reduce dimensions? </vt:lpstr>
      <vt:lpstr> Matrix Factorization</vt:lpstr>
      <vt:lpstr> Singular Value Decomposition (SVD) </vt:lpstr>
      <vt:lpstr>Singular Value Decomposition (SVD)2 </vt:lpstr>
      <vt:lpstr>Model Evaluation </vt:lpstr>
      <vt:lpstr>Model Evaluation </vt:lpstr>
      <vt:lpstr>Results </vt:lpstr>
      <vt:lpstr>The MovieLens Dataset </vt:lpstr>
      <vt:lpstr>PowerPoint Presentation</vt:lpstr>
      <vt:lpstr>PowerPoint Presentation</vt:lpstr>
      <vt:lpstr>PowerPoint Presentation</vt:lpstr>
      <vt:lpstr>Evaluating RMSE of algorithm SVD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Harlinton Palacios</dc:creator>
  <cp:lastModifiedBy>Harlinton</cp:lastModifiedBy>
  <cp:revision>548</cp:revision>
  <dcterms:created xsi:type="dcterms:W3CDTF">2017-11-18T06:18:28Z</dcterms:created>
  <dcterms:modified xsi:type="dcterms:W3CDTF">2018-06-08T11:12:30Z</dcterms:modified>
</cp:coreProperties>
</file>