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724000" cx="9540000"/>
  <p:notesSz cx="6858000" cy="9144000"/>
  <p:embeddedFontLst>
    <p:embeddedFont>
      <p:font typeface="Helvetica Neue"/>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03">
          <p15:clr>
            <a:srgbClr val="A4A3A4"/>
          </p15:clr>
        </p15:guide>
        <p15:guide id="2" pos="3005">
          <p15:clr>
            <a:srgbClr val="A4A3A4"/>
          </p15:clr>
        </p15:guide>
        <p15:guide id="3" orient="horz" pos="2629">
          <p15:clr>
            <a:srgbClr val="9AA0A6"/>
          </p15:clr>
        </p15:guide>
        <p15:guide id="4" orient="horz" pos="168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03" orient="horz"/>
        <p:guide pos="3005"/>
        <p:guide pos="2629" orient="horz"/>
        <p:guide pos="1688"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HelveticaNeue-italic.fntdata"/><Relationship Id="rId10" Type="http://schemas.openxmlformats.org/officeDocument/2006/relationships/font" Target="fonts/HelveticaNeue-bold.fntdata"/><Relationship Id="rId12" Type="http://schemas.openxmlformats.org/officeDocument/2006/relationships/font" Target="fonts/HelveticaNeue-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HelveticaNeu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571798" y="685800"/>
            <a:ext cx="5715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571798" y="685800"/>
            <a:ext cx="5715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Helvetica Neue"/>
                <a:ea typeface="Helvetica Neue"/>
                <a:cs typeface="Helvetica Neue"/>
                <a:sym typeface="Helvetica Neue"/>
              </a:rPr>
              <a:t>f</a:t>
            </a:r>
            <a:endParaRPr b="1">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b="1">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lang="en">
                <a:solidFill>
                  <a:schemeClr val="dk1"/>
                </a:solidFill>
                <a:latin typeface="Helvetica Neue"/>
                <a:ea typeface="Helvetica Neue"/>
                <a:cs typeface="Helvetica Neue"/>
                <a:sym typeface="Helvetica Neue"/>
              </a:rPr>
              <a:t>“</a:t>
            </a:r>
            <a:r>
              <a:rPr lang="en">
                <a:solidFill>
                  <a:schemeClr val="dk1"/>
                </a:solidFill>
                <a:highlight>
                  <a:srgbClr val="FFFFFF"/>
                </a:highlight>
                <a:latin typeface="Helvetica Neue"/>
                <a:ea typeface="Helvetica Neue"/>
                <a:cs typeface="Helvetica Neue"/>
                <a:sym typeface="Helvetica Neue"/>
              </a:rPr>
              <a:t>you should clearly convey the intuition/background behind your idea, the key experiments you conducted and the key findings of you work. What would you like to share with your fellow students? What are the key takeaways from your project?”</a:t>
            </a:r>
            <a:endParaRPr>
              <a:solidFill>
                <a:schemeClr val="dk1"/>
              </a:solidFill>
              <a:latin typeface="Helvetica Neue"/>
              <a:ea typeface="Helvetica Neue"/>
              <a:cs typeface="Helvetica Neue"/>
              <a:sym typeface="Helvetica Neue"/>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5a3047456_0_1:notes"/>
          <p:cNvSpPr/>
          <p:nvPr>
            <p:ph idx="2" type="sldImg"/>
          </p:nvPr>
        </p:nvSpPr>
        <p:spPr>
          <a:xfrm>
            <a:off x="571798" y="685800"/>
            <a:ext cx="5715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5a304745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4051d28a1_0_0:notes"/>
          <p:cNvSpPr/>
          <p:nvPr>
            <p:ph idx="2" type="sldImg"/>
          </p:nvPr>
        </p:nvSpPr>
        <p:spPr>
          <a:xfrm>
            <a:off x="571798" y="685800"/>
            <a:ext cx="5715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4051d28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25208" y="828608"/>
            <a:ext cx="8889600" cy="22842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25199" y="3153987"/>
            <a:ext cx="8889600" cy="882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839375" y="5189512"/>
            <a:ext cx="572400" cy="4380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25199" y="1230963"/>
            <a:ext cx="8889600" cy="2185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25199" y="3507988"/>
            <a:ext cx="8889600" cy="14475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839375" y="5189512"/>
            <a:ext cx="572400" cy="4380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839375" y="5189512"/>
            <a:ext cx="572400" cy="4380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25199" y="2393597"/>
            <a:ext cx="8889600" cy="936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839375" y="5189512"/>
            <a:ext cx="572400" cy="4380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25199" y="495251"/>
            <a:ext cx="8889600" cy="6372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25199" y="1282544"/>
            <a:ext cx="8889600" cy="3801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839375" y="5189512"/>
            <a:ext cx="572400" cy="4380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25199" y="495251"/>
            <a:ext cx="8889600" cy="6372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25199" y="1282544"/>
            <a:ext cx="4173000" cy="3801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5041677" y="1282544"/>
            <a:ext cx="4173000" cy="3801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839375" y="5189512"/>
            <a:ext cx="572400" cy="4380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25199" y="495251"/>
            <a:ext cx="8889600" cy="6372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839375" y="5189512"/>
            <a:ext cx="572400" cy="4380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25199" y="618306"/>
            <a:ext cx="2929500" cy="8409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25199" y="1546431"/>
            <a:ext cx="2929500" cy="3538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839375" y="5189512"/>
            <a:ext cx="572400" cy="4380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511481" y="500954"/>
            <a:ext cx="6643500" cy="45525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839375" y="5189512"/>
            <a:ext cx="572400" cy="4380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770000" y="-139"/>
            <a:ext cx="4770000" cy="572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76998" y="1372352"/>
            <a:ext cx="4220400" cy="16497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76998" y="3119433"/>
            <a:ext cx="4220400" cy="1374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5153415" y="805795"/>
            <a:ext cx="4003200" cy="4112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839375" y="5189512"/>
            <a:ext cx="572400" cy="4380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25199" y="4708041"/>
            <a:ext cx="6258600" cy="673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839375" y="5189512"/>
            <a:ext cx="572400" cy="4380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25199" y="495251"/>
            <a:ext cx="8889600" cy="637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25199" y="1282544"/>
            <a:ext cx="8889600" cy="3801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839375" y="5189512"/>
            <a:ext cx="572400" cy="4380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2.png"/><Relationship Id="rId10" Type="http://schemas.openxmlformats.org/officeDocument/2006/relationships/hyperlink" Target="https://pytorch.org/tutorials/beginner/finetuning_torchvision_models_tutorial.html" TargetMode="External"/><Relationship Id="rId13" Type="http://schemas.openxmlformats.org/officeDocument/2006/relationships/image" Target="../media/image5.png"/><Relationship Id="rId12"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1.png"/><Relationship Id="rId9" Type="http://schemas.openxmlformats.org/officeDocument/2006/relationships/image" Target="../media/image4.png"/><Relationship Id="rId15" Type="http://schemas.openxmlformats.org/officeDocument/2006/relationships/image" Target="../media/image9.png"/><Relationship Id="rId14"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image" Target="../media/image3.jpg"/><Relationship Id="rId7" Type="http://schemas.openxmlformats.org/officeDocument/2006/relationships/image" Target="../media/image2.jpg"/><Relationship Id="rId8"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mt="48000"/>
          </a:blip>
          <a:stretch>
            <a:fillRect/>
          </a:stretch>
        </p:blipFill>
        <p:spPr>
          <a:xfrm>
            <a:off x="0" y="0"/>
            <a:ext cx="9539999" cy="5724001"/>
          </a:xfrm>
          <a:prstGeom prst="rect">
            <a:avLst/>
          </a:prstGeom>
          <a:noFill/>
          <a:ln>
            <a:noFill/>
          </a:ln>
        </p:spPr>
      </p:pic>
      <p:sp>
        <p:nvSpPr>
          <p:cNvPr id="55" name="Google Shape;55;p13"/>
          <p:cNvSpPr/>
          <p:nvPr/>
        </p:nvSpPr>
        <p:spPr>
          <a:xfrm>
            <a:off x="6498000" y="1224425"/>
            <a:ext cx="2918100" cy="228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3166188" y="1224425"/>
            <a:ext cx="3191100" cy="4278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121700" y="3274450"/>
            <a:ext cx="2918100" cy="222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121700" y="1224425"/>
            <a:ext cx="2918100" cy="1945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txBox="1"/>
          <p:nvPr/>
        </p:nvSpPr>
        <p:spPr>
          <a:xfrm>
            <a:off x="1028700" y="0"/>
            <a:ext cx="7466100" cy="836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000">
                <a:latin typeface="Helvetica Neue"/>
                <a:ea typeface="Helvetica Neue"/>
                <a:cs typeface="Helvetica Neue"/>
                <a:sym typeface="Helvetica Neue"/>
              </a:rPr>
              <a:t>Dermatology Datasets for Neural Network Classification:</a:t>
            </a:r>
            <a:endParaRPr b="1" sz="2000">
              <a:latin typeface="Helvetica Neue"/>
              <a:ea typeface="Helvetica Neue"/>
              <a:cs typeface="Helvetica Neue"/>
              <a:sym typeface="Helvetica Neue"/>
            </a:endParaRPr>
          </a:p>
          <a:p>
            <a:pPr indent="0" lvl="0" marL="0" rtl="0" algn="ctr">
              <a:lnSpc>
                <a:spcPct val="115000"/>
              </a:lnSpc>
              <a:spcBef>
                <a:spcPts val="0"/>
              </a:spcBef>
              <a:spcAft>
                <a:spcPts val="0"/>
              </a:spcAft>
              <a:buNone/>
            </a:pPr>
            <a:r>
              <a:rPr b="1" lang="en" sz="2000">
                <a:solidFill>
                  <a:schemeClr val="dk1"/>
                </a:solidFill>
                <a:latin typeface="Helvetica Neue"/>
                <a:ea typeface="Helvetica Neue"/>
                <a:cs typeface="Helvetica Neue"/>
                <a:sym typeface="Helvetica Neue"/>
              </a:rPr>
              <a:t>Assessing and Mitigating Skin-Tone Bias</a:t>
            </a:r>
            <a:endParaRPr>
              <a:latin typeface="Helvetica Neue"/>
              <a:ea typeface="Helvetica Neue"/>
              <a:cs typeface="Helvetica Neue"/>
              <a:sym typeface="Helvetica Neue"/>
            </a:endParaRPr>
          </a:p>
        </p:txBody>
      </p:sp>
      <p:sp>
        <p:nvSpPr>
          <p:cNvPr id="60" name="Google Shape;60;p13"/>
          <p:cNvSpPr txBox="1"/>
          <p:nvPr/>
        </p:nvSpPr>
        <p:spPr>
          <a:xfrm>
            <a:off x="2101650" y="720000"/>
            <a:ext cx="53367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a:solidFill>
                  <a:schemeClr val="dk1"/>
                </a:solidFill>
                <a:latin typeface="Helvetica Neue"/>
                <a:ea typeface="Helvetica Neue"/>
                <a:cs typeface="Helvetica Neue"/>
                <a:sym typeface="Helvetica Neue"/>
              </a:rPr>
              <a:t>Alex Baroody and Katie McLaughlin</a:t>
            </a:r>
            <a:endParaRPr>
              <a:solidFill>
                <a:schemeClr val="dk1"/>
              </a:solidFill>
              <a:latin typeface="Helvetica Neue"/>
              <a:ea typeface="Helvetica Neue"/>
              <a:cs typeface="Helvetica Neue"/>
              <a:sym typeface="Helvetica Neue"/>
            </a:endParaRPr>
          </a:p>
        </p:txBody>
      </p:sp>
      <p:sp>
        <p:nvSpPr>
          <p:cNvPr id="61" name="Google Shape;61;p13"/>
          <p:cNvSpPr txBox="1"/>
          <p:nvPr/>
        </p:nvSpPr>
        <p:spPr>
          <a:xfrm>
            <a:off x="121700" y="1265475"/>
            <a:ext cx="2918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Helvetica Neue"/>
                <a:ea typeface="Helvetica Neue"/>
                <a:cs typeface="Helvetica Neue"/>
                <a:sym typeface="Helvetica Neue"/>
              </a:rPr>
              <a:t>Background</a:t>
            </a:r>
            <a:endParaRPr b="1" sz="1200">
              <a:latin typeface="Helvetica Neue"/>
              <a:ea typeface="Helvetica Neue"/>
              <a:cs typeface="Helvetica Neue"/>
              <a:sym typeface="Helvetica Neue"/>
            </a:endParaRPr>
          </a:p>
        </p:txBody>
      </p:sp>
      <p:sp>
        <p:nvSpPr>
          <p:cNvPr id="62" name="Google Shape;62;p13"/>
          <p:cNvSpPr txBox="1"/>
          <p:nvPr/>
        </p:nvSpPr>
        <p:spPr>
          <a:xfrm>
            <a:off x="3310975" y="1265475"/>
            <a:ext cx="2858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Helvetica Neue"/>
                <a:ea typeface="Helvetica Neue"/>
                <a:cs typeface="Helvetica Neue"/>
                <a:sym typeface="Helvetica Neue"/>
              </a:rPr>
              <a:t>Results and Analysis</a:t>
            </a:r>
            <a:endParaRPr b="1" sz="1200">
              <a:latin typeface="Helvetica Neue"/>
              <a:ea typeface="Helvetica Neue"/>
              <a:cs typeface="Helvetica Neue"/>
              <a:sym typeface="Helvetica Neue"/>
            </a:endParaRPr>
          </a:p>
        </p:txBody>
      </p:sp>
      <p:sp>
        <p:nvSpPr>
          <p:cNvPr id="63" name="Google Shape;63;p13"/>
          <p:cNvSpPr txBox="1"/>
          <p:nvPr/>
        </p:nvSpPr>
        <p:spPr>
          <a:xfrm>
            <a:off x="6498000" y="1265475"/>
            <a:ext cx="2918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Helvetica Neue"/>
                <a:ea typeface="Helvetica Neue"/>
                <a:cs typeface="Helvetica Neue"/>
                <a:sym typeface="Helvetica Neue"/>
              </a:rPr>
              <a:t>Conclusion</a:t>
            </a:r>
            <a:endParaRPr b="1" sz="1200">
              <a:latin typeface="Helvetica Neue"/>
              <a:ea typeface="Helvetica Neue"/>
              <a:cs typeface="Helvetica Neue"/>
              <a:sym typeface="Helvetica Neue"/>
            </a:endParaRPr>
          </a:p>
        </p:txBody>
      </p:sp>
      <p:sp>
        <p:nvSpPr>
          <p:cNvPr id="64" name="Google Shape;64;p13"/>
          <p:cNvSpPr txBox="1"/>
          <p:nvPr/>
        </p:nvSpPr>
        <p:spPr>
          <a:xfrm>
            <a:off x="121700" y="3334000"/>
            <a:ext cx="2918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Helvetica Neue"/>
                <a:ea typeface="Helvetica Neue"/>
                <a:cs typeface="Helvetica Neue"/>
                <a:sym typeface="Helvetica Neue"/>
              </a:rPr>
              <a:t>Methods</a:t>
            </a:r>
            <a:endParaRPr b="1" sz="1200">
              <a:latin typeface="Helvetica Neue"/>
              <a:ea typeface="Helvetica Neue"/>
              <a:cs typeface="Helvetica Neue"/>
              <a:sym typeface="Helvetica Neue"/>
            </a:endParaRPr>
          </a:p>
        </p:txBody>
      </p:sp>
      <p:sp>
        <p:nvSpPr>
          <p:cNvPr id="65" name="Google Shape;65;p13"/>
          <p:cNvSpPr/>
          <p:nvPr/>
        </p:nvSpPr>
        <p:spPr>
          <a:xfrm>
            <a:off x="6498000" y="3603350"/>
            <a:ext cx="2918100" cy="189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txBox="1"/>
          <p:nvPr/>
        </p:nvSpPr>
        <p:spPr>
          <a:xfrm>
            <a:off x="6499775" y="3557950"/>
            <a:ext cx="2918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Helvetica Neue"/>
                <a:ea typeface="Helvetica Neue"/>
                <a:cs typeface="Helvetica Neue"/>
                <a:sym typeface="Helvetica Neue"/>
              </a:rPr>
              <a:t>Works Cited</a:t>
            </a:r>
            <a:endParaRPr b="1" sz="1200">
              <a:latin typeface="Helvetica Neue"/>
              <a:ea typeface="Helvetica Neue"/>
              <a:cs typeface="Helvetica Neue"/>
              <a:sym typeface="Helvetica Neue"/>
            </a:endParaRPr>
          </a:p>
        </p:txBody>
      </p:sp>
      <p:pic>
        <p:nvPicPr>
          <p:cNvPr id="67" name="Google Shape;67;p13"/>
          <p:cNvPicPr preferRelativeResize="0"/>
          <p:nvPr/>
        </p:nvPicPr>
        <p:blipFill>
          <a:blip r:embed="rId4">
            <a:alphaModFix/>
          </a:blip>
          <a:stretch>
            <a:fillRect/>
          </a:stretch>
        </p:blipFill>
        <p:spPr>
          <a:xfrm>
            <a:off x="195325" y="3348675"/>
            <a:ext cx="876600" cy="2013675"/>
          </a:xfrm>
          <a:prstGeom prst="rect">
            <a:avLst/>
          </a:prstGeom>
          <a:noFill/>
          <a:ln>
            <a:noFill/>
          </a:ln>
        </p:spPr>
      </p:pic>
      <p:pic>
        <p:nvPicPr>
          <p:cNvPr id="68" name="Google Shape;68;p13"/>
          <p:cNvPicPr preferRelativeResize="0"/>
          <p:nvPr/>
        </p:nvPicPr>
        <p:blipFill>
          <a:blip r:embed="rId5">
            <a:alphaModFix/>
          </a:blip>
          <a:stretch>
            <a:fillRect/>
          </a:stretch>
        </p:blipFill>
        <p:spPr>
          <a:xfrm>
            <a:off x="1264775" y="3703300"/>
            <a:ext cx="1355875" cy="836701"/>
          </a:xfrm>
          <a:prstGeom prst="rect">
            <a:avLst/>
          </a:prstGeom>
          <a:noFill/>
          <a:ln>
            <a:noFill/>
          </a:ln>
        </p:spPr>
      </p:pic>
      <p:sp>
        <p:nvSpPr>
          <p:cNvPr id="69" name="Google Shape;69;p13"/>
          <p:cNvSpPr txBox="1"/>
          <p:nvPr/>
        </p:nvSpPr>
        <p:spPr>
          <a:xfrm>
            <a:off x="59363" y="5302325"/>
            <a:ext cx="1084200" cy="276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600">
                <a:latin typeface="Helvetica Neue"/>
                <a:ea typeface="Helvetica Neue"/>
                <a:cs typeface="Helvetica Neue"/>
                <a:sym typeface="Helvetica Neue"/>
              </a:rPr>
              <a:t>ResNet Architecture</a:t>
            </a:r>
            <a:endParaRPr sz="600">
              <a:latin typeface="Helvetica Neue"/>
              <a:ea typeface="Helvetica Neue"/>
              <a:cs typeface="Helvetica Neue"/>
              <a:sym typeface="Helvetica Neue"/>
            </a:endParaRPr>
          </a:p>
        </p:txBody>
      </p:sp>
      <p:pic>
        <p:nvPicPr>
          <p:cNvPr id="70" name="Google Shape;70;p13"/>
          <p:cNvPicPr preferRelativeResize="0"/>
          <p:nvPr/>
        </p:nvPicPr>
        <p:blipFill rotWithShape="1">
          <a:blip r:embed="rId6">
            <a:alphaModFix/>
          </a:blip>
          <a:srcRect b="12417" l="0" r="0" t="12462"/>
          <a:stretch/>
        </p:blipFill>
        <p:spPr>
          <a:xfrm>
            <a:off x="264225" y="2638800"/>
            <a:ext cx="605051" cy="454500"/>
          </a:xfrm>
          <a:prstGeom prst="rect">
            <a:avLst/>
          </a:prstGeom>
          <a:noFill/>
          <a:ln>
            <a:noFill/>
          </a:ln>
        </p:spPr>
      </p:pic>
      <p:pic>
        <p:nvPicPr>
          <p:cNvPr id="71" name="Google Shape;71;p13"/>
          <p:cNvPicPr preferRelativeResize="0"/>
          <p:nvPr/>
        </p:nvPicPr>
        <p:blipFill>
          <a:blip r:embed="rId7">
            <a:alphaModFix/>
          </a:blip>
          <a:stretch>
            <a:fillRect/>
          </a:stretch>
        </p:blipFill>
        <p:spPr>
          <a:xfrm>
            <a:off x="264225" y="1534492"/>
            <a:ext cx="605050" cy="424408"/>
          </a:xfrm>
          <a:prstGeom prst="rect">
            <a:avLst/>
          </a:prstGeom>
          <a:noFill/>
          <a:ln>
            <a:noFill/>
          </a:ln>
        </p:spPr>
      </p:pic>
      <p:pic>
        <p:nvPicPr>
          <p:cNvPr id="72" name="Google Shape;72;p13"/>
          <p:cNvPicPr preferRelativeResize="0"/>
          <p:nvPr/>
        </p:nvPicPr>
        <p:blipFill>
          <a:blip r:embed="rId8">
            <a:alphaModFix/>
          </a:blip>
          <a:stretch>
            <a:fillRect/>
          </a:stretch>
        </p:blipFill>
        <p:spPr>
          <a:xfrm>
            <a:off x="264225" y="2071819"/>
            <a:ext cx="605050" cy="454056"/>
          </a:xfrm>
          <a:prstGeom prst="rect">
            <a:avLst/>
          </a:prstGeom>
          <a:noFill/>
          <a:ln>
            <a:noFill/>
          </a:ln>
        </p:spPr>
      </p:pic>
      <p:sp>
        <p:nvSpPr>
          <p:cNvPr id="73" name="Google Shape;73;p13"/>
          <p:cNvSpPr txBox="1"/>
          <p:nvPr/>
        </p:nvSpPr>
        <p:spPr>
          <a:xfrm>
            <a:off x="264800" y="1963650"/>
            <a:ext cx="605100" cy="54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350"/>
              <a:t>Type 1 malignant condition</a:t>
            </a:r>
            <a:endParaRPr sz="350"/>
          </a:p>
        </p:txBody>
      </p:sp>
      <p:sp>
        <p:nvSpPr>
          <p:cNvPr id="74" name="Google Shape;74;p13"/>
          <p:cNvSpPr txBox="1"/>
          <p:nvPr/>
        </p:nvSpPr>
        <p:spPr>
          <a:xfrm>
            <a:off x="264200" y="2525875"/>
            <a:ext cx="605100" cy="54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350"/>
              <a:t>Type 4 malignant condition</a:t>
            </a:r>
            <a:endParaRPr sz="350"/>
          </a:p>
        </p:txBody>
      </p:sp>
      <p:pic>
        <p:nvPicPr>
          <p:cNvPr id="75" name="Google Shape;75;p13"/>
          <p:cNvPicPr preferRelativeResize="0"/>
          <p:nvPr/>
        </p:nvPicPr>
        <p:blipFill>
          <a:blip r:embed="rId9">
            <a:alphaModFix/>
          </a:blip>
          <a:stretch>
            <a:fillRect/>
          </a:stretch>
        </p:blipFill>
        <p:spPr>
          <a:xfrm>
            <a:off x="1163675" y="1632067"/>
            <a:ext cx="1708129" cy="276904"/>
          </a:xfrm>
          <a:prstGeom prst="rect">
            <a:avLst/>
          </a:prstGeom>
          <a:noFill/>
          <a:ln>
            <a:noFill/>
          </a:ln>
        </p:spPr>
      </p:pic>
      <p:sp>
        <p:nvSpPr>
          <p:cNvPr id="76" name="Google Shape;76;p13"/>
          <p:cNvSpPr txBox="1"/>
          <p:nvPr/>
        </p:nvSpPr>
        <p:spPr>
          <a:xfrm>
            <a:off x="264200" y="3093288"/>
            <a:ext cx="605100" cy="54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350"/>
              <a:t>Type 6 malignant condition</a:t>
            </a:r>
            <a:endParaRPr sz="350"/>
          </a:p>
        </p:txBody>
      </p:sp>
      <p:sp>
        <p:nvSpPr>
          <p:cNvPr id="77" name="Google Shape;77;p13"/>
          <p:cNvSpPr txBox="1"/>
          <p:nvPr/>
        </p:nvSpPr>
        <p:spPr>
          <a:xfrm>
            <a:off x="1107100" y="2043850"/>
            <a:ext cx="1819500" cy="1069800"/>
          </a:xfrm>
          <a:prstGeom prst="rect">
            <a:avLst/>
          </a:prstGeom>
          <a:noFill/>
          <a:ln>
            <a:noFill/>
          </a:ln>
        </p:spPr>
        <p:txBody>
          <a:bodyPr anchorCtr="0" anchor="t" bIns="91425" lIns="91425" spcFirstLastPara="1" rIns="91425" wrap="square" tIns="91425">
            <a:spAutoFit/>
          </a:bodyPr>
          <a:lstStyle/>
          <a:p>
            <a:pPr indent="-127000" lvl="0" marL="95250" rtl="0" algn="l">
              <a:lnSpc>
                <a:spcPct val="150000"/>
              </a:lnSpc>
              <a:spcBef>
                <a:spcPts val="0"/>
              </a:spcBef>
              <a:spcAft>
                <a:spcPts val="0"/>
              </a:spcAft>
              <a:buClr>
                <a:schemeClr val="dk1"/>
              </a:buClr>
              <a:buSzPts val="500"/>
              <a:buFont typeface="Helvetica Neue"/>
              <a:buChar char="●"/>
            </a:pPr>
            <a:r>
              <a:rPr lang="en" sz="500">
                <a:solidFill>
                  <a:schemeClr val="dk1"/>
                </a:solidFill>
                <a:latin typeface="Helvetica Neue"/>
                <a:ea typeface="Helvetica Neue"/>
                <a:cs typeface="Helvetica Neue"/>
                <a:sym typeface="Helvetica Neue"/>
              </a:rPr>
              <a:t>In dermatology textbooks and literature, black and brown skin is not represented proportionally.</a:t>
            </a:r>
            <a:endParaRPr sz="500">
              <a:solidFill>
                <a:schemeClr val="dk1"/>
              </a:solidFill>
              <a:latin typeface="Helvetica Neue"/>
              <a:ea typeface="Helvetica Neue"/>
              <a:cs typeface="Helvetica Neue"/>
              <a:sym typeface="Helvetica Neue"/>
            </a:endParaRPr>
          </a:p>
          <a:p>
            <a:pPr indent="-127000" lvl="0" marL="95250" rtl="0" algn="l">
              <a:lnSpc>
                <a:spcPct val="150000"/>
              </a:lnSpc>
              <a:spcBef>
                <a:spcPts val="0"/>
              </a:spcBef>
              <a:spcAft>
                <a:spcPts val="0"/>
              </a:spcAft>
              <a:buClr>
                <a:schemeClr val="dk1"/>
              </a:buClr>
              <a:buSzPts val="500"/>
              <a:buFont typeface="Helvetica Neue"/>
              <a:buChar char="●"/>
            </a:pPr>
            <a:r>
              <a:rPr lang="en" sz="500">
                <a:solidFill>
                  <a:schemeClr val="dk1"/>
                </a:solidFill>
                <a:latin typeface="Helvetica Neue"/>
                <a:ea typeface="Helvetica Neue"/>
                <a:cs typeface="Helvetica Neue"/>
                <a:sym typeface="Helvetica Neue"/>
              </a:rPr>
              <a:t>Skin cancer mortality rates are 2-3x higher for patients of color.</a:t>
            </a:r>
            <a:r>
              <a:rPr baseline="30000" lang="en" sz="500">
                <a:solidFill>
                  <a:schemeClr val="dk1"/>
                </a:solidFill>
                <a:latin typeface="Helvetica Neue"/>
                <a:ea typeface="Helvetica Neue"/>
                <a:cs typeface="Helvetica Neue"/>
                <a:sym typeface="Helvetica Neue"/>
              </a:rPr>
              <a:t>3</a:t>
            </a:r>
            <a:endParaRPr baseline="30000" sz="500">
              <a:solidFill>
                <a:schemeClr val="dk1"/>
              </a:solidFill>
              <a:latin typeface="Helvetica Neue"/>
              <a:ea typeface="Helvetica Neue"/>
              <a:cs typeface="Helvetica Neue"/>
              <a:sym typeface="Helvetica Neue"/>
            </a:endParaRPr>
          </a:p>
          <a:p>
            <a:pPr indent="-127000" lvl="0" marL="95250" rtl="0" algn="l">
              <a:lnSpc>
                <a:spcPct val="150000"/>
              </a:lnSpc>
              <a:spcBef>
                <a:spcPts val="0"/>
              </a:spcBef>
              <a:spcAft>
                <a:spcPts val="0"/>
              </a:spcAft>
              <a:buClr>
                <a:schemeClr val="dk1"/>
              </a:buClr>
              <a:buSzPts val="500"/>
              <a:buFont typeface="Helvetica Neue"/>
              <a:buChar char="●"/>
            </a:pPr>
            <a:r>
              <a:rPr lang="en" sz="500">
                <a:solidFill>
                  <a:schemeClr val="dk1"/>
                </a:solidFill>
                <a:latin typeface="Helvetica Neue"/>
                <a:ea typeface="Helvetica Neue"/>
                <a:cs typeface="Helvetica Neue"/>
                <a:sym typeface="Helvetica Neue"/>
              </a:rPr>
              <a:t>Concerning that this demographic gap could carry over to training datasets.</a:t>
            </a:r>
            <a:endParaRPr sz="500">
              <a:solidFill>
                <a:schemeClr val="dk1"/>
              </a:solidFill>
              <a:latin typeface="Helvetica Neue"/>
              <a:ea typeface="Helvetica Neue"/>
              <a:cs typeface="Helvetica Neue"/>
              <a:sym typeface="Helvetica Neue"/>
            </a:endParaRPr>
          </a:p>
          <a:p>
            <a:pPr indent="-117475" lvl="1" marL="219075" rtl="0" algn="l">
              <a:lnSpc>
                <a:spcPct val="150000"/>
              </a:lnSpc>
              <a:spcBef>
                <a:spcPts val="0"/>
              </a:spcBef>
              <a:spcAft>
                <a:spcPts val="0"/>
              </a:spcAft>
              <a:buClr>
                <a:schemeClr val="dk1"/>
              </a:buClr>
              <a:buSzPts val="500"/>
              <a:buFont typeface="Helvetica Neue"/>
              <a:buChar char="○"/>
            </a:pPr>
            <a:r>
              <a:rPr lang="en" sz="500">
                <a:solidFill>
                  <a:schemeClr val="dk1"/>
                </a:solidFill>
                <a:latin typeface="Helvetica Neue"/>
                <a:ea typeface="Helvetica Neue"/>
                <a:cs typeface="Helvetica Neue"/>
                <a:sym typeface="Helvetica Neue"/>
              </a:rPr>
              <a:t>Would reinforce these disparities among darker-skinned patients.</a:t>
            </a:r>
            <a:r>
              <a:rPr baseline="30000" lang="en" sz="500">
                <a:solidFill>
                  <a:schemeClr val="dk1"/>
                </a:solidFill>
                <a:latin typeface="Helvetica Neue"/>
                <a:ea typeface="Helvetica Neue"/>
                <a:cs typeface="Helvetica Neue"/>
                <a:sym typeface="Helvetica Neue"/>
              </a:rPr>
              <a:t>4</a:t>
            </a:r>
            <a:endParaRPr baseline="30000" sz="500">
              <a:latin typeface="Helvetica Neue"/>
              <a:ea typeface="Helvetica Neue"/>
              <a:cs typeface="Helvetica Neue"/>
              <a:sym typeface="Helvetica Neue"/>
            </a:endParaRPr>
          </a:p>
        </p:txBody>
      </p:sp>
      <p:sp>
        <p:nvSpPr>
          <p:cNvPr id="78" name="Google Shape;78;p13"/>
          <p:cNvSpPr txBox="1"/>
          <p:nvPr/>
        </p:nvSpPr>
        <p:spPr>
          <a:xfrm>
            <a:off x="6559175" y="3834200"/>
            <a:ext cx="2858700" cy="16392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350">
                <a:solidFill>
                  <a:schemeClr val="dk1"/>
                </a:solidFill>
              </a:rPr>
              <a:t>1. </a:t>
            </a:r>
            <a:r>
              <a:rPr lang="en" sz="350">
                <a:solidFill>
                  <a:schemeClr val="dk1"/>
                </a:solidFill>
              </a:rPr>
              <a:t>Esteva, A., Kuprel, B., Novoa, R. </a:t>
            </a:r>
            <a:r>
              <a:rPr i="1" lang="en" sz="350">
                <a:solidFill>
                  <a:schemeClr val="dk1"/>
                </a:solidFill>
              </a:rPr>
              <a:t>et al.</a:t>
            </a:r>
            <a:r>
              <a:rPr lang="en" sz="350">
                <a:solidFill>
                  <a:schemeClr val="dk1"/>
                </a:solidFill>
              </a:rPr>
              <a:t> Dermatologist-level classification of skin cancer with deep neural networks.</a:t>
            </a:r>
            <a:r>
              <a:rPr i="1" lang="en" sz="350">
                <a:solidFill>
                  <a:schemeClr val="dk1"/>
                </a:solidFill>
              </a:rPr>
              <a:t> Nature</a:t>
            </a:r>
            <a:r>
              <a:rPr lang="en" sz="350">
                <a:solidFill>
                  <a:schemeClr val="dk1"/>
                </a:solidFill>
              </a:rPr>
              <a:t> 542, </a:t>
            </a:r>
            <a:endParaRPr sz="350">
              <a:solidFill>
                <a:schemeClr val="dk1"/>
              </a:solidFill>
            </a:endParaRPr>
          </a:p>
          <a:p>
            <a:pPr indent="228600" lvl="0" marL="0" rtl="0" algn="l">
              <a:lnSpc>
                <a:spcPct val="200000"/>
              </a:lnSpc>
              <a:spcBef>
                <a:spcPts val="0"/>
              </a:spcBef>
              <a:spcAft>
                <a:spcPts val="0"/>
              </a:spcAft>
              <a:buNone/>
            </a:pPr>
            <a:r>
              <a:rPr lang="en" sz="350">
                <a:solidFill>
                  <a:schemeClr val="dk1"/>
                </a:solidFill>
              </a:rPr>
              <a:t>115–118</a:t>
            </a:r>
            <a:r>
              <a:rPr lang="en" sz="350">
                <a:solidFill>
                  <a:schemeClr val="dk1"/>
                </a:solidFill>
              </a:rPr>
              <a:t> </a:t>
            </a:r>
            <a:r>
              <a:rPr lang="en" sz="350">
                <a:solidFill>
                  <a:schemeClr val="dk1"/>
                </a:solidFill>
              </a:rPr>
              <a:t>(2017).</a:t>
            </a:r>
            <a:endParaRPr sz="350">
              <a:solidFill>
                <a:schemeClr val="dk1"/>
              </a:solidFill>
            </a:endParaRPr>
          </a:p>
          <a:p>
            <a:pPr indent="0" lvl="0" marL="0" rtl="0" algn="l">
              <a:lnSpc>
                <a:spcPct val="200000"/>
              </a:lnSpc>
              <a:spcBef>
                <a:spcPts val="0"/>
              </a:spcBef>
              <a:spcAft>
                <a:spcPts val="0"/>
              </a:spcAft>
              <a:buNone/>
            </a:pPr>
            <a:r>
              <a:rPr lang="en" sz="350">
                <a:solidFill>
                  <a:schemeClr val="dk1"/>
                </a:solidFill>
              </a:rPr>
              <a:t>2. Gupta, A.K., Bharadwaj, M., &amp; Mehrotra, R. (2016). Skin Cancer Concerns in People of Color: Risk Factors and Prevention. Asian </a:t>
            </a:r>
            <a:endParaRPr sz="350">
              <a:solidFill>
                <a:schemeClr val="dk1"/>
              </a:solidFill>
            </a:endParaRPr>
          </a:p>
          <a:p>
            <a:pPr indent="228600" lvl="0" marL="0" rtl="0" algn="l">
              <a:lnSpc>
                <a:spcPct val="200000"/>
              </a:lnSpc>
              <a:spcBef>
                <a:spcPts val="0"/>
              </a:spcBef>
              <a:spcAft>
                <a:spcPts val="0"/>
              </a:spcAft>
              <a:buNone/>
            </a:pPr>
            <a:r>
              <a:rPr lang="en" sz="350">
                <a:solidFill>
                  <a:schemeClr val="dk1"/>
                </a:solidFill>
              </a:rPr>
              <a:t>Pacific journal of cancer prevention: APJCP, 17(12), 5257–5264.</a:t>
            </a:r>
            <a:endParaRPr sz="350">
              <a:solidFill>
                <a:schemeClr val="dk1"/>
              </a:solidFill>
            </a:endParaRPr>
          </a:p>
          <a:p>
            <a:pPr indent="0" lvl="0" marL="0" rtl="0" algn="l">
              <a:lnSpc>
                <a:spcPct val="200000"/>
              </a:lnSpc>
              <a:spcBef>
                <a:spcPts val="0"/>
              </a:spcBef>
              <a:spcAft>
                <a:spcPts val="0"/>
              </a:spcAft>
              <a:buNone/>
            </a:pPr>
            <a:r>
              <a:rPr lang="en" sz="350">
                <a:solidFill>
                  <a:schemeClr val="dk1"/>
                </a:solidFill>
                <a:latin typeface="Helvetica Neue"/>
                <a:ea typeface="Helvetica Neue"/>
                <a:cs typeface="Helvetica Neue"/>
                <a:sym typeface="Helvetica Neue"/>
              </a:rPr>
              <a:t>3. Nathan Inkawhich. (2017). </a:t>
            </a:r>
            <a:r>
              <a:rPr i="1" lang="en" sz="350">
                <a:solidFill>
                  <a:schemeClr val="dk1"/>
                </a:solidFill>
                <a:latin typeface="Helvetica Neue"/>
                <a:ea typeface="Helvetica Neue"/>
                <a:cs typeface="Helvetica Neue"/>
                <a:sym typeface="Helvetica Neue"/>
              </a:rPr>
              <a:t>Finetuning Torchvision Models—PyTorch Tutorials 1.2.0 documentation</a:t>
            </a:r>
            <a:r>
              <a:rPr lang="en" sz="350">
                <a:solidFill>
                  <a:schemeClr val="dk1"/>
                </a:solidFill>
                <a:latin typeface="Helvetica Neue"/>
                <a:ea typeface="Helvetica Neue"/>
                <a:cs typeface="Helvetica Neue"/>
                <a:sym typeface="Helvetica Neue"/>
              </a:rPr>
              <a:t>.</a:t>
            </a:r>
            <a:r>
              <a:rPr lang="en" sz="350">
                <a:solidFill>
                  <a:schemeClr val="dk1"/>
                </a:solidFill>
                <a:uFill>
                  <a:noFill/>
                </a:uFill>
                <a:latin typeface="Helvetica Neue"/>
                <a:ea typeface="Helvetica Neue"/>
                <a:cs typeface="Helvetica Neue"/>
                <a:sym typeface="Helvetica Neue"/>
                <a:hlinkClick r:id="rId10">
                  <a:extLst>
                    <a:ext uri="{A12FA001-AC4F-418D-AE19-62706E023703}">
                      <ahyp:hlinkClr val="tx"/>
                    </a:ext>
                  </a:extLst>
                </a:hlinkClick>
              </a:rPr>
              <a:t> </a:t>
            </a:r>
            <a:endParaRPr sz="350">
              <a:solidFill>
                <a:schemeClr val="dk1"/>
              </a:solidFill>
              <a:latin typeface="Helvetica Neue"/>
              <a:ea typeface="Helvetica Neue"/>
              <a:cs typeface="Helvetica Neue"/>
              <a:sym typeface="Helvetica Neue"/>
            </a:endParaRPr>
          </a:p>
          <a:p>
            <a:pPr indent="0" lvl="0" marL="0" rtl="0" algn="l">
              <a:lnSpc>
                <a:spcPct val="200000"/>
              </a:lnSpc>
              <a:spcBef>
                <a:spcPts val="0"/>
              </a:spcBef>
              <a:spcAft>
                <a:spcPts val="0"/>
              </a:spcAft>
              <a:buNone/>
            </a:pPr>
            <a:r>
              <a:rPr lang="en" sz="350">
                <a:solidFill>
                  <a:schemeClr val="dk1"/>
                </a:solidFill>
              </a:rPr>
              <a:t>4. </a:t>
            </a:r>
            <a:r>
              <a:rPr lang="en" sz="350">
                <a:solidFill>
                  <a:schemeClr val="dk1"/>
                </a:solidFill>
              </a:rPr>
              <a:t>Kaufman, Bridget P. and Alexis, Andrew F. </a:t>
            </a:r>
            <a:r>
              <a:rPr i="1" lang="en" sz="350">
                <a:solidFill>
                  <a:schemeClr val="dk1"/>
                </a:solidFill>
              </a:rPr>
              <a:t>Skin Cancer Mortality in Patients With Skin of Color</a:t>
            </a:r>
            <a:r>
              <a:rPr lang="en" sz="350">
                <a:solidFill>
                  <a:schemeClr val="dk1"/>
                </a:solidFill>
              </a:rPr>
              <a:t>. May 2017. Retrieved December 12,</a:t>
            </a:r>
            <a:endParaRPr sz="350">
              <a:solidFill>
                <a:schemeClr val="dk1"/>
              </a:solidFill>
            </a:endParaRPr>
          </a:p>
          <a:p>
            <a:pPr indent="228600" lvl="0" marL="0" rtl="0" algn="l">
              <a:lnSpc>
                <a:spcPct val="200000"/>
              </a:lnSpc>
              <a:spcBef>
                <a:spcPts val="0"/>
              </a:spcBef>
              <a:spcAft>
                <a:spcPts val="0"/>
              </a:spcAft>
              <a:buNone/>
            </a:pPr>
            <a:r>
              <a:rPr lang="en" sz="350">
                <a:solidFill>
                  <a:schemeClr val="dk1"/>
                </a:solidFill>
              </a:rPr>
              <a:t>2021.</a:t>
            </a:r>
            <a:endParaRPr sz="350">
              <a:solidFill>
                <a:schemeClr val="dk1"/>
              </a:solidFill>
            </a:endParaRPr>
          </a:p>
          <a:p>
            <a:pPr indent="0" lvl="0" marL="0" rtl="0" algn="l">
              <a:lnSpc>
                <a:spcPct val="200000"/>
              </a:lnSpc>
              <a:spcBef>
                <a:spcPts val="0"/>
              </a:spcBef>
              <a:spcAft>
                <a:spcPts val="0"/>
              </a:spcAft>
              <a:buNone/>
            </a:pPr>
            <a:r>
              <a:rPr lang="en" sz="350">
                <a:solidFill>
                  <a:schemeClr val="dk1"/>
                </a:solidFill>
              </a:rPr>
              <a:t>5. Lashbrook, A. (2018, August 16). AI-Driven Dermatology Could Leave Dark-Skinned Patients Behind. Retrieved December 11, </a:t>
            </a:r>
            <a:endParaRPr sz="350">
              <a:solidFill>
                <a:schemeClr val="dk1"/>
              </a:solidFill>
            </a:endParaRPr>
          </a:p>
          <a:p>
            <a:pPr indent="228600" lvl="0" marL="0" rtl="0" algn="l">
              <a:lnSpc>
                <a:spcPct val="200000"/>
              </a:lnSpc>
              <a:spcBef>
                <a:spcPts val="0"/>
              </a:spcBef>
              <a:spcAft>
                <a:spcPts val="0"/>
              </a:spcAft>
              <a:buClr>
                <a:schemeClr val="dk1"/>
              </a:buClr>
              <a:buSzPts val="1100"/>
              <a:buFont typeface="Arial"/>
              <a:buNone/>
            </a:pPr>
            <a:r>
              <a:rPr lang="en" sz="350">
                <a:solidFill>
                  <a:schemeClr val="dk1"/>
                </a:solidFill>
              </a:rPr>
              <a:t>2021, from https://www.theatlantic.com/health/archive/2018/08/machine-learning-dermatology-skin-color/567619/</a:t>
            </a:r>
            <a:endParaRPr sz="350">
              <a:solidFill>
                <a:schemeClr val="dk1"/>
              </a:solidFill>
            </a:endParaRPr>
          </a:p>
          <a:p>
            <a:pPr indent="0" lvl="0" marL="0" rtl="0" algn="l">
              <a:lnSpc>
                <a:spcPct val="200000"/>
              </a:lnSpc>
              <a:spcBef>
                <a:spcPts val="0"/>
              </a:spcBef>
              <a:spcAft>
                <a:spcPts val="0"/>
              </a:spcAft>
              <a:buNone/>
            </a:pPr>
            <a:r>
              <a:rPr lang="en" sz="350">
                <a:solidFill>
                  <a:schemeClr val="dk1"/>
                </a:solidFill>
              </a:rPr>
              <a:t>6. M. Groh </a:t>
            </a:r>
            <a:r>
              <a:rPr i="1" lang="en" sz="350">
                <a:solidFill>
                  <a:schemeClr val="dk1"/>
                </a:solidFill>
              </a:rPr>
              <a:t>et al.</a:t>
            </a:r>
            <a:r>
              <a:rPr lang="en" sz="350">
                <a:solidFill>
                  <a:schemeClr val="dk1"/>
                </a:solidFill>
              </a:rPr>
              <a:t>, "Evaluating Deep Neural Networks Trained on Clinical Images in Dermatology with the Fitzpatrick 17k Dataset,"</a:t>
            </a:r>
            <a:r>
              <a:rPr i="1" lang="en" sz="350">
                <a:solidFill>
                  <a:schemeClr val="dk1"/>
                </a:solidFill>
              </a:rPr>
              <a:t> </a:t>
            </a:r>
            <a:endParaRPr i="1" sz="350">
              <a:solidFill>
                <a:schemeClr val="dk1"/>
              </a:solidFill>
            </a:endParaRPr>
          </a:p>
          <a:p>
            <a:pPr indent="0" lvl="0" marL="228600" rtl="0" algn="l">
              <a:lnSpc>
                <a:spcPct val="200000"/>
              </a:lnSpc>
              <a:spcBef>
                <a:spcPts val="0"/>
              </a:spcBef>
              <a:spcAft>
                <a:spcPts val="0"/>
              </a:spcAft>
              <a:buClr>
                <a:schemeClr val="dk1"/>
              </a:buClr>
              <a:buSzPts val="1100"/>
              <a:buFont typeface="Arial"/>
              <a:buNone/>
            </a:pPr>
            <a:r>
              <a:rPr i="1" lang="en" sz="350">
                <a:solidFill>
                  <a:schemeClr val="dk1"/>
                </a:solidFill>
              </a:rPr>
              <a:t>2021 IEEE/CVF Conference on Computer Vision and Pattern Recognition Workshops (CVPRW)</a:t>
            </a:r>
            <a:r>
              <a:rPr lang="en" sz="350">
                <a:solidFill>
                  <a:schemeClr val="dk1"/>
                </a:solidFill>
              </a:rPr>
              <a:t>, 2021, pp. 1820-1828</a:t>
            </a:r>
            <a:endParaRPr sz="350">
              <a:solidFill>
                <a:schemeClr val="dk1"/>
              </a:solidFill>
            </a:endParaRPr>
          </a:p>
          <a:p>
            <a:pPr indent="0" lvl="0" marL="0" rtl="0" algn="l">
              <a:lnSpc>
                <a:spcPct val="200000"/>
              </a:lnSpc>
              <a:spcBef>
                <a:spcPts val="0"/>
              </a:spcBef>
              <a:spcAft>
                <a:spcPts val="0"/>
              </a:spcAft>
              <a:buNone/>
            </a:pPr>
            <a:r>
              <a:rPr lang="en" sz="350">
                <a:solidFill>
                  <a:schemeClr val="dk1"/>
                </a:solidFill>
              </a:rPr>
              <a:t>7. Ward, W.H., Lambreton, F., Goel N., </a:t>
            </a:r>
            <a:r>
              <a:rPr i="1" lang="en" sz="350">
                <a:solidFill>
                  <a:schemeClr val="dk1"/>
                </a:solidFill>
              </a:rPr>
              <a:t>et al.</a:t>
            </a:r>
            <a:r>
              <a:rPr lang="en" sz="350">
                <a:solidFill>
                  <a:schemeClr val="dk1"/>
                </a:solidFill>
              </a:rPr>
              <a:t> Clinical Presentation and Staging of Melanoma. In: Ward WH, Farma JM, editors. </a:t>
            </a:r>
            <a:endParaRPr sz="350">
              <a:solidFill>
                <a:schemeClr val="dk1"/>
              </a:solidFill>
            </a:endParaRPr>
          </a:p>
          <a:p>
            <a:pPr indent="0" lvl="0" marL="228600" rtl="0" algn="l">
              <a:lnSpc>
                <a:spcPct val="200000"/>
              </a:lnSpc>
              <a:spcBef>
                <a:spcPts val="0"/>
              </a:spcBef>
              <a:spcAft>
                <a:spcPts val="0"/>
              </a:spcAft>
              <a:buClr>
                <a:schemeClr val="dk1"/>
              </a:buClr>
              <a:buSzPts val="1100"/>
              <a:buFont typeface="Arial"/>
              <a:buNone/>
            </a:pPr>
            <a:r>
              <a:rPr lang="en" sz="350">
                <a:solidFill>
                  <a:schemeClr val="dk1"/>
                </a:solidFill>
              </a:rPr>
              <a:t>Cutaneous Melanoma: Etiology and Therapy [Internet]. Brisbane (AU): Codon Publications; 2017 Dec 21. TABLE 1, Fitzpatrick Classification of Skin Types I through VI. </a:t>
            </a:r>
            <a:endParaRPr sz="350"/>
          </a:p>
        </p:txBody>
      </p:sp>
      <p:pic>
        <p:nvPicPr>
          <p:cNvPr id="79" name="Google Shape;79;p13"/>
          <p:cNvPicPr preferRelativeResize="0"/>
          <p:nvPr/>
        </p:nvPicPr>
        <p:blipFill>
          <a:blip r:embed="rId11">
            <a:alphaModFix/>
          </a:blip>
          <a:stretch>
            <a:fillRect/>
          </a:stretch>
        </p:blipFill>
        <p:spPr>
          <a:xfrm>
            <a:off x="2125475" y="4925458"/>
            <a:ext cx="876600" cy="436889"/>
          </a:xfrm>
          <a:prstGeom prst="rect">
            <a:avLst/>
          </a:prstGeom>
          <a:noFill/>
          <a:ln>
            <a:noFill/>
          </a:ln>
        </p:spPr>
      </p:pic>
      <p:sp>
        <p:nvSpPr>
          <p:cNvPr id="80" name="Google Shape;80;p13"/>
          <p:cNvSpPr txBox="1"/>
          <p:nvPr/>
        </p:nvSpPr>
        <p:spPr>
          <a:xfrm>
            <a:off x="1143575" y="4490475"/>
            <a:ext cx="1896300" cy="838800"/>
          </a:xfrm>
          <a:prstGeom prst="rect">
            <a:avLst/>
          </a:prstGeom>
          <a:noFill/>
          <a:ln>
            <a:noFill/>
          </a:ln>
        </p:spPr>
        <p:txBody>
          <a:bodyPr anchorCtr="0" anchor="t" bIns="91425" lIns="91425" spcFirstLastPara="1" rIns="91425" wrap="square" tIns="91425">
            <a:spAutoFit/>
          </a:bodyPr>
          <a:lstStyle/>
          <a:p>
            <a:pPr indent="-107950" lvl="0" marL="76200" rtl="0" algn="l">
              <a:lnSpc>
                <a:spcPct val="150000"/>
              </a:lnSpc>
              <a:spcBef>
                <a:spcPts val="0"/>
              </a:spcBef>
              <a:spcAft>
                <a:spcPts val="0"/>
              </a:spcAft>
              <a:buSzPts val="500"/>
              <a:buFont typeface="Helvetica Neue"/>
              <a:buChar char="●"/>
            </a:pPr>
            <a:r>
              <a:rPr lang="en" sz="500">
                <a:latin typeface="Helvetica Neue"/>
                <a:ea typeface="Helvetica Neue"/>
                <a:cs typeface="Helvetica Neue"/>
                <a:sym typeface="Helvetica Neue"/>
              </a:rPr>
              <a:t>Continue to train a pre-trained ResNet CNN on new data</a:t>
            </a:r>
            <a:endParaRPr sz="500">
              <a:latin typeface="Helvetica Neue"/>
              <a:ea typeface="Helvetica Neue"/>
              <a:cs typeface="Helvetica Neue"/>
              <a:sym typeface="Helvetica Neue"/>
            </a:endParaRPr>
          </a:p>
          <a:p>
            <a:pPr indent="-107950" lvl="1" marL="190500" rtl="0" algn="l">
              <a:lnSpc>
                <a:spcPct val="150000"/>
              </a:lnSpc>
              <a:spcBef>
                <a:spcPts val="0"/>
              </a:spcBef>
              <a:spcAft>
                <a:spcPts val="0"/>
              </a:spcAft>
              <a:buSzPts val="500"/>
              <a:buFont typeface="Helvetica Neue"/>
              <a:buChar char="○"/>
            </a:pPr>
            <a:r>
              <a:rPr lang="en" sz="500">
                <a:latin typeface="Helvetica Neue"/>
                <a:ea typeface="Helvetica Neue"/>
                <a:cs typeface="Helvetica Neue"/>
                <a:sym typeface="Helvetica Neue"/>
              </a:rPr>
              <a:t>Train with 3 and 9 object classes</a:t>
            </a:r>
            <a:endParaRPr sz="500">
              <a:latin typeface="Helvetica Neue"/>
              <a:ea typeface="Helvetica Neue"/>
              <a:cs typeface="Helvetica Neue"/>
              <a:sym typeface="Helvetica Neue"/>
            </a:endParaRPr>
          </a:p>
          <a:p>
            <a:pPr indent="-107950" lvl="1" marL="190500" rtl="0" algn="l">
              <a:lnSpc>
                <a:spcPct val="150000"/>
              </a:lnSpc>
              <a:spcBef>
                <a:spcPts val="0"/>
              </a:spcBef>
              <a:spcAft>
                <a:spcPts val="0"/>
              </a:spcAft>
              <a:buSzPts val="500"/>
              <a:buFont typeface="Helvetica Neue"/>
              <a:buChar char="○"/>
            </a:pPr>
            <a:r>
              <a:rPr lang="en" sz="500">
                <a:latin typeface="Helvetica Neue"/>
                <a:ea typeface="Helvetica Neue"/>
                <a:cs typeface="Helvetica Neue"/>
                <a:sym typeface="Helvetica Neue"/>
              </a:rPr>
              <a:t>Train either the entire network or only the FC layer </a:t>
            </a:r>
            <a:endParaRPr sz="500">
              <a:latin typeface="Helvetica Neue"/>
              <a:ea typeface="Helvetica Neue"/>
              <a:cs typeface="Helvetica Neue"/>
              <a:sym typeface="Helvetica Neue"/>
            </a:endParaRPr>
          </a:p>
          <a:p>
            <a:pPr indent="-107950" lvl="0" marL="76200" rtl="0" algn="l">
              <a:lnSpc>
                <a:spcPct val="150000"/>
              </a:lnSpc>
              <a:spcBef>
                <a:spcPts val="0"/>
              </a:spcBef>
              <a:spcAft>
                <a:spcPts val="0"/>
              </a:spcAft>
              <a:buSzPts val="500"/>
              <a:buFont typeface="Helvetica Neue"/>
              <a:buChar char="●"/>
            </a:pPr>
            <a:r>
              <a:rPr lang="en" sz="500">
                <a:latin typeface="Helvetica Neue"/>
                <a:ea typeface="Helvetica Neue"/>
                <a:cs typeface="Helvetica Neue"/>
                <a:sym typeface="Helvetica Neue"/>
              </a:rPr>
              <a:t>Evaluate the trained model </a:t>
            </a:r>
            <a:endParaRPr sz="500">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n" sz="500">
                <a:latin typeface="Helvetica Neue"/>
                <a:ea typeface="Helvetica Neue"/>
                <a:cs typeface="Helvetica Neue"/>
                <a:sym typeface="Helvetica Neue"/>
              </a:rPr>
              <a:t>    for each of the 6 Fitzpatrick</a:t>
            </a:r>
            <a:endParaRPr sz="500">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n" sz="500">
                <a:latin typeface="Helvetica Neue"/>
                <a:ea typeface="Helvetica Neue"/>
                <a:cs typeface="Helvetica Neue"/>
                <a:sym typeface="Helvetica Neue"/>
              </a:rPr>
              <a:t>    skin types</a:t>
            </a:r>
            <a:endParaRPr sz="500">
              <a:latin typeface="Helvetica Neue"/>
              <a:ea typeface="Helvetica Neue"/>
              <a:cs typeface="Helvetica Neue"/>
              <a:sym typeface="Helvetica Neue"/>
            </a:endParaRPr>
          </a:p>
        </p:txBody>
      </p:sp>
      <p:sp>
        <p:nvSpPr>
          <p:cNvPr id="81" name="Google Shape;81;p13"/>
          <p:cNvSpPr txBox="1"/>
          <p:nvPr/>
        </p:nvSpPr>
        <p:spPr>
          <a:xfrm>
            <a:off x="2021663" y="5302325"/>
            <a:ext cx="1084200" cy="276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600">
                <a:latin typeface="Helvetica Neue"/>
                <a:ea typeface="Helvetica Neue"/>
                <a:cs typeface="Helvetica Neue"/>
                <a:sym typeface="Helvetica Neue"/>
              </a:rPr>
              <a:t>Quantity vs. Quality</a:t>
            </a:r>
            <a:endParaRPr sz="600">
              <a:latin typeface="Helvetica Neue"/>
              <a:ea typeface="Helvetica Neue"/>
              <a:cs typeface="Helvetica Neue"/>
              <a:sym typeface="Helvetica Neue"/>
            </a:endParaRPr>
          </a:p>
        </p:txBody>
      </p:sp>
      <p:sp>
        <p:nvSpPr>
          <p:cNvPr id="82" name="Google Shape;82;p13"/>
          <p:cNvSpPr txBox="1"/>
          <p:nvPr/>
        </p:nvSpPr>
        <p:spPr>
          <a:xfrm>
            <a:off x="3274300" y="3910400"/>
            <a:ext cx="2989200" cy="1531500"/>
          </a:xfrm>
          <a:prstGeom prst="rect">
            <a:avLst/>
          </a:prstGeom>
          <a:noFill/>
          <a:ln>
            <a:noFill/>
          </a:ln>
        </p:spPr>
        <p:txBody>
          <a:bodyPr anchorCtr="0" anchor="t" bIns="91425" lIns="91425" spcFirstLastPara="1" rIns="91425" wrap="square" tIns="91425">
            <a:spAutoFit/>
          </a:bodyPr>
          <a:lstStyle/>
          <a:p>
            <a:pPr indent="-146050" lvl="0" marL="114300" rtl="0" algn="l">
              <a:lnSpc>
                <a:spcPct val="150000"/>
              </a:lnSpc>
              <a:spcBef>
                <a:spcPts val="0"/>
              </a:spcBef>
              <a:spcAft>
                <a:spcPts val="0"/>
              </a:spcAft>
              <a:buSzPts val="500"/>
              <a:buFont typeface="Helvetica Neue"/>
              <a:buChar char="●"/>
            </a:pPr>
            <a:r>
              <a:rPr lang="en" sz="500">
                <a:latin typeface="Helvetica Neue"/>
                <a:ea typeface="Helvetica Neue"/>
                <a:cs typeface="Helvetica Neue"/>
                <a:sym typeface="Helvetica Neue"/>
              </a:rPr>
              <a:t>Predicting (non-)neoplastic conditions (the 3 class CNN) was very effective (all skin types &gt; 80% accuracy on the regular dataset)</a:t>
            </a:r>
            <a:endParaRPr sz="500">
              <a:latin typeface="Helvetica Neue"/>
              <a:ea typeface="Helvetica Neue"/>
              <a:cs typeface="Helvetica Neue"/>
              <a:sym typeface="Helvetica Neue"/>
            </a:endParaRPr>
          </a:p>
          <a:p>
            <a:pPr indent="-146050" lvl="0" marL="114300" rtl="0" algn="l">
              <a:lnSpc>
                <a:spcPct val="150000"/>
              </a:lnSpc>
              <a:spcBef>
                <a:spcPts val="0"/>
              </a:spcBef>
              <a:spcAft>
                <a:spcPts val="0"/>
              </a:spcAft>
              <a:buSzPts val="500"/>
              <a:buFont typeface="Helvetica Neue"/>
              <a:buChar char="●"/>
            </a:pPr>
            <a:r>
              <a:rPr lang="en" sz="500">
                <a:latin typeface="Helvetica Neue"/>
                <a:ea typeface="Helvetica Neue"/>
                <a:cs typeface="Helvetica Neue"/>
                <a:sym typeface="Helvetica Neue"/>
              </a:rPr>
              <a:t>Predicting more fine grained conditions (the 9 class CNN) was also quite effective (all skin types &gt; 75% accuracy on the regular dataset)</a:t>
            </a:r>
            <a:endParaRPr sz="500">
              <a:latin typeface="Helvetica Neue"/>
              <a:ea typeface="Helvetica Neue"/>
              <a:cs typeface="Helvetica Neue"/>
              <a:sym typeface="Helvetica Neue"/>
            </a:endParaRPr>
          </a:p>
          <a:p>
            <a:pPr indent="-146050" lvl="0" marL="114300" rtl="0" algn="l">
              <a:lnSpc>
                <a:spcPct val="150000"/>
              </a:lnSpc>
              <a:spcBef>
                <a:spcPts val="0"/>
              </a:spcBef>
              <a:spcAft>
                <a:spcPts val="0"/>
              </a:spcAft>
              <a:buSzPts val="500"/>
              <a:buFont typeface="Helvetica Neue"/>
              <a:buChar char="●"/>
            </a:pPr>
            <a:r>
              <a:rPr lang="en" sz="500">
                <a:latin typeface="Helvetica Neue"/>
                <a:ea typeface="Helvetica Neue"/>
                <a:cs typeface="Helvetica Neue"/>
                <a:sym typeface="Helvetica Neue"/>
              </a:rPr>
              <a:t>Model was most accurate for skin types III, IV, and VI</a:t>
            </a:r>
            <a:endParaRPr sz="500">
              <a:latin typeface="Helvetica Neue"/>
              <a:ea typeface="Helvetica Neue"/>
              <a:cs typeface="Helvetica Neue"/>
              <a:sym typeface="Helvetica Neue"/>
            </a:endParaRPr>
          </a:p>
          <a:p>
            <a:pPr indent="-146050" lvl="1" marL="342900" rtl="0" algn="l">
              <a:lnSpc>
                <a:spcPct val="150000"/>
              </a:lnSpc>
              <a:spcBef>
                <a:spcPts val="0"/>
              </a:spcBef>
              <a:spcAft>
                <a:spcPts val="0"/>
              </a:spcAft>
              <a:buClr>
                <a:schemeClr val="dk1"/>
              </a:buClr>
              <a:buSzPts val="500"/>
              <a:buFont typeface="Helvetica Neue"/>
              <a:buChar char="○"/>
            </a:pPr>
            <a:r>
              <a:rPr lang="en" sz="500">
                <a:solidFill>
                  <a:schemeClr val="dk1"/>
                </a:solidFill>
                <a:latin typeface="Helvetica Neue"/>
                <a:ea typeface="Helvetica Neue"/>
                <a:cs typeface="Helvetica Neue"/>
                <a:sym typeface="Helvetica Neue"/>
              </a:rPr>
              <a:t>Inconsistent with the number of images of each skin type (see dataset decomposition in the Methods section)</a:t>
            </a:r>
            <a:endParaRPr sz="500">
              <a:solidFill>
                <a:schemeClr val="dk1"/>
              </a:solidFill>
              <a:latin typeface="Helvetica Neue"/>
              <a:ea typeface="Helvetica Neue"/>
              <a:cs typeface="Helvetica Neue"/>
              <a:sym typeface="Helvetica Neue"/>
            </a:endParaRPr>
          </a:p>
          <a:p>
            <a:pPr indent="-146050" lvl="1" marL="342900" rtl="0" algn="l">
              <a:lnSpc>
                <a:spcPct val="150000"/>
              </a:lnSpc>
              <a:spcBef>
                <a:spcPts val="0"/>
              </a:spcBef>
              <a:spcAft>
                <a:spcPts val="0"/>
              </a:spcAft>
              <a:buClr>
                <a:schemeClr val="dk1"/>
              </a:buClr>
              <a:buSzPts val="500"/>
              <a:buFont typeface="Helvetica Neue"/>
              <a:buChar char="○"/>
            </a:pPr>
            <a:r>
              <a:rPr lang="en" sz="500">
                <a:solidFill>
                  <a:schemeClr val="dk1"/>
                </a:solidFill>
                <a:latin typeface="Helvetica Neue"/>
                <a:ea typeface="Helvetica Neue"/>
                <a:cs typeface="Helvetica Neue"/>
                <a:sym typeface="Helvetica Neue"/>
              </a:rPr>
              <a:t>Likely due to an relatively overwhelming number of images in one category, leading the model toward predicting that label almost all of the time (see confusion matrices)</a:t>
            </a:r>
            <a:endParaRPr sz="500">
              <a:latin typeface="Helvetica Neue"/>
              <a:ea typeface="Helvetica Neue"/>
              <a:cs typeface="Helvetica Neue"/>
              <a:sym typeface="Helvetica Neue"/>
            </a:endParaRPr>
          </a:p>
          <a:p>
            <a:pPr indent="-146050" lvl="0" marL="114300" rtl="0" algn="l">
              <a:lnSpc>
                <a:spcPct val="150000"/>
              </a:lnSpc>
              <a:spcBef>
                <a:spcPts val="0"/>
              </a:spcBef>
              <a:spcAft>
                <a:spcPts val="0"/>
              </a:spcAft>
              <a:buSzPts val="500"/>
              <a:buFont typeface="Helvetica Neue"/>
              <a:buChar char="●"/>
            </a:pPr>
            <a:r>
              <a:rPr lang="en" sz="500">
                <a:latin typeface="Helvetica Neue"/>
                <a:ea typeface="Helvetica Neue"/>
                <a:cs typeface="Helvetica Neue"/>
                <a:sym typeface="Helvetica Neue"/>
              </a:rPr>
              <a:t>Balancing the dataset did not </a:t>
            </a:r>
            <a:r>
              <a:rPr lang="en" sz="500">
                <a:latin typeface="Helvetica Neue"/>
                <a:ea typeface="Helvetica Neue"/>
                <a:cs typeface="Helvetica Neue"/>
                <a:sym typeface="Helvetica Neue"/>
              </a:rPr>
              <a:t>yield</a:t>
            </a:r>
            <a:r>
              <a:rPr lang="en" sz="500">
                <a:latin typeface="Helvetica Neue"/>
                <a:ea typeface="Helvetica Neue"/>
                <a:cs typeface="Helvetica Neue"/>
                <a:sym typeface="Helvetica Neue"/>
              </a:rPr>
              <a:t> different ratios</a:t>
            </a:r>
            <a:endParaRPr sz="500">
              <a:latin typeface="Helvetica Neue"/>
              <a:ea typeface="Helvetica Neue"/>
              <a:cs typeface="Helvetica Neue"/>
              <a:sym typeface="Helvetica Neue"/>
            </a:endParaRPr>
          </a:p>
          <a:p>
            <a:pPr indent="-146050" lvl="1" marL="342900" rtl="0" algn="l">
              <a:lnSpc>
                <a:spcPct val="150000"/>
              </a:lnSpc>
              <a:spcBef>
                <a:spcPts val="0"/>
              </a:spcBef>
              <a:spcAft>
                <a:spcPts val="0"/>
              </a:spcAft>
              <a:buSzPts val="500"/>
              <a:buFont typeface="Helvetica Neue"/>
              <a:buChar char="○"/>
            </a:pPr>
            <a:r>
              <a:rPr lang="en" sz="500">
                <a:latin typeface="Helvetica Neue"/>
                <a:ea typeface="Helvetica Neue"/>
                <a:cs typeface="Helvetica Neue"/>
                <a:sym typeface="Helvetica Neue"/>
              </a:rPr>
              <a:t>“Balanced” dataset balances by removing images</a:t>
            </a:r>
            <a:endParaRPr sz="500">
              <a:latin typeface="Helvetica Neue"/>
              <a:ea typeface="Helvetica Neue"/>
              <a:cs typeface="Helvetica Neue"/>
              <a:sym typeface="Helvetica Neue"/>
            </a:endParaRPr>
          </a:p>
          <a:p>
            <a:pPr indent="-146050" lvl="1" marL="342900" rtl="0" algn="l">
              <a:lnSpc>
                <a:spcPct val="150000"/>
              </a:lnSpc>
              <a:spcBef>
                <a:spcPts val="0"/>
              </a:spcBef>
              <a:spcAft>
                <a:spcPts val="0"/>
              </a:spcAft>
              <a:buSzPts val="500"/>
              <a:buFont typeface="Helvetica Neue"/>
              <a:buChar char="○"/>
            </a:pPr>
            <a:r>
              <a:rPr lang="en" sz="500">
                <a:latin typeface="Helvetica Neue"/>
                <a:ea typeface="Helvetica Neue"/>
                <a:cs typeface="Helvetica Neue"/>
                <a:sym typeface="Helvetica Neue"/>
              </a:rPr>
              <a:t>“Augmented” dataset balances by copying and randomly rotating images</a:t>
            </a:r>
            <a:endParaRPr sz="500">
              <a:latin typeface="Helvetica Neue"/>
              <a:ea typeface="Helvetica Neue"/>
              <a:cs typeface="Helvetica Neue"/>
              <a:sym typeface="Helvetica Neue"/>
            </a:endParaRPr>
          </a:p>
        </p:txBody>
      </p:sp>
      <p:sp>
        <p:nvSpPr>
          <p:cNvPr id="83" name="Google Shape;83;p13"/>
          <p:cNvSpPr txBox="1"/>
          <p:nvPr/>
        </p:nvSpPr>
        <p:spPr>
          <a:xfrm>
            <a:off x="6529475" y="1614025"/>
            <a:ext cx="2858700" cy="1877700"/>
          </a:xfrm>
          <a:prstGeom prst="rect">
            <a:avLst/>
          </a:prstGeom>
          <a:noFill/>
          <a:ln>
            <a:noFill/>
          </a:ln>
        </p:spPr>
        <p:txBody>
          <a:bodyPr anchorCtr="0" anchor="t" bIns="91425" lIns="91425" spcFirstLastPara="1" rIns="91425" wrap="square" tIns="91425">
            <a:spAutoFit/>
          </a:bodyPr>
          <a:lstStyle/>
          <a:p>
            <a:pPr indent="-146050" lvl="0" marL="171450" rtl="0" algn="l">
              <a:lnSpc>
                <a:spcPct val="150000"/>
              </a:lnSpc>
              <a:spcBef>
                <a:spcPts val="0"/>
              </a:spcBef>
              <a:spcAft>
                <a:spcPts val="0"/>
              </a:spcAft>
              <a:buClr>
                <a:schemeClr val="dk1"/>
              </a:buClr>
              <a:buSzPts val="500"/>
              <a:buFont typeface="Helvetica Neue"/>
              <a:buChar char="●"/>
            </a:pPr>
            <a:r>
              <a:rPr lang="en" sz="500">
                <a:solidFill>
                  <a:schemeClr val="dk1"/>
                </a:solidFill>
                <a:latin typeface="Helvetica Neue"/>
                <a:ea typeface="Helvetica Neue"/>
                <a:cs typeface="Helvetica Neue"/>
                <a:sym typeface="Helvetica Neue"/>
              </a:rPr>
              <a:t>Results are tentatively promising: smaller sub-datasets do not necessarily guarantee poor performance</a:t>
            </a:r>
            <a:endParaRPr sz="500">
              <a:solidFill>
                <a:schemeClr val="dk1"/>
              </a:solidFill>
              <a:latin typeface="Helvetica Neue"/>
              <a:ea typeface="Helvetica Neue"/>
              <a:cs typeface="Helvetica Neue"/>
              <a:sym typeface="Helvetica Neue"/>
            </a:endParaRPr>
          </a:p>
          <a:p>
            <a:pPr indent="-146050" lvl="0" marL="171450" rtl="0" algn="l">
              <a:lnSpc>
                <a:spcPct val="150000"/>
              </a:lnSpc>
              <a:spcBef>
                <a:spcPts val="0"/>
              </a:spcBef>
              <a:spcAft>
                <a:spcPts val="0"/>
              </a:spcAft>
              <a:buClr>
                <a:schemeClr val="dk1"/>
              </a:buClr>
              <a:buSzPts val="500"/>
              <a:buFont typeface="Helvetica Neue"/>
              <a:buChar char="●"/>
            </a:pPr>
            <a:r>
              <a:rPr lang="en" sz="500">
                <a:solidFill>
                  <a:schemeClr val="dk1"/>
                </a:solidFill>
                <a:latin typeface="Helvetica Neue"/>
                <a:ea typeface="Helvetica Neue"/>
                <a:cs typeface="Helvetica Neue"/>
                <a:sym typeface="Helvetica Neue"/>
              </a:rPr>
              <a:t>Disparity in ratio of accuracies and number of images calls for further exploration</a:t>
            </a:r>
            <a:endParaRPr sz="500">
              <a:solidFill>
                <a:schemeClr val="dk1"/>
              </a:solidFill>
              <a:latin typeface="Helvetica Neue"/>
              <a:ea typeface="Helvetica Neue"/>
              <a:cs typeface="Helvetica Neue"/>
              <a:sym typeface="Helvetica Neue"/>
            </a:endParaRPr>
          </a:p>
          <a:p>
            <a:pPr indent="-146050" lvl="1" marL="457200" rtl="0" algn="l">
              <a:lnSpc>
                <a:spcPct val="150000"/>
              </a:lnSpc>
              <a:spcBef>
                <a:spcPts val="0"/>
              </a:spcBef>
              <a:spcAft>
                <a:spcPts val="0"/>
              </a:spcAft>
              <a:buClr>
                <a:schemeClr val="dk1"/>
              </a:buClr>
              <a:buSzPts val="500"/>
              <a:buFont typeface="Helvetica Neue"/>
              <a:buChar char="○"/>
            </a:pPr>
            <a:r>
              <a:rPr lang="en" sz="500">
                <a:solidFill>
                  <a:schemeClr val="dk1"/>
                </a:solidFill>
                <a:latin typeface="Helvetica Neue"/>
                <a:ea typeface="Helvetica Neue"/>
                <a:cs typeface="Helvetica Neue"/>
                <a:sym typeface="Helvetica Neue"/>
              </a:rPr>
              <a:t>Can’t conclude if high accuracy for skin type VI is due to correct predictions or lack of data </a:t>
            </a:r>
            <a:endParaRPr sz="500">
              <a:solidFill>
                <a:schemeClr val="dk1"/>
              </a:solidFill>
              <a:latin typeface="Helvetica Neue"/>
              <a:ea typeface="Helvetica Neue"/>
              <a:cs typeface="Helvetica Neue"/>
              <a:sym typeface="Helvetica Neue"/>
            </a:endParaRPr>
          </a:p>
          <a:p>
            <a:pPr indent="-146050" lvl="1" marL="457200" rtl="0" algn="l">
              <a:lnSpc>
                <a:spcPct val="150000"/>
              </a:lnSpc>
              <a:spcBef>
                <a:spcPts val="0"/>
              </a:spcBef>
              <a:spcAft>
                <a:spcPts val="0"/>
              </a:spcAft>
              <a:buClr>
                <a:schemeClr val="dk1"/>
              </a:buClr>
              <a:buSzPts val="500"/>
              <a:buFont typeface="Helvetica Neue"/>
              <a:buChar char="○"/>
            </a:pPr>
            <a:r>
              <a:rPr lang="en" sz="500">
                <a:solidFill>
                  <a:schemeClr val="dk1"/>
                </a:solidFill>
                <a:latin typeface="Helvetica Neue"/>
                <a:ea typeface="Helvetica Neue"/>
                <a:cs typeface="Helvetica Neue"/>
                <a:sym typeface="Helvetica Neue"/>
              </a:rPr>
              <a:t>Balanced dataset preserves general distribution of accuracies over Fitzpatrick skin types</a:t>
            </a:r>
            <a:endParaRPr sz="500">
              <a:solidFill>
                <a:schemeClr val="dk1"/>
              </a:solidFill>
              <a:latin typeface="Helvetica Neue"/>
              <a:ea typeface="Helvetica Neue"/>
              <a:cs typeface="Helvetica Neue"/>
              <a:sym typeface="Helvetica Neue"/>
            </a:endParaRPr>
          </a:p>
          <a:p>
            <a:pPr indent="-146050" lvl="1" marL="457200" rtl="0" algn="l">
              <a:lnSpc>
                <a:spcPct val="150000"/>
              </a:lnSpc>
              <a:spcBef>
                <a:spcPts val="0"/>
              </a:spcBef>
              <a:spcAft>
                <a:spcPts val="0"/>
              </a:spcAft>
              <a:buClr>
                <a:schemeClr val="dk1"/>
              </a:buClr>
              <a:buSzPts val="500"/>
              <a:buFont typeface="Helvetica Neue"/>
              <a:buChar char="○"/>
            </a:pPr>
            <a:r>
              <a:rPr lang="en" sz="500">
                <a:solidFill>
                  <a:schemeClr val="dk1"/>
                </a:solidFill>
                <a:latin typeface="Helvetica Neue"/>
                <a:ea typeface="Helvetica Neue"/>
                <a:cs typeface="Helvetica Neue"/>
                <a:sym typeface="Helvetica Neue"/>
              </a:rPr>
              <a:t>Augmented dataset with data manipulation increases differences for 3-split, decreases differences for 9-split</a:t>
            </a:r>
            <a:endParaRPr sz="500">
              <a:solidFill>
                <a:schemeClr val="dk1"/>
              </a:solidFill>
              <a:latin typeface="Helvetica Neue"/>
              <a:ea typeface="Helvetica Neue"/>
              <a:cs typeface="Helvetica Neue"/>
              <a:sym typeface="Helvetica Neue"/>
            </a:endParaRPr>
          </a:p>
          <a:p>
            <a:pPr indent="-146050" lvl="1" marL="457200" rtl="0" algn="l">
              <a:lnSpc>
                <a:spcPct val="150000"/>
              </a:lnSpc>
              <a:spcBef>
                <a:spcPts val="0"/>
              </a:spcBef>
              <a:spcAft>
                <a:spcPts val="0"/>
              </a:spcAft>
              <a:buClr>
                <a:schemeClr val="dk1"/>
              </a:buClr>
              <a:buSzPts val="500"/>
              <a:buFont typeface="Helvetica Neue"/>
              <a:buChar char="○"/>
            </a:pPr>
            <a:r>
              <a:rPr lang="en" sz="500">
                <a:solidFill>
                  <a:schemeClr val="dk1"/>
                </a:solidFill>
                <a:latin typeface="Helvetica Neue"/>
                <a:ea typeface="Helvetica Neue"/>
                <a:cs typeface="Helvetica Neue"/>
                <a:sym typeface="Helvetica Neue"/>
              </a:rPr>
              <a:t>More diverse data is necessary for a stronger conclusion</a:t>
            </a:r>
            <a:endParaRPr sz="500">
              <a:solidFill>
                <a:schemeClr val="dk1"/>
              </a:solidFill>
              <a:latin typeface="Helvetica Neue"/>
              <a:ea typeface="Helvetica Neue"/>
              <a:cs typeface="Helvetica Neue"/>
              <a:sym typeface="Helvetica Neue"/>
            </a:endParaRPr>
          </a:p>
          <a:p>
            <a:pPr indent="-155575" lvl="0" marL="171450" rtl="0" algn="l">
              <a:lnSpc>
                <a:spcPct val="150000"/>
              </a:lnSpc>
              <a:spcBef>
                <a:spcPts val="0"/>
              </a:spcBef>
              <a:spcAft>
                <a:spcPts val="0"/>
              </a:spcAft>
              <a:buClr>
                <a:schemeClr val="dk1"/>
              </a:buClr>
              <a:buSzPts val="500"/>
              <a:buFont typeface="Helvetica Neue"/>
              <a:buChar char="●"/>
            </a:pPr>
            <a:r>
              <a:rPr lang="en" sz="500">
                <a:solidFill>
                  <a:schemeClr val="dk1"/>
                </a:solidFill>
                <a:latin typeface="Helvetica Neue"/>
                <a:ea typeface="Helvetica Neue"/>
                <a:cs typeface="Helvetica Neue"/>
                <a:sym typeface="Helvetica Neue"/>
              </a:rPr>
              <a:t>Potential for multi-stage classification in order to more accurately classify conditions for each skin type</a:t>
            </a:r>
            <a:endParaRPr sz="500">
              <a:solidFill>
                <a:schemeClr val="dk1"/>
              </a:solidFill>
              <a:latin typeface="Helvetica Neue"/>
              <a:ea typeface="Helvetica Neue"/>
              <a:cs typeface="Helvetica Neue"/>
              <a:sym typeface="Helvetica Neue"/>
            </a:endParaRPr>
          </a:p>
          <a:p>
            <a:pPr indent="-146050" lvl="1" marL="457200" rtl="0" algn="l">
              <a:lnSpc>
                <a:spcPct val="150000"/>
              </a:lnSpc>
              <a:spcBef>
                <a:spcPts val="0"/>
              </a:spcBef>
              <a:spcAft>
                <a:spcPts val="0"/>
              </a:spcAft>
              <a:buClr>
                <a:schemeClr val="dk1"/>
              </a:buClr>
              <a:buSzPts val="500"/>
              <a:buFont typeface="Helvetica Neue"/>
              <a:buChar char="○"/>
            </a:pPr>
            <a:r>
              <a:rPr lang="en" sz="500">
                <a:solidFill>
                  <a:schemeClr val="dk1"/>
                </a:solidFill>
                <a:latin typeface="Helvetica Neue"/>
                <a:ea typeface="Helvetica Neue"/>
                <a:cs typeface="Helvetica Neue"/>
                <a:sym typeface="Helvetica Neue"/>
              </a:rPr>
              <a:t>First classification would be only of Fitzpatrick skin type</a:t>
            </a:r>
            <a:endParaRPr sz="500">
              <a:solidFill>
                <a:schemeClr val="dk1"/>
              </a:solidFill>
              <a:latin typeface="Helvetica Neue"/>
              <a:ea typeface="Helvetica Neue"/>
              <a:cs typeface="Helvetica Neue"/>
              <a:sym typeface="Helvetica Neue"/>
            </a:endParaRPr>
          </a:p>
          <a:p>
            <a:pPr indent="-146050" lvl="1" marL="457200" rtl="0" algn="l">
              <a:lnSpc>
                <a:spcPct val="150000"/>
              </a:lnSpc>
              <a:spcBef>
                <a:spcPts val="0"/>
              </a:spcBef>
              <a:spcAft>
                <a:spcPts val="0"/>
              </a:spcAft>
              <a:buClr>
                <a:schemeClr val="dk1"/>
              </a:buClr>
              <a:buSzPts val="500"/>
              <a:buFont typeface="Helvetica Neue"/>
              <a:buChar char="○"/>
            </a:pPr>
            <a:r>
              <a:rPr lang="en" sz="500">
                <a:solidFill>
                  <a:schemeClr val="dk1"/>
                </a:solidFill>
                <a:latin typeface="Helvetica Neue"/>
                <a:ea typeface="Helvetica Neue"/>
                <a:cs typeface="Helvetica Neue"/>
                <a:sym typeface="Helvetica Neue"/>
              </a:rPr>
              <a:t>Second classification would come from one of 6 possible CNNs and would predict the actual skin condition</a:t>
            </a:r>
            <a:endParaRPr sz="500">
              <a:latin typeface="Helvetica Neue"/>
              <a:ea typeface="Helvetica Neue"/>
              <a:cs typeface="Helvetica Neue"/>
              <a:sym typeface="Helvetica Neue"/>
            </a:endParaRPr>
          </a:p>
        </p:txBody>
      </p:sp>
      <p:pic>
        <p:nvPicPr>
          <p:cNvPr id="84" name="Google Shape;84;p13"/>
          <p:cNvPicPr preferRelativeResize="0"/>
          <p:nvPr/>
        </p:nvPicPr>
        <p:blipFill>
          <a:blip r:embed="rId12">
            <a:alphaModFix/>
          </a:blip>
          <a:stretch>
            <a:fillRect/>
          </a:stretch>
        </p:blipFill>
        <p:spPr>
          <a:xfrm>
            <a:off x="5093327" y="2889824"/>
            <a:ext cx="1233447" cy="947799"/>
          </a:xfrm>
          <a:prstGeom prst="rect">
            <a:avLst/>
          </a:prstGeom>
          <a:noFill/>
          <a:ln>
            <a:noFill/>
          </a:ln>
        </p:spPr>
      </p:pic>
      <p:pic>
        <p:nvPicPr>
          <p:cNvPr id="85" name="Google Shape;85;p13"/>
          <p:cNvPicPr preferRelativeResize="0"/>
          <p:nvPr/>
        </p:nvPicPr>
        <p:blipFill>
          <a:blip r:embed="rId13">
            <a:alphaModFix/>
          </a:blip>
          <a:stretch>
            <a:fillRect/>
          </a:stretch>
        </p:blipFill>
        <p:spPr>
          <a:xfrm>
            <a:off x="5106726" y="1804375"/>
            <a:ext cx="1167299" cy="947800"/>
          </a:xfrm>
          <a:prstGeom prst="rect">
            <a:avLst/>
          </a:prstGeom>
          <a:noFill/>
          <a:ln>
            <a:noFill/>
          </a:ln>
        </p:spPr>
      </p:pic>
      <p:pic>
        <p:nvPicPr>
          <p:cNvPr id="86" name="Google Shape;86;p13"/>
          <p:cNvPicPr preferRelativeResize="0"/>
          <p:nvPr/>
        </p:nvPicPr>
        <p:blipFill>
          <a:blip r:embed="rId14">
            <a:alphaModFix/>
          </a:blip>
          <a:stretch>
            <a:fillRect/>
          </a:stretch>
        </p:blipFill>
        <p:spPr>
          <a:xfrm>
            <a:off x="3367250" y="1687075"/>
            <a:ext cx="1708126" cy="988921"/>
          </a:xfrm>
          <a:prstGeom prst="rect">
            <a:avLst/>
          </a:prstGeom>
          <a:noFill/>
          <a:ln>
            <a:noFill/>
          </a:ln>
        </p:spPr>
      </p:pic>
      <p:pic>
        <p:nvPicPr>
          <p:cNvPr id="87" name="Google Shape;87;p13"/>
          <p:cNvPicPr preferRelativeResize="0"/>
          <p:nvPr/>
        </p:nvPicPr>
        <p:blipFill>
          <a:blip r:embed="rId15">
            <a:alphaModFix/>
          </a:blip>
          <a:stretch>
            <a:fillRect/>
          </a:stretch>
        </p:blipFill>
        <p:spPr>
          <a:xfrm>
            <a:off x="3401275" y="2752625"/>
            <a:ext cx="1640100" cy="1069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25199" y="495251"/>
            <a:ext cx="8889600" cy="63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a:p>
            <a:pPr indent="0" lvl="0" marL="0" rtl="0" algn="l">
              <a:spcBef>
                <a:spcPts val="0"/>
              </a:spcBef>
              <a:spcAft>
                <a:spcPts val="0"/>
              </a:spcAft>
              <a:buNone/>
            </a:pPr>
            <a:r>
              <a:t/>
            </a:r>
            <a:endParaRPr/>
          </a:p>
        </p:txBody>
      </p:sp>
      <p:sp>
        <p:nvSpPr>
          <p:cNvPr id="93" name="Google Shape;93;p14"/>
          <p:cNvSpPr txBox="1"/>
          <p:nvPr>
            <p:ph idx="1" type="body"/>
          </p:nvPr>
        </p:nvSpPr>
        <p:spPr>
          <a:xfrm>
            <a:off x="325199" y="1282544"/>
            <a:ext cx="8889600" cy="38019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 sz="1200">
                <a:solidFill>
                  <a:schemeClr val="dk1"/>
                </a:solidFill>
                <a:latin typeface="Times New Roman"/>
                <a:ea typeface="Times New Roman"/>
                <a:cs typeface="Times New Roman"/>
                <a:sym typeface="Times New Roman"/>
              </a:rPr>
              <a:t>The pervasive inequalities in healthcare that disproportionately impact people of color are well-documented.</a:t>
            </a:r>
            <a:endParaRPr sz="1200">
              <a:solidFill>
                <a:schemeClr val="dk1"/>
              </a:solidFill>
              <a:latin typeface="Times New Roman"/>
              <a:ea typeface="Times New Roman"/>
              <a:cs typeface="Times New Roman"/>
              <a:sym typeface="Times New Roman"/>
            </a:endParaRPr>
          </a:p>
          <a:p>
            <a:pPr indent="-304800" lvl="0" marL="457200" rtl="0" algn="l">
              <a:lnSpc>
                <a:spcPct val="20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In dermatology textbooks and literature, black and brown skin is not represented proportionately.</a:t>
            </a:r>
            <a:endParaRPr sz="1200">
              <a:solidFill>
                <a:schemeClr val="dk1"/>
              </a:solidFill>
              <a:latin typeface="Times New Roman"/>
              <a:ea typeface="Times New Roman"/>
              <a:cs typeface="Times New Roman"/>
              <a:sym typeface="Times New Roman"/>
            </a:endParaRPr>
          </a:p>
          <a:p>
            <a:pPr indent="-304800" lvl="0" marL="457200" rtl="0" algn="l">
              <a:lnSpc>
                <a:spcPct val="20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Skin cancer mortality rates are 2-3x higher for patients of color</a:t>
            </a:r>
            <a:endParaRPr sz="1200">
              <a:solidFill>
                <a:schemeClr val="dk1"/>
              </a:solidFill>
              <a:latin typeface="Times New Roman"/>
              <a:ea typeface="Times New Roman"/>
              <a:cs typeface="Times New Roman"/>
              <a:sym typeface="Times New Roman"/>
            </a:endParaRPr>
          </a:p>
          <a:p>
            <a:pPr indent="-304800" lvl="0" marL="457200" rtl="0" algn="l">
              <a:lnSpc>
                <a:spcPct val="20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Concerning that this demographic gap could carry over to training datasets</a:t>
            </a:r>
            <a:endParaRPr sz="1200">
              <a:solidFill>
                <a:schemeClr val="dk1"/>
              </a:solidFill>
              <a:latin typeface="Times New Roman"/>
              <a:ea typeface="Times New Roman"/>
              <a:cs typeface="Times New Roman"/>
              <a:sym typeface="Times New Roman"/>
            </a:endParaRPr>
          </a:p>
          <a:p>
            <a:pPr indent="-304800" lvl="1" marL="914400" rtl="0" algn="l">
              <a:lnSpc>
                <a:spcPct val="20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Would reinforce these disparities among darker-skinned patients (Lashbrook, 2018).</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25199" y="495251"/>
            <a:ext cx="8889600" cy="63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99" name="Google Shape;99;p15"/>
          <p:cNvSpPr txBox="1"/>
          <p:nvPr>
            <p:ph idx="1" type="body"/>
          </p:nvPr>
        </p:nvSpPr>
        <p:spPr>
          <a:xfrm>
            <a:off x="325199" y="1282544"/>
            <a:ext cx="8889600" cy="3801900"/>
          </a:xfrm>
          <a:prstGeom prst="rect">
            <a:avLst/>
          </a:prstGeom>
        </p:spPr>
        <p:txBody>
          <a:bodyPr anchorCtr="0" anchor="t" bIns="91425" lIns="91425" spcFirstLastPara="1" rIns="91425" wrap="square" tIns="91425">
            <a:normAutofit/>
          </a:bodyPr>
          <a:lstStyle/>
          <a:p>
            <a:pPr indent="-177800" lvl="0" marL="114300" rtl="0" algn="l">
              <a:lnSpc>
                <a:spcPct val="150000"/>
              </a:lnSpc>
              <a:spcBef>
                <a:spcPts val="0"/>
              </a:spcBef>
              <a:spcAft>
                <a:spcPts val="0"/>
              </a:spcAft>
              <a:buClr>
                <a:schemeClr val="dk1"/>
              </a:buClr>
              <a:buSzPts val="1000"/>
              <a:buFont typeface="Helvetica Neue"/>
              <a:buChar char="●"/>
            </a:pPr>
            <a:r>
              <a:rPr lang="en" sz="1000">
                <a:solidFill>
                  <a:schemeClr val="dk1"/>
                </a:solidFill>
                <a:latin typeface="Helvetica Neue"/>
                <a:ea typeface="Helvetica Neue"/>
                <a:cs typeface="Helvetica Neue"/>
                <a:sym typeface="Helvetica Neue"/>
              </a:rPr>
              <a:t>Results are tentatively promising: smaller sub-datasets do not necessarily guarantee poor performance</a:t>
            </a:r>
            <a:endParaRPr sz="1000">
              <a:solidFill>
                <a:schemeClr val="dk1"/>
              </a:solidFill>
              <a:latin typeface="Helvetica Neue"/>
              <a:ea typeface="Helvetica Neue"/>
              <a:cs typeface="Helvetica Neue"/>
              <a:sym typeface="Helvetica Neue"/>
            </a:endParaRPr>
          </a:p>
          <a:p>
            <a:pPr indent="-177800" lvl="0" marL="114300" rtl="0" algn="l">
              <a:lnSpc>
                <a:spcPct val="150000"/>
              </a:lnSpc>
              <a:spcBef>
                <a:spcPts val="0"/>
              </a:spcBef>
              <a:spcAft>
                <a:spcPts val="0"/>
              </a:spcAft>
              <a:buClr>
                <a:schemeClr val="dk1"/>
              </a:buClr>
              <a:buSzPts val="1000"/>
              <a:buFont typeface="Helvetica Neue"/>
              <a:buChar char="●"/>
            </a:pPr>
            <a:r>
              <a:rPr lang="en" sz="1000">
                <a:solidFill>
                  <a:schemeClr val="dk1"/>
                </a:solidFill>
                <a:latin typeface="Helvetica Neue"/>
                <a:ea typeface="Helvetica Neue"/>
                <a:cs typeface="Helvetica Neue"/>
                <a:sym typeface="Helvetica Neue"/>
              </a:rPr>
              <a:t>Disparity in ratio of accuracies and number of images calls for further exploration</a:t>
            </a:r>
            <a:endParaRPr sz="1000">
              <a:solidFill>
                <a:schemeClr val="dk1"/>
              </a:solidFill>
              <a:latin typeface="Helvetica Neue"/>
              <a:ea typeface="Helvetica Neue"/>
              <a:cs typeface="Helvetica Neue"/>
              <a:sym typeface="Helvetica Neue"/>
            </a:endParaRPr>
          </a:p>
          <a:p>
            <a:pPr indent="-177800" lvl="1" marL="314325" rtl="0" algn="l">
              <a:lnSpc>
                <a:spcPct val="150000"/>
              </a:lnSpc>
              <a:spcBef>
                <a:spcPts val="0"/>
              </a:spcBef>
              <a:spcAft>
                <a:spcPts val="0"/>
              </a:spcAft>
              <a:buClr>
                <a:schemeClr val="dk1"/>
              </a:buClr>
              <a:buSzPts val="1000"/>
              <a:buFont typeface="Helvetica Neue"/>
              <a:buChar char="○"/>
            </a:pPr>
            <a:r>
              <a:rPr lang="en" sz="1000">
                <a:solidFill>
                  <a:schemeClr val="dk1"/>
                </a:solidFill>
                <a:latin typeface="Helvetica Neue"/>
                <a:ea typeface="Helvetica Neue"/>
                <a:cs typeface="Helvetica Neue"/>
                <a:sym typeface="Helvetica Neue"/>
              </a:rPr>
              <a:t>Can’t conclude if high accuracy for skin type VI is due to correct predictions or lack of data </a:t>
            </a:r>
            <a:endParaRPr sz="1000">
              <a:solidFill>
                <a:schemeClr val="dk1"/>
              </a:solidFill>
              <a:latin typeface="Helvetica Neue"/>
              <a:ea typeface="Helvetica Neue"/>
              <a:cs typeface="Helvetica Neue"/>
              <a:sym typeface="Helvetica Neue"/>
            </a:endParaRPr>
          </a:p>
          <a:p>
            <a:pPr indent="-177800" lvl="1" marL="314325" rtl="0" algn="l">
              <a:lnSpc>
                <a:spcPct val="150000"/>
              </a:lnSpc>
              <a:spcBef>
                <a:spcPts val="0"/>
              </a:spcBef>
              <a:spcAft>
                <a:spcPts val="0"/>
              </a:spcAft>
              <a:buClr>
                <a:schemeClr val="dk1"/>
              </a:buClr>
              <a:buSzPts val="1000"/>
              <a:buFont typeface="Helvetica Neue"/>
              <a:buChar char="○"/>
            </a:pPr>
            <a:r>
              <a:rPr lang="en" sz="1000">
                <a:solidFill>
                  <a:schemeClr val="dk1"/>
                </a:solidFill>
                <a:latin typeface="Helvetica Neue"/>
                <a:ea typeface="Helvetica Neue"/>
                <a:cs typeface="Helvetica Neue"/>
                <a:sym typeface="Helvetica Neue"/>
              </a:rPr>
              <a:t>Balanced dataset preserves general distribution of accuracies over Fitzpatrick skin types</a:t>
            </a:r>
            <a:endParaRPr sz="1000">
              <a:solidFill>
                <a:schemeClr val="dk1"/>
              </a:solidFill>
              <a:latin typeface="Helvetica Neue"/>
              <a:ea typeface="Helvetica Neue"/>
              <a:cs typeface="Helvetica Neue"/>
              <a:sym typeface="Helvetica Neue"/>
            </a:endParaRPr>
          </a:p>
          <a:p>
            <a:pPr indent="-177800" lvl="1" marL="314325" rtl="0" algn="l">
              <a:lnSpc>
                <a:spcPct val="150000"/>
              </a:lnSpc>
              <a:spcBef>
                <a:spcPts val="0"/>
              </a:spcBef>
              <a:spcAft>
                <a:spcPts val="0"/>
              </a:spcAft>
              <a:buClr>
                <a:schemeClr val="dk1"/>
              </a:buClr>
              <a:buSzPts val="1000"/>
              <a:buFont typeface="Helvetica Neue"/>
              <a:buChar char="○"/>
            </a:pPr>
            <a:r>
              <a:rPr lang="en" sz="1000">
                <a:solidFill>
                  <a:schemeClr val="dk1"/>
                </a:solidFill>
                <a:latin typeface="Helvetica Neue"/>
                <a:ea typeface="Helvetica Neue"/>
                <a:cs typeface="Helvetica Neue"/>
                <a:sym typeface="Helvetica Neue"/>
              </a:rPr>
              <a:t>Augmented dataset with data manipulation increases differences for 3-split, decreases differences for 9-split</a:t>
            </a:r>
            <a:endParaRPr sz="1000">
              <a:solidFill>
                <a:schemeClr val="dk1"/>
              </a:solidFill>
              <a:latin typeface="Helvetica Neue"/>
              <a:ea typeface="Helvetica Neue"/>
              <a:cs typeface="Helvetica Neue"/>
              <a:sym typeface="Helvetica Neue"/>
            </a:endParaRPr>
          </a:p>
          <a:p>
            <a:pPr indent="-177800" lvl="1" marL="314325" rtl="0" algn="l">
              <a:lnSpc>
                <a:spcPct val="150000"/>
              </a:lnSpc>
              <a:spcBef>
                <a:spcPts val="0"/>
              </a:spcBef>
              <a:spcAft>
                <a:spcPts val="0"/>
              </a:spcAft>
              <a:buClr>
                <a:schemeClr val="dk1"/>
              </a:buClr>
              <a:buSzPts val="1000"/>
              <a:buFont typeface="Helvetica Neue"/>
              <a:buChar char="○"/>
            </a:pPr>
            <a:r>
              <a:rPr lang="en" sz="1000">
                <a:solidFill>
                  <a:schemeClr val="dk1"/>
                </a:solidFill>
                <a:latin typeface="Helvetica Neue"/>
                <a:ea typeface="Helvetica Neue"/>
                <a:cs typeface="Helvetica Neue"/>
                <a:sym typeface="Helvetica Neue"/>
              </a:rPr>
              <a:t>More diverse data is necessary for a stronger conclusion</a:t>
            </a:r>
            <a:endParaRPr sz="1000">
              <a:solidFill>
                <a:schemeClr val="dk1"/>
              </a:solidFill>
              <a:latin typeface="Helvetica Neue"/>
              <a:ea typeface="Helvetica Neue"/>
              <a:cs typeface="Helvetica Neue"/>
              <a:sym typeface="Helvetica Neue"/>
            </a:endParaRPr>
          </a:p>
          <a:p>
            <a:pPr indent="-177800" lvl="0" marL="114300" rtl="0" algn="l">
              <a:lnSpc>
                <a:spcPct val="150000"/>
              </a:lnSpc>
              <a:spcBef>
                <a:spcPts val="0"/>
              </a:spcBef>
              <a:spcAft>
                <a:spcPts val="0"/>
              </a:spcAft>
              <a:buClr>
                <a:schemeClr val="dk1"/>
              </a:buClr>
              <a:buSzPts val="1000"/>
              <a:buFont typeface="Helvetica Neue"/>
              <a:buChar char="●"/>
            </a:pPr>
            <a:r>
              <a:rPr lang="en" sz="1000">
                <a:solidFill>
                  <a:schemeClr val="dk1"/>
                </a:solidFill>
                <a:latin typeface="Helvetica Neue"/>
                <a:ea typeface="Helvetica Neue"/>
                <a:cs typeface="Helvetica Neue"/>
                <a:sym typeface="Helvetica Neue"/>
              </a:rPr>
              <a:t>Potential for multi-stage classification in order to more accurately classify conditions for each skin type</a:t>
            </a:r>
            <a:endParaRPr sz="1000">
              <a:solidFill>
                <a:schemeClr val="dk1"/>
              </a:solidFill>
              <a:latin typeface="Helvetica Neue"/>
              <a:ea typeface="Helvetica Neue"/>
              <a:cs typeface="Helvetica Neue"/>
              <a:sym typeface="Helvetica Neue"/>
            </a:endParaRPr>
          </a:p>
          <a:p>
            <a:pPr indent="-177800" lvl="1" marL="314325" rtl="0" algn="l">
              <a:lnSpc>
                <a:spcPct val="150000"/>
              </a:lnSpc>
              <a:spcBef>
                <a:spcPts val="0"/>
              </a:spcBef>
              <a:spcAft>
                <a:spcPts val="0"/>
              </a:spcAft>
              <a:buClr>
                <a:schemeClr val="dk1"/>
              </a:buClr>
              <a:buSzPts val="1000"/>
              <a:buFont typeface="Helvetica Neue"/>
              <a:buChar char="○"/>
            </a:pPr>
            <a:r>
              <a:rPr lang="en" sz="1000">
                <a:solidFill>
                  <a:schemeClr val="dk1"/>
                </a:solidFill>
                <a:latin typeface="Helvetica Neue"/>
                <a:ea typeface="Helvetica Neue"/>
                <a:cs typeface="Helvetica Neue"/>
                <a:sym typeface="Helvetica Neue"/>
              </a:rPr>
              <a:t>First classification would be only of Fitzpatrick skin type</a:t>
            </a:r>
            <a:endParaRPr sz="1000">
              <a:solidFill>
                <a:schemeClr val="dk1"/>
              </a:solidFill>
              <a:latin typeface="Helvetica Neue"/>
              <a:ea typeface="Helvetica Neue"/>
              <a:cs typeface="Helvetica Neue"/>
              <a:sym typeface="Helvetica Neue"/>
            </a:endParaRPr>
          </a:p>
          <a:p>
            <a:pPr indent="-177800" lvl="2" marL="514350" rtl="0" algn="l">
              <a:lnSpc>
                <a:spcPct val="150000"/>
              </a:lnSpc>
              <a:spcBef>
                <a:spcPts val="0"/>
              </a:spcBef>
              <a:spcAft>
                <a:spcPts val="0"/>
              </a:spcAft>
              <a:buClr>
                <a:schemeClr val="dk1"/>
              </a:buClr>
              <a:buSzPts val="1000"/>
              <a:buFont typeface="Helvetica Neue"/>
              <a:buChar char="■"/>
            </a:pPr>
            <a:r>
              <a:rPr lang="en" sz="1000">
                <a:solidFill>
                  <a:schemeClr val="dk1"/>
                </a:solidFill>
                <a:latin typeface="Helvetica Neue"/>
                <a:ea typeface="Helvetica Neue"/>
                <a:cs typeface="Helvetica Neue"/>
                <a:sym typeface="Helvetica Neue"/>
              </a:rPr>
              <a:t>Would need large dataset of normal skin images to pre-train</a:t>
            </a:r>
            <a:endParaRPr sz="1000">
              <a:solidFill>
                <a:schemeClr val="dk1"/>
              </a:solidFill>
              <a:latin typeface="Helvetica Neue"/>
              <a:ea typeface="Helvetica Neue"/>
              <a:cs typeface="Helvetica Neue"/>
              <a:sym typeface="Helvetica Neue"/>
            </a:endParaRPr>
          </a:p>
          <a:p>
            <a:pPr indent="-177800" lvl="1" marL="314325" rtl="0" algn="l">
              <a:lnSpc>
                <a:spcPct val="150000"/>
              </a:lnSpc>
              <a:spcBef>
                <a:spcPts val="0"/>
              </a:spcBef>
              <a:spcAft>
                <a:spcPts val="0"/>
              </a:spcAft>
              <a:buClr>
                <a:schemeClr val="dk1"/>
              </a:buClr>
              <a:buSzPts val="1000"/>
              <a:buFont typeface="Helvetica Neue"/>
              <a:buChar char="○"/>
            </a:pPr>
            <a:r>
              <a:rPr lang="en" sz="1000">
                <a:solidFill>
                  <a:schemeClr val="dk1"/>
                </a:solidFill>
                <a:latin typeface="Helvetica Neue"/>
                <a:ea typeface="Helvetica Neue"/>
                <a:cs typeface="Helvetica Neue"/>
                <a:sym typeface="Helvetica Neue"/>
              </a:rPr>
              <a:t>Second classification would come from one of 6 possible CNNs and would predict the actual skin condition</a:t>
            </a:r>
            <a:endParaRPr sz="1000">
              <a:solidFill>
                <a:schemeClr val="dk1"/>
              </a:solidFill>
              <a:latin typeface="Helvetica Neue"/>
              <a:ea typeface="Helvetica Neue"/>
              <a:cs typeface="Helvetica Neue"/>
              <a:sym typeface="Helvetica Neue"/>
            </a:endParaRPr>
          </a:p>
          <a:p>
            <a:pPr indent="-177800" lvl="2" marL="514350" rtl="0" algn="l">
              <a:lnSpc>
                <a:spcPct val="150000"/>
              </a:lnSpc>
              <a:spcBef>
                <a:spcPts val="0"/>
              </a:spcBef>
              <a:spcAft>
                <a:spcPts val="0"/>
              </a:spcAft>
              <a:buClr>
                <a:schemeClr val="dk1"/>
              </a:buClr>
              <a:buSzPts val="1000"/>
              <a:buFont typeface="Helvetica Neue"/>
              <a:buChar char="■"/>
            </a:pPr>
            <a:r>
              <a:rPr lang="en" sz="1000">
                <a:solidFill>
                  <a:schemeClr val="dk1"/>
                </a:solidFill>
                <a:latin typeface="Helvetica Neue"/>
                <a:ea typeface="Helvetica Neue"/>
                <a:cs typeface="Helvetica Neue"/>
                <a:sym typeface="Helvetica Neue"/>
              </a:rPr>
              <a:t>Would need larger dataset labeled with both skin type and condition to be accurate</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