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91" r:id="rId2"/>
    <p:sldId id="262" r:id="rId3"/>
    <p:sldId id="273" r:id="rId4"/>
    <p:sldId id="259" r:id="rId5"/>
    <p:sldId id="293" r:id="rId6"/>
    <p:sldId id="261" r:id="rId7"/>
    <p:sldId id="264" r:id="rId8"/>
    <p:sldId id="288" r:id="rId9"/>
    <p:sldId id="289" r:id="rId10"/>
    <p:sldId id="290" r:id="rId11"/>
    <p:sldId id="292" r:id="rId12"/>
    <p:sldId id="287" r:id="rId13"/>
  </p:sldIdLst>
  <p:sldSz cx="9144000" cy="5143500" type="screen16x9"/>
  <p:notesSz cx="6858000" cy="9144000"/>
  <p:embeddedFontLst>
    <p:embeddedFont>
      <p:font typeface="Shabnam" panose="020B0604020202020204" charset="-78"/>
      <p:regular r:id="rId16"/>
      <p:bold r:id="rId17"/>
    </p:embeddedFont>
    <p:embeddedFont>
      <p:font typeface="ae_Dimnah" panose="02060603050605020204" pitchFamily="18" charset="-78"/>
      <p:regular r:id="rId18"/>
    </p:embeddedFont>
    <p:embeddedFont>
      <p:font typeface="Vazir" panose="020B060402020202020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3EB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D651B-8775-464D-A12D-4DC916EB9CA7}">
  <a:tblStyle styleId="{568D651B-8775-464D-A12D-4DC916EB9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400967-AD95-4C2A-957E-F8B973B096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5033" autoAdjust="0"/>
  </p:normalViewPr>
  <p:slideViewPr>
    <p:cSldViewPr snapToGrid="0">
      <p:cViewPr varScale="1">
        <p:scale>
          <a:sx n="152" d="100"/>
          <a:sy n="152" d="100"/>
        </p:scale>
        <p:origin x="3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67861B-03BE-B78F-CE67-B28D07D1BC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8E74F-C682-5EE2-60A3-FEDD1E14B4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6AE1-1133-4ABC-940B-85E19C37FE5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28D68-587B-4C6B-4E2C-8038B80B1C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882F6-12CF-40E2-A57E-DD2710A3CB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1ACC9-4E27-4BA7-9D17-A37F7CCB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678e2da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678e2da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678e2d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678e2d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72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8b376dcf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8b376dcf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06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c678e2da0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c678e2da0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678e2da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678e2da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678e2da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678e2da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75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a24671c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a24671c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678e2d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678e2d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678e2d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678e2d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62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678e2d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678e2d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87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678e2d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678e2d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53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3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F4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3FDB41F6-9F32-44AD-8E6E-68A63AB03815}"/>
              </a:ext>
            </a:extLst>
          </p:cNvPr>
          <p:cNvSpPr>
            <a:spLocks/>
          </p:cNvSpPr>
          <p:nvPr/>
        </p:nvSpPr>
        <p:spPr bwMode="auto">
          <a:xfrm flipH="1" flipV="1">
            <a:off x="0" y="2211709"/>
            <a:ext cx="9144000" cy="2933587"/>
          </a:xfrm>
          <a:prstGeom prst="rect">
            <a:avLst/>
          </a:prstGeom>
          <a:gradFill>
            <a:gsLst>
              <a:gs pos="0">
                <a:srgbClr val="74D3DC"/>
              </a:gs>
              <a:gs pos="94000">
                <a:srgbClr val="1F497D"/>
              </a:gs>
            </a:gsLst>
            <a:lin ang="21000000" scaled="0"/>
          </a:gradFill>
          <a:ln>
            <a:noFill/>
          </a:ln>
          <a:effectLst>
            <a:outerShdw blurRad="254000" dist="38100" dir="7800000" sx="99000" sy="99000" algn="tl" rotWithShape="0">
              <a:prstClr val="black">
                <a:alpha val="26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>
              <a:buClrTx/>
              <a:defRPr/>
            </a:pPr>
            <a:endParaRPr lang="en-US" sz="1350" kern="1200" dirty="0">
              <a:solidFill>
                <a:srgbClr val="3D3D3D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" y="2085910"/>
            <a:ext cx="9144002" cy="53793"/>
            <a:chOff x="-1" y="5041899"/>
            <a:chExt cx="9144002" cy="103796"/>
          </a:xfrm>
        </p:grpSpPr>
        <p:sp>
          <p:nvSpPr>
            <p:cNvPr id="20" name="sm 17"/>
            <p:cNvSpPr/>
            <p:nvPr userDrawn="1"/>
          </p:nvSpPr>
          <p:spPr>
            <a:xfrm>
              <a:off x="3041522" y="5041899"/>
              <a:ext cx="3131841" cy="101601"/>
            </a:xfrm>
            <a:prstGeom prst="rect">
              <a:avLst/>
            </a:prstGeom>
            <a:solidFill>
              <a:srgbClr val="2DB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rtl="1">
                <a:buClrTx/>
                <a:defRPr/>
              </a:pPr>
              <a:endParaRPr lang="zh-CN" altLang="en-US" sz="1800" kern="1200">
                <a:solidFill>
                  <a:prstClr val="white"/>
                </a:solidFill>
                <a:latin typeface="Vazir" panose="020B0603030804020204" pitchFamily="34" charset="-78"/>
                <a:ea typeface="等线" panose="02010600030101010101" pitchFamily="2" charset="-122"/>
                <a:cs typeface="Vazir" panose="020B0603030804020204" pitchFamily="34" charset="-78"/>
              </a:endParaRPr>
            </a:p>
          </p:txBody>
        </p:sp>
        <p:sp>
          <p:nvSpPr>
            <p:cNvPr id="21" name="sm 17"/>
            <p:cNvSpPr/>
            <p:nvPr/>
          </p:nvSpPr>
          <p:spPr>
            <a:xfrm>
              <a:off x="-1" y="5041899"/>
              <a:ext cx="3131841" cy="101601"/>
            </a:xfrm>
            <a:prstGeom prst="rect">
              <a:avLst/>
            </a:prstGeom>
            <a:solidFill>
              <a:srgbClr val="74D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rtl="1">
                <a:buClrTx/>
                <a:defRPr/>
              </a:pPr>
              <a:endParaRPr lang="zh-CN" altLang="en-US" sz="1800" kern="1200">
                <a:solidFill>
                  <a:prstClr val="white"/>
                </a:solidFill>
                <a:latin typeface="Vazir" panose="020B0603030804020204" pitchFamily="34" charset="-78"/>
                <a:ea typeface="等线" panose="02010600030101010101" pitchFamily="2" charset="-122"/>
                <a:cs typeface="Vazir" panose="020B0603030804020204" pitchFamily="34" charset="-78"/>
              </a:endParaRPr>
            </a:p>
          </p:txBody>
        </p:sp>
        <p:sp>
          <p:nvSpPr>
            <p:cNvPr id="22" name="sm 17"/>
            <p:cNvSpPr/>
            <p:nvPr userDrawn="1"/>
          </p:nvSpPr>
          <p:spPr>
            <a:xfrm>
              <a:off x="6012160" y="5044094"/>
              <a:ext cx="3131841" cy="101601"/>
            </a:xfrm>
            <a:prstGeom prst="rect">
              <a:avLst/>
            </a:prstGeom>
            <a:solidFill>
              <a:srgbClr val="74D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rtl="1">
                <a:buClrTx/>
                <a:defRPr/>
              </a:pPr>
              <a:endParaRPr lang="zh-CN" altLang="en-US" sz="1800" kern="1200">
                <a:solidFill>
                  <a:prstClr val="white"/>
                </a:solidFill>
                <a:latin typeface="Vazir" panose="020B0603030804020204" pitchFamily="34" charset="-78"/>
                <a:ea typeface="等线" panose="02010600030101010101" pitchFamily="2" charset="-122"/>
                <a:cs typeface="Vazir" panose="020B0603030804020204" pitchFamily="34" charset="-78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0" r="2080" b="7086"/>
          <a:stretch/>
        </p:blipFill>
        <p:spPr>
          <a:xfrm>
            <a:off x="2627784" y="483519"/>
            <a:ext cx="3888432" cy="381642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5"/>
          <p:cNvCxnSpPr>
            <a:cxnSpLocks/>
          </p:cNvCxnSpPr>
          <p:nvPr/>
        </p:nvCxnSpPr>
        <p:spPr>
          <a:xfrm rot="10800000" flipH="1">
            <a:off x="695728" y="539200"/>
            <a:ext cx="2482500" cy="14100"/>
          </a:xfrm>
          <a:prstGeom prst="straightConnector1">
            <a:avLst/>
          </a:prstGeom>
          <a:noFill/>
          <a:ln w="9525" cap="flat" cmpd="sng">
            <a:solidFill>
              <a:srgbClr val="0363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93098E-9395-D0F3-E062-4F0168B6CFD6}"/>
              </a:ext>
            </a:extLst>
          </p:cNvPr>
          <p:cNvSpPr txBox="1"/>
          <p:nvPr/>
        </p:nvSpPr>
        <p:spPr>
          <a:xfrm>
            <a:off x="4244883" y="323260"/>
            <a:ext cx="42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363EB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Class D &amp; Class E</a:t>
            </a:r>
            <a:endParaRPr lang="en-US" sz="2400" b="1" dirty="0">
              <a:solidFill>
                <a:srgbClr val="0363EB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5122" name="Picture 2" descr="Class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6" y="873150"/>
            <a:ext cx="7646049" cy="142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ass 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5" y="2642960"/>
            <a:ext cx="7646049" cy="148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5"/>
          <p:cNvCxnSpPr>
            <a:cxnSpLocks/>
          </p:cNvCxnSpPr>
          <p:nvPr/>
        </p:nvCxnSpPr>
        <p:spPr>
          <a:xfrm rot="10800000" flipH="1">
            <a:off x="695728" y="539200"/>
            <a:ext cx="2482500" cy="14100"/>
          </a:xfrm>
          <a:prstGeom prst="straightConnector1">
            <a:avLst/>
          </a:prstGeom>
          <a:noFill/>
          <a:ln w="9525" cap="flat" cmpd="sng">
            <a:solidFill>
              <a:srgbClr val="0363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93098E-9395-D0F3-E062-4F0168B6CFD6}"/>
              </a:ext>
            </a:extLst>
          </p:cNvPr>
          <p:cNvSpPr txBox="1"/>
          <p:nvPr/>
        </p:nvSpPr>
        <p:spPr>
          <a:xfrm>
            <a:off x="3778224" y="315417"/>
            <a:ext cx="42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Summary of IPv4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2" y="1784189"/>
            <a:ext cx="7252138" cy="20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8;p13">
            <a:extLst>
              <a:ext uri="{FF2B5EF4-FFF2-40B4-BE49-F238E27FC236}">
                <a16:creationId xmlns:a16="http://schemas.microsoft.com/office/drawing/2014/main" id="{4F0D8223-EFC7-027E-C478-1B256F83522D}"/>
              </a:ext>
            </a:extLst>
          </p:cNvPr>
          <p:cNvGrpSpPr/>
          <p:nvPr/>
        </p:nvGrpSpPr>
        <p:grpSpPr>
          <a:xfrm>
            <a:off x="2700001" y="699751"/>
            <a:ext cx="3743999" cy="3743999"/>
            <a:chOff x="713214" y="552214"/>
            <a:chExt cx="3252823" cy="3252823"/>
          </a:xfrm>
        </p:grpSpPr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AFBE0246-F0D5-168C-BF76-C41150578807}"/>
                </a:ext>
              </a:extLst>
            </p:cNvPr>
            <p:cNvSpPr/>
            <p:nvPr/>
          </p:nvSpPr>
          <p:spPr>
            <a:xfrm>
              <a:off x="713437" y="552437"/>
              <a:ext cx="3252600" cy="3252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3F6A46B2-E25E-7DCA-BFD3-90C3146BB7E6}"/>
                </a:ext>
              </a:extLst>
            </p:cNvPr>
            <p:cNvSpPr/>
            <p:nvPr/>
          </p:nvSpPr>
          <p:spPr>
            <a:xfrm rot="10800000">
              <a:off x="713214" y="552214"/>
              <a:ext cx="3252600" cy="3252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4;p10">
            <a:extLst>
              <a:ext uri="{FF2B5EF4-FFF2-40B4-BE49-F238E27FC236}">
                <a16:creationId xmlns:a16="http://schemas.microsoft.com/office/drawing/2014/main" id="{C394EC02-111E-6CBA-0F0C-EC0EF02913BB}"/>
              </a:ext>
            </a:extLst>
          </p:cNvPr>
          <p:cNvSpPr/>
          <p:nvPr/>
        </p:nvSpPr>
        <p:spPr>
          <a:xfrm>
            <a:off x="-2037125" y="3123900"/>
            <a:ext cx="4064400" cy="4064400"/>
          </a:xfrm>
          <a:prstGeom prst="arc">
            <a:avLst>
              <a:gd name="adj1" fmla="val 16200000"/>
              <a:gd name="adj2" fmla="val 0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5;p10">
            <a:extLst>
              <a:ext uri="{FF2B5EF4-FFF2-40B4-BE49-F238E27FC236}">
                <a16:creationId xmlns:a16="http://schemas.microsoft.com/office/drawing/2014/main" id="{A8981E92-AA55-C340-96AE-27E14FD9CEDA}"/>
              </a:ext>
            </a:extLst>
          </p:cNvPr>
          <p:cNvSpPr/>
          <p:nvPr/>
        </p:nvSpPr>
        <p:spPr>
          <a:xfrm rot="10800000">
            <a:off x="7139175" y="-2019300"/>
            <a:ext cx="4064400" cy="4064400"/>
          </a:xfrm>
          <a:prstGeom prst="arc">
            <a:avLst>
              <a:gd name="adj1" fmla="val 16200000"/>
              <a:gd name="adj2" fmla="val 52949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65D4C-BEAD-BDAC-F6EB-E2A6535AB7D2}"/>
              </a:ext>
            </a:extLst>
          </p:cNvPr>
          <p:cNvSpPr txBox="1"/>
          <p:nvPr/>
        </p:nvSpPr>
        <p:spPr>
          <a:xfrm>
            <a:off x="3203828" y="2110085"/>
            <a:ext cx="2736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5400" b="1" dirty="0">
                <a:solidFill>
                  <a:srgbClr val="101010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the 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089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>
            <a:off x="1686513" y="1549300"/>
            <a:ext cx="2622000" cy="2622000"/>
          </a:xfrm>
          <a:prstGeom prst="arc">
            <a:avLst>
              <a:gd name="adj1" fmla="val 16200000"/>
              <a:gd name="adj2" fmla="val 0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3"/>
          <p:cNvSpPr/>
          <p:nvPr/>
        </p:nvSpPr>
        <p:spPr>
          <a:xfrm rot="10800000">
            <a:off x="1686513" y="1549300"/>
            <a:ext cx="2622000" cy="2622000"/>
          </a:xfrm>
          <a:prstGeom prst="arc">
            <a:avLst>
              <a:gd name="adj1" fmla="val 16200000"/>
              <a:gd name="adj2" fmla="val 0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62C4E-661A-E29A-F578-963AA69283EC}"/>
              </a:ext>
            </a:extLst>
          </p:cNvPr>
          <p:cNvSpPr txBox="1"/>
          <p:nvPr/>
        </p:nvSpPr>
        <p:spPr>
          <a:xfrm>
            <a:off x="5698149" y="2276993"/>
            <a:ext cx="2868086" cy="22209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Private IP </a:t>
            </a:r>
            <a:r>
              <a:rPr lang="en-US" b="1" dirty="0" smtClean="0"/>
              <a:t>Address</a:t>
            </a:r>
          </a:p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Public IP </a:t>
            </a:r>
            <a:r>
              <a:rPr lang="en-US" b="1" dirty="0" smtClean="0"/>
              <a:t>Address</a:t>
            </a:r>
            <a:endParaRPr lang="fa-IR" b="1" dirty="0" smtClean="0"/>
          </a:p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IPv4</a:t>
            </a:r>
          </a:p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IPv6</a:t>
            </a:r>
            <a:endParaRPr lang="en-US" b="1" dirty="0" smtClean="0"/>
          </a:p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10" name="Google Shape;15;p3">
            <a:extLst>
              <a:ext uri="{FF2B5EF4-FFF2-40B4-BE49-F238E27FC236}">
                <a16:creationId xmlns:a16="http://schemas.microsoft.com/office/drawing/2014/main" id="{21D390A8-9B34-FDBD-7184-1735090CA167}"/>
              </a:ext>
            </a:extLst>
          </p:cNvPr>
          <p:cNvCxnSpPr/>
          <p:nvPr/>
        </p:nvCxnSpPr>
        <p:spPr>
          <a:xfrm>
            <a:off x="5445200" y="553300"/>
            <a:ext cx="2985600" cy="0"/>
          </a:xfrm>
          <a:prstGeom prst="straightConnector1">
            <a:avLst/>
          </a:prstGeom>
          <a:noFill/>
          <a:ln w="9525" cap="flat" cmpd="sng">
            <a:solidFill>
              <a:srgbClr val="0363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0B4A6A-B751-6121-41DD-15AF641009D0}"/>
              </a:ext>
            </a:extLst>
          </p:cNvPr>
          <p:cNvSpPr txBox="1"/>
          <p:nvPr/>
        </p:nvSpPr>
        <p:spPr>
          <a:xfrm>
            <a:off x="5698149" y="1127372"/>
            <a:ext cx="286808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3600" b="1" dirty="0">
                <a:solidFill>
                  <a:srgbClr val="0363EB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What is IP</a:t>
            </a:r>
            <a:r>
              <a:rPr lang="en-US" sz="3600" b="1" dirty="0" smtClean="0">
                <a:solidFill>
                  <a:srgbClr val="0363EB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?</a:t>
            </a:r>
            <a:endParaRPr lang="fa-IR" sz="3600" b="1" dirty="0">
              <a:solidFill>
                <a:srgbClr val="0363EB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1026" name="Picture 2" descr="What Is My IP Address Lo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5" y="553300"/>
            <a:ext cx="4568577" cy="40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44"/>
          <p:cNvGrpSpPr/>
          <p:nvPr/>
        </p:nvGrpSpPr>
        <p:grpSpPr>
          <a:xfrm>
            <a:off x="3223250" y="2827145"/>
            <a:ext cx="1321310" cy="1201065"/>
            <a:chOff x="4204684" y="2430067"/>
            <a:chExt cx="342957" cy="311738"/>
          </a:xfrm>
        </p:grpSpPr>
        <p:sp>
          <p:nvSpPr>
            <p:cNvPr id="379" name="Google Shape;379;p44"/>
            <p:cNvSpPr/>
            <p:nvPr/>
          </p:nvSpPr>
          <p:spPr>
            <a:xfrm>
              <a:off x="4235882" y="2430067"/>
              <a:ext cx="311759" cy="311738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4204684" y="2558309"/>
              <a:ext cx="117839" cy="117794"/>
            </a:xfrm>
            <a:custGeom>
              <a:avLst/>
              <a:gdLst/>
              <a:ahLst/>
              <a:cxnLst/>
              <a:rect l="l" t="t" r="r" b="b"/>
              <a:pathLst>
                <a:path w="3169" h="3168" extrusionOk="0">
                  <a:moveTo>
                    <a:pt x="1584" y="0"/>
                  </a:moveTo>
                  <a:cubicBezTo>
                    <a:pt x="710" y="0"/>
                    <a:pt x="1" y="710"/>
                    <a:pt x="1" y="1584"/>
                  </a:cubicBezTo>
                  <a:cubicBezTo>
                    <a:pt x="1" y="2459"/>
                    <a:pt x="710" y="3168"/>
                    <a:pt x="1584" y="3168"/>
                  </a:cubicBezTo>
                  <a:cubicBezTo>
                    <a:pt x="2459" y="3168"/>
                    <a:pt x="3168" y="2459"/>
                    <a:pt x="3168" y="1584"/>
                  </a:cubicBezTo>
                  <a:cubicBezTo>
                    <a:pt x="3168" y="710"/>
                    <a:pt x="2459" y="0"/>
                    <a:pt x="1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800" b="1" dirty="0">
                  <a:solidFill>
                    <a:schemeClr val="tx2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4</a:t>
              </a:r>
              <a:endParaRPr sz="18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81" name="Google Shape;381;p44"/>
          <p:cNvGrpSpPr/>
          <p:nvPr/>
        </p:nvGrpSpPr>
        <p:grpSpPr>
          <a:xfrm>
            <a:off x="4598286" y="2827145"/>
            <a:ext cx="1321167" cy="1201065"/>
            <a:chOff x="4561586" y="2430067"/>
            <a:chExt cx="342920" cy="311738"/>
          </a:xfrm>
        </p:grpSpPr>
        <p:sp>
          <p:nvSpPr>
            <p:cNvPr id="382" name="Google Shape;382;p44"/>
            <p:cNvSpPr/>
            <p:nvPr/>
          </p:nvSpPr>
          <p:spPr>
            <a:xfrm>
              <a:off x="4561586" y="2430067"/>
              <a:ext cx="311759" cy="311738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83" name="Google Shape;383;p44"/>
            <p:cNvSpPr/>
            <p:nvPr/>
          </p:nvSpPr>
          <p:spPr>
            <a:xfrm>
              <a:off x="4786741" y="2558309"/>
              <a:ext cx="117765" cy="117794"/>
            </a:xfrm>
            <a:custGeom>
              <a:avLst/>
              <a:gdLst/>
              <a:ahLst/>
              <a:cxnLst/>
              <a:rect l="l" t="t" r="r" b="b"/>
              <a:pathLst>
                <a:path w="3167" h="3168" extrusionOk="0">
                  <a:moveTo>
                    <a:pt x="1583" y="0"/>
                  </a:moveTo>
                  <a:cubicBezTo>
                    <a:pt x="708" y="0"/>
                    <a:pt x="1" y="710"/>
                    <a:pt x="1" y="1584"/>
                  </a:cubicBezTo>
                  <a:cubicBezTo>
                    <a:pt x="1" y="2459"/>
                    <a:pt x="708" y="3168"/>
                    <a:pt x="1583" y="3168"/>
                  </a:cubicBezTo>
                  <a:cubicBezTo>
                    <a:pt x="2457" y="3168"/>
                    <a:pt x="3166" y="2459"/>
                    <a:pt x="3166" y="1584"/>
                  </a:cubicBezTo>
                  <a:cubicBezTo>
                    <a:pt x="3166" y="710"/>
                    <a:pt x="2457" y="0"/>
                    <a:pt x="1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800" b="1" dirty="0">
                  <a:solidFill>
                    <a:schemeClr val="tx2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3</a:t>
              </a:r>
              <a:endParaRPr sz="18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84" name="Google Shape;384;p44"/>
          <p:cNvGrpSpPr/>
          <p:nvPr/>
        </p:nvGrpSpPr>
        <p:grpSpPr>
          <a:xfrm>
            <a:off x="4598286" y="1572499"/>
            <a:ext cx="1321167" cy="1201065"/>
            <a:chOff x="4561586" y="2104422"/>
            <a:chExt cx="342920" cy="311738"/>
          </a:xfrm>
        </p:grpSpPr>
        <p:sp>
          <p:nvSpPr>
            <p:cNvPr id="385" name="Google Shape;385;p44"/>
            <p:cNvSpPr/>
            <p:nvPr/>
          </p:nvSpPr>
          <p:spPr>
            <a:xfrm>
              <a:off x="4561586" y="2104422"/>
              <a:ext cx="311722" cy="311738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4786741" y="2170087"/>
              <a:ext cx="117765" cy="117757"/>
            </a:xfrm>
            <a:custGeom>
              <a:avLst/>
              <a:gdLst/>
              <a:ahLst/>
              <a:cxnLst/>
              <a:rect l="l" t="t" r="r" b="b"/>
              <a:pathLst>
                <a:path w="3167" h="3167" extrusionOk="0">
                  <a:moveTo>
                    <a:pt x="1583" y="1"/>
                  </a:moveTo>
                  <a:cubicBezTo>
                    <a:pt x="708" y="1"/>
                    <a:pt x="1" y="709"/>
                    <a:pt x="1" y="1583"/>
                  </a:cubicBezTo>
                  <a:cubicBezTo>
                    <a:pt x="1" y="2457"/>
                    <a:pt x="708" y="3167"/>
                    <a:pt x="1583" y="3167"/>
                  </a:cubicBezTo>
                  <a:cubicBezTo>
                    <a:pt x="2457" y="3167"/>
                    <a:pt x="3166" y="2457"/>
                    <a:pt x="3166" y="1583"/>
                  </a:cubicBezTo>
                  <a:cubicBezTo>
                    <a:pt x="3166" y="709"/>
                    <a:pt x="2457" y="1"/>
                    <a:pt x="1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800" b="1" dirty="0">
                  <a:solidFill>
                    <a:schemeClr val="tx2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1</a:t>
              </a:r>
              <a:endParaRPr sz="18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87" name="Google Shape;387;p44"/>
          <p:cNvGrpSpPr/>
          <p:nvPr/>
        </p:nvGrpSpPr>
        <p:grpSpPr>
          <a:xfrm>
            <a:off x="3223250" y="1572499"/>
            <a:ext cx="1321310" cy="1200780"/>
            <a:chOff x="4204684" y="2104422"/>
            <a:chExt cx="342957" cy="311664"/>
          </a:xfrm>
        </p:grpSpPr>
        <p:sp>
          <p:nvSpPr>
            <p:cNvPr id="388" name="Google Shape;388;p44"/>
            <p:cNvSpPr/>
            <p:nvPr/>
          </p:nvSpPr>
          <p:spPr>
            <a:xfrm>
              <a:off x="4235882" y="2104422"/>
              <a:ext cx="311759" cy="311664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4204684" y="2170087"/>
              <a:ext cx="117839" cy="117757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800" b="1" dirty="0">
                  <a:solidFill>
                    <a:schemeClr val="tx2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2</a:t>
              </a:r>
              <a:endParaRPr sz="18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A8E570-349F-3C72-D921-D86F6D83002C}"/>
              </a:ext>
            </a:extLst>
          </p:cNvPr>
          <p:cNvSpPr txBox="1"/>
          <p:nvPr/>
        </p:nvSpPr>
        <p:spPr>
          <a:xfrm>
            <a:off x="6059111" y="1492287"/>
            <a:ext cx="2180814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b="1" dirty="0"/>
              <a:t>Unique Identification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D55B8-65C8-27E6-281D-EAE5895B33C1}"/>
              </a:ext>
            </a:extLst>
          </p:cNvPr>
          <p:cNvSpPr txBox="1"/>
          <p:nvPr/>
        </p:nvSpPr>
        <p:spPr>
          <a:xfrm>
            <a:off x="6059111" y="3219557"/>
            <a:ext cx="2180814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b="1" dirty="0"/>
              <a:t>Global Connectivity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EBCA2-54E2-8C4A-939C-2630BA3728B0}"/>
              </a:ext>
            </a:extLst>
          </p:cNvPr>
          <p:cNvSpPr txBox="1"/>
          <p:nvPr/>
        </p:nvSpPr>
        <p:spPr>
          <a:xfrm>
            <a:off x="782582" y="1492287"/>
            <a:ext cx="2180814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r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b="1" dirty="0"/>
              <a:t>Routing Capability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ADE5B-7EDB-4C5E-B032-A92DB2F505D9}"/>
              </a:ext>
            </a:extLst>
          </p:cNvPr>
          <p:cNvSpPr txBox="1"/>
          <p:nvPr/>
        </p:nvSpPr>
        <p:spPr>
          <a:xfrm>
            <a:off x="782582" y="3219557"/>
            <a:ext cx="2180814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r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b="1" dirty="0"/>
              <a:t>Security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3" name="Google Shape;224;p35">
            <a:extLst>
              <a:ext uri="{FF2B5EF4-FFF2-40B4-BE49-F238E27FC236}">
                <a16:creationId xmlns:a16="http://schemas.microsoft.com/office/drawing/2014/main" id="{64EAD046-2DA0-71B1-ED88-D82C988BF31C}"/>
              </a:ext>
            </a:extLst>
          </p:cNvPr>
          <p:cNvCxnSpPr>
            <a:cxnSpLocks/>
          </p:cNvCxnSpPr>
          <p:nvPr/>
        </p:nvCxnSpPr>
        <p:spPr>
          <a:xfrm>
            <a:off x="695728" y="553300"/>
            <a:ext cx="1795224" cy="7829"/>
          </a:xfrm>
          <a:prstGeom prst="straightConnector1">
            <a:avLst/>
          </a:prstGeom>
          <a:noFill/>
          <a:ln w="9525" cap="flat" cmpd="sng">
            <a:solidFill>
              <a:srgbClr val="0363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C17A85-B308-0333-2E19-311C55A2525D}"/>
              </a:ext>
            </a:extLst>
          </p:cNvPr>
          <p:cNvSpPr txBox="1"/>
          <p:nvPr/>
        </p:nvSpPr>
        <p:spPr>
          <a:xfrm>
            <a:off x="2274695" y="358977"/>
            <a:ext cx="6382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2"/>
                </a:solidFill>
              </a:rPr>
              <a:t>advantages of IP addressing </a:t>
            </a:r>
            <a:r>
              <a:rPr lang="en-US" sz="2400" b="1" dirty="0" smtClean="0">
                <a:solidFill>
                  <a:schemeClr val="bg2"/>
                </a:solidFill>
              </a:rPr>
              <a:t>include</a:t>
            </a:r>
            <a:endParaRPr lang="en-US" sz="2400" b="1" dirty="0">
              <a:solidFill>
                <a:schemeClr val="bg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30"/>
          <p:cNvCxnSpPr>
            <a:cxnSpLocks/>
          </p:cNvCxnSpPr>
          <p:nvPr/>
        </p:nvCxnSpPr>
        <p:spPr>
          <a:xfrm>
            <a:off x="4256236" y="553299"/>
            <a:ext cx="1151476" cy="0"/>
          </a:xfrm>
          <a:prstGeom prst="straightConnector1">
            <a:avLst/>
          </a:prstGeom>
          <a:noFill/>
          <a:ln w="9525" cap="flat" cmpd="sng">
            <a:solidFill>
              <a:srgbClr val="0363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EB5BFE-7676-BF10-4F45-E6B774B02E36}"/>
              </a:ext>
            </a:extLst>
          </p:cNvPr>
          <p:cNvSpPr txBox="1"/>
          <p:nvPr/>
        </p:nvSpPr>
        <p:spPr>
          <a:xfrm>
            <a:off x="801043" y="1393472"/>
            <a:ext cx="4135230" cy="31777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ARPANET and the Birth of </a:t>
            </a:r>
            <a:r>
              <a:rPr lang="en-US" b="1" dirty="0" smtClean="0"/>
              <a:t>IP</a:t>
            </a:r>
          </a:p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IPv4 </a:t>
            </a:r>
            <a:r>
              <a:rPr lang="en-US" b="1" dirty="0" smtClean="0"/>
              <a:t>Emerges</a:t>
            </a:r>
          </a:p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Address Exhaustion </a:t>
            </a:r>
            <a:r>
              <a:rPr lang="en-US" b="1" dirty="0" smtClean="0"/>
              <a:t>Concerns</a:t>
            </a:r>
          </a:p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Introduction of </a:t>
            </a:r>
            <a:r>
              <a:rPr lang="en-US" b="1" dirty="0" smtClean="0"/>
              <a:t>IPv6</a:t>
            </a:r>
            <a:endParaRPr lang="en-US" dirty="0" smtClean="0"/>
          </a:p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IPv4 </a:t>
            </a:r>
            <a:r>
              <a:rPr lang="en-US" b="1" dirty="0"/>
              <a:t>Address Conservation </a:t>
            </a:r>
            <a:r>
              <a:rPr lang="en-US" b="1" dirty="0" smtClean="0"/>
              <a:t>Efforts</a:t>
            </a:r>
          </a:p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Transition </a:t>
            </a:r>
            <a:r>
              <a:rPr lang="en-US" b="1" dirty="0" smtClean="0"/>
              <a:t>Challenges</a:t>
            </a:r>
          </a:p>
          <a:p>
            <a:pPr marL="171450" indent="-17145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Current Landscape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09094-5FE4-8E3E-DCBE-57F4B867A465}"/>
              </a:ext>
            </a:extLst>
          </p:cNvPr>
          <p:cNvSpPr txBox="1"/>
          <p:nvPr/>
        </p:nvSpPr>
        <p:spPr>
          <a:xfrm>
            <a:off x="605215" y="322466"/>
            <a:ext cx="373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chemeClr val="bg2"/>
                </a:solidFill>
              </a:rPr>
              <a:t>History </a:t>
            </a:r>
            <a:r>
              <a:rPr lang="en-US" sz="2400" b="1" dirty="0">
                <a:solidFill>
                  <a:schemeClr val="bg2"/>
                </a:solidFill>
              </a:rPr>
              <a:t>of IP Addressing</a:t>
            </a:r>
            <a:endParaRPr lang="en-US" sz="2400" b="1" dirty="0">
              <a:solidFill>
                <a:schemeClr val="bg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2052" name="Picture 4" descr="What is IPv4? – IP Check: Tech News and Your IP Add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64" y="553299"/>
            <a:ext cx="3230134" cy="402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1246" y="441438"/>
            <a:ext cx="6271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Concept of IP Address Classification:</a:t>
            </a:r>
          </a:p>
          <a:p>
            <a:endParaRPr lang="en-US" dirty="0"/>
          </a:p>
          <a:p>
            <a:r>
              <a:rPr lang="en-US" dirty="0"/>
              <a:t>IP address classification is a system used to categorize IP addresses on the Internet. In this system, IP addresses are divided into several main classes, each with its own characteristics and specific ranges.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60797" y="2312833"/>
            <a:ext cx="6208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Importance of Classification in Networks:</a:t>
            </a:r>
          </a:p>
          <a:p>
            <a:endParaRPr lang="en-US" dirty="0"/>
          </a:p>
          <a:p>
            <a:r>
              <a:rPr lang="en-US" dirty="0"/>
              <a:t>IP address classification is highly important in the design and management of computer networks. This system allows assigning a unique IP address to each device, preventing address conflicts. Moreover, network administrators can efficiently manage network resources and ensure optimal network performance through this classification system.</a:t>
            </a:r>
          </a:p>
        </p:txBody>
      </p:sp>
    </p:spTree>
    <p:extLst>
      <p:ext uri="{BB962C8B-B14F-4D97-AF65-F5344CB8AC3E}">
        <p14:creationId xmlns:p14="http://schemas.microsoft.com/office/powerpoint/2010/main" val="2138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57EF64-AE5A-E62D-0B7D-E1FC3D89487C}"/>
              </a:ext>
            </a:extLst>
          </p:cNvPr>
          <p:cNvSpPr txBox="1"/>
          <p:nvPr/>
        </p:nvSpPr>
        <p:spPr>
          <a:xfrm>
            <a:off x="4339931" y="1415775"/>
            <a:ext cx="4135230" cy="18101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marL="274320" indent="-27432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Class A </a:t>
            </a:r>
          </a:p>
          <a:p>
            <a:pPr marL="274320" indent="-27432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Class B</a:t>
            </a:r>
          </a:p>
          <a:p>
            <a:pPr marL="274320" indent="-27432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Class C</a:t>
            </a:r>
          </a:p>
          <a:p>
            <a:pPr marL="274320" indent="-274320" algn="l">
              <a:lnSpc>
                <a:spcPct val="130000"/>
              </a:lnSpc>
              <a:spcAft>
                <a:spcPts val="1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…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3CE718-6486-0514-91B7-4FC26A3B9F89}"/>
              </a:ext>
            </a:extLst>
          </p:cNvPr>
          <p:cNvSpPr txBox="1"/>
          <p:nvPr/>
        </p:nvSpPr>
        <p:spPr>
          <a:xfrm>
            <a:off x="3929749" y="448109"/>
            <a:ext cx="454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solidFill>
                  <a:schemeClr val="bg2"/>
                </a:solidFill>
              </a:rPr>
              <a:t>I</a:t>
            </a:r>
            <a:r>
              <a:rPr lang="en-US" sz="2400" dirty="0" smtClean="0">
                <a:solidFill>
                  <a:schemeClr val="bg2"/>
                </a:solidFill>
              </a:rPr>
              <a:t>ntroduction </a:t>
            </a:r>
            <a:r>
              <a:rPr lang="en-US" sz="2400" dirty="0">
                <a:solidFill>
                  <a:schemeClr val="bg2"/>
                </a:solidFill>
              </a:rPr>
              <a:t>to IP </a:t>
            </a:r>
            <a:r>
              <a:rPr lang="en-US" sz="2400" dirty="0" smtClean="0">
                <a:solidFill>
                  <a:schemeClr val="bg2"/>
                </a:solidFill>
              </a:rPr>
              <a:t>Addressing</a:t>
            </a:r>
            <a:endParaRPr lang="en-US" sz="2400" b="1" dirty="0">
              <a:solidFill>
                <a:schemeClr val="bg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1026" name="Picture 2" descr="Introduction of Classful IP Addressing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1" y="553300"/>
            <a:ext cx="3766489" cy="39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5"/>
          <p:cNvCxnSpPr>
            <a:cxnSpLocks/>
          </p:cNvCxnSpPr>
          <p:nvPr/>
        </p:nvCxnSpPr>
        <p:spPr>
          <a:xfrm rot="10800000" flipH="1">
            <a:off x="695728" y="539200"/>
            <a:ext cx="2482500" cy="14100"/>
          </a:xfrm>
          <a:prstGeom prst="straightConnector1">
            <a:avLst/>
          </a:prstGeom>
          <a:noFill/>
          <a:ln w="9525" cap="flat" cmpd="sng">
            <a:solidFill>
              <a:srgbClr val="0363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8E728E-BC2D-2760-A0BB-CDDAB12A2F9F}"/>
              </a:ext>
            </a:extLst>
          </p:cNvPr>
          <p:cNvSpPr txBox="1"/>
          <p:nvPr/>
        </p:nvSpPr>
        <p:spPr>
          <a:xfrm>
            <a:off x="3329602" y="3496637"/>
            <a:ext cx="2512449" cy="10387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The first octet (8 bits) is reserved for network identification, while the remaining three octets (24 bits) are used for host identification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E2266-4833-AA60-7616-BD774D425CC8}"/>
              </a:ext>
            </a:extLst>
          </p:cNvPr>
          <p:cNvSpPr txBox="1"/>
          <p:nvPr/>
        </p:nvSpPr>
        <p:spPr>
          <a:xfrm>
            <a:off x="3329601" y="3089863"/>
            <a:ext cx="2512450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Address Format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D6C6E-DD7A-85E9-2570-7CCA8914E02E}"/>
              </a:ext>
            </a:extLst>
          </p:cNvPr>
          <p:cNvSpPr txBox="1"/>
          <p:nvPr/>
        </p:nvSpPr>
        <p:spPr>
          <a:xfrm>
            <a:off x="5993425" y="3496637"/>
            <a:ext cx="2512449" cy="7986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>
                <a:latin typeface="+mj-lt"/>
                <a:cs typeface="ae_Dimnah" panose="02060603050605020204" pitchFamily="18" charset="-78"/>
              </a:rPr>
              <a:t>Class </a:t>
            </a:r>
            <a:r>
              <a:rPr lang="en-US" dirty="0" smtClean="0">
                <a:latin typeface="+mj-lt"/>
                <a:cs typeface="ae_Dimnah" panose="02060603050605020204" pitchFamily="18" charset="-78"/>
              </a:rPr>
              <a:t>A addresses </a:t>
            </a:r>
            <a:r>
              <a:rPr lang="en-US" dirty="0">
                <a:latin typeface="+mj-lt"/>
                <a:cs typeface="ae_Dimnah" panose="02060603050605020204" pitchFamily="18" charset="-78"/>
              </a:rPr>
              <a:t>occupy the </a:t>
            </a:r>
            <a:r>
              <a:rPr lang="en-US" dirty="0" smtClean="0">
                <a:latin typeface="+mj-lt"/>
                <a:cs typeface="ae_Dimnah" panose="02060603050605020204" pitchFamily="18" charset="-78"/>
              </a:rPr>
              <a:t>range from </a:t>
            </a:r>
            <a:r>
              <a:rPr lang="en-US" dirty="0">
                <a:latin typeface="+mj-lt"/>
                <a:cs typeface="ae_Dimnah" panose="02060603050605020204" pitchFamily="18" charset="-78"/>
              </a:rPr>
              <a:t>1.0.0.0 to 126.255.255.255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e_Dimnah" panose="02060603050605020204" pitchFamily="18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23529-9C58-4E97-0DCE-4E830030B7D5}"/>
              </a:ext>
            </a:extLst>
          </p:cNvPr>
          <p:cNvSpPr txBox="1"/>
          <p:nvPr/>
        </p:nvSpPr>
        <p:spPr>
          <a:xfrm>
            <a:off x="5993424" y="3089863"/>
            <a:ext cx="2512450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Range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3104B-D939-C853-6D0C-1490016BEF05}"/>
              </a:ext>
            </a:extLst>
          </p:cNvPr>
          <p:cNvSpPr txBox="1"/>
          <p:nvPr/>
        </p:nvSpPr>
        <p:spPr>
          <a:xfrm>
            <a:off x="665779" y="3509710"/>
            <a:ext cx="2512449" cy="5586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There are 128 possible Class A networks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87D2D-7AD3-5A75-CC00-5999E4427AFD}"/>
              </a:ext>
            </a:extLst>
          </p:cNvPr>
          <p:cNvSpPr txBox="1"/>
          <p:nvPr/>
        </p:nvSpPr>
        <p:spPr>
          <a:xfrm>
            <a:off x="665778" y="3102936"/>
            <a:ext cx="2512450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Number of Networks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3098E-9395-D0F3-E062-4F0168B6CFD6}"/>
              </a:ext>
            </a:extLst>
          </p:cNvPr>
          <p:cNvSpPr txBox="1"/>
          <p:nvPr/>
        </p:nvSpPr>
        <p:spPr>
          <a:xfrm>
            <a:off x="4244883" y="323260"/>
            <a:ext cx="42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363EB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Class A</a:t>
            </a:r>
            <a:endParaRPr lang="en-US" sz="2400" b="1" dirty="0">
              <a:solidFill>
                <a:srgbClr val="0363EB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2050" name="Picture 2" descr="Introduction of Classful IP Addressing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5" y="955600"/>
            <a:ext cx="7741650" cy="17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5"/>
          <p:cNvCxnSpPr>
            <a:cxnSpLocks/>
          </p:cNvCxnSpPr>
          <p:nvPr/>
        </p:nvCxnSpPr>
        <p:spPr>
          <a:xfrm rot="10800000" flipH="1">
            <a:off x="695728" y="539200"/>
            <a:ext cx="2482500" cy="14100"/>
          </a:xfrm>
          <a:prstGeom prst="straightConnector1">
            <a:avLst/>
          </a:prstGeom>
          <a:noFill/>
          <a:ln w="9525" cap="flat" cmpd="sng">
            <a:solidFill>
              <a:srgbClr val="0363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8E728E-BC2D-2760-A0BB-CDDAB12A2F9F}"/>
              </a:ext>
            </a:extLst>
          </p:cNvPr>
          <p:cNvSpPr txBox="1"/>
          <p:nvPr/>
        </p:nvSpPr>
        <p:spPr>
          <a:xfrm>
            <a:off x="3329602" y="3496637"/>
            <a:ext cx="2512449" cy="12788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The first two octets (16 bits) are allocated for network identification, leaving the remaining two octets (16 bits) for host identification.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E2266-4833-AA60-7616-BD774D425CC8}"/>
              </a:ext>
            </a:extLst>
          </p:cNvPr>
          <p:cNvSpPr txBox="1"/>
          <p:nvPr/>
        </p:nvSpPr>
        <p:spPr>
          <a:xfrm>
            <a:off x="3329601" y="3089863"/>
            <a:ext cx="2512450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Address Format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D6C6E-DD7A-85E9-2570-7CCA8914E02E}"/>
              </a:ext>
            </a:extLst>
          </p:cNvPr>
          <p:cNvSpPr txBox="1"/>
          <p:nvPr/>
        </p:nvSpPr>
        <p:spPr>
          <a:xfrm>
            <a:off x="5993425" y="3496637"/>
            <a:ext cx="2512449" cy="5475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Class B addresses span from 128.0.0.0 to 191.255.255.255.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e_Dimnah" panose="02060603050605020204" pitchFamily="18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23529-9C58-4E97-0DCE-4E830030B7D5}"/>
              </a:ext>
            </a:extLst>
          </p:cNvPr>
          <p:cNvSpPr txBox="1"/>
          <p:nvPr/>
        </p:nvSpPr>
        <p:spPr>
          <a:xfrm>
            <a:off x="5993424" y="3089863"/>
            <a:ext cx="2512450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Range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3104B-D939-C853-6D0C-1490016BEF05}"/>
              </a:ext>
            </a:extLst>
          </p:cNvPr>
          <p:cNvSpPr txBox="1"/>
          <p:nvPr/>
        </p:nvSpPr>
        <p:spPr>
          <a:xfrm>
            <a:off x="665779" y="3509710"/>
            <a:ext cx="2512449" cy="5586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There are 16,384 possible Class B networks.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87D2D-7AD3-5A75-CC00-5999E4427AFD}"/>
              </a:ext>
            </a:extLst>
          </p:cNvPr>
          <p:cNvSpPr txBox="1"/>
          <p:nvPr/>
        </p:nvSpPr>
        <p:spPr>
          <a:xfrm>
            <a:off x="665778" y="3102936"/>
            <a:ext cx="2512450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Number of Networks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3098E-9395-D0F3-E062-4F0168B6CFD6}"/>
              </a:ext>
            </a:extLst>
          </p:cNvPr>
          <p:cNvSpPr txBox="1"/>
          <p:nvPr/>
        </p:nvSpPr>
        <p:spPr>
          <a:xfrm>
            <a:off x="4244883" y="323260"/>
            <a:ext cx="42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363EB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Class B</a:t>
            </a:r>
            <a:endParaRPr lang="en-US" sz="2400" b="1" dirty="0">
              <a:solidFill>
                <a:srgbClr val="0363EB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3074" name="Picture 2" descr="Class 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7" y="992085"/>
            <a:ext cx="7754798" cy="16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5"/>
          <p:cNvCxnSpPr>
            <a:cxnSpLocks/>
          </p:cNvCxnSpPr>
          <p:nvPr/>
        </p:nvCxnSpPr>
        <p:spPr>
          <a:xfrm rot="10800000" flipH="1">
            <a:off x="695728" y="539200"/>
            <a:ext cx="2482500" cy="14100"/>
          </a:xfrm>
          <a:prstGeom prst="straightConnector1">
            <a:avLst/>
          </a:prstGeom>
          <a:noFill/>
          <a:ln w="9525" cap="flat" cmpd="sng">
            <a:solidFill>
              <a:srgbClr val="0363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8E728E-BC2D-2760-A0BB-CDDAB12A2F9F}"/>
              </a:ext>
            </a:extLst>
          </p:cNvPr>
          <p:cNvSpPr txBox="1"/>
          <p:nvPr/>
        </p:nvSpPr>
        <p:spPr>
          <a:xfrm>
            <a:off x="3329602" y="3496637"/>
            <a:ext cx="2512449" cy="10387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The first three octets (24 bits) are dedicated to network identification, and the last octet (8 bits) is for host identification.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E2266-4833-AA60-7616-BD774D425CC8}"/>
              </a:ext>
            </a:extLst>
          </p:cNvPr>
          <p:cNvSpPr txBox="1"/>
          <p:nvPr/>
        </p:nvSpPr>
        <p:spPr>
          <a:xfrm>
            <a:off x="3329601" y="3089863"/>
            <a:ext cx="2512450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Address Format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D6C6E-DD7A-85E9-2570-7CCA8914E02E}"/>
              </a:ext>
            </a:extLst>
          </p:cNvPr>
          <p:cNvSpPr txBox="1"/>
          <p:nvPr/>
        </p:nvSpPr>
        <p:spPr>
          <a:xfrm>
            <a:off x="5993425" y="3496637"/>
            <a:ext cx="2512449" cy="5475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Class C addresses range from 192.0.0.0 to 223.255.255.255.</a:t>
            </a:r>
            <a:r>
              <a:rPr lang="en-US" dirty="0" smtClean="0"/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e_Dimnah" panose="02060603050605020204" pitchFamily="18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23529-9C58-4E97-0DCE-4E830030B7D5}"/>
              </a:ext>
            </a:extLst>
          </p:cNvPr>
          <p:cNvSpPr txBox="1"/>
          <p:nvPr/>
        </p:nvSpPr>
        <p:spPr>
          <a:xfrm>
            <a:off x="5993424" y="3089863"/>
            <a:ext cx="2512450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Range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3104B-D939-C853-6D0C-1490016BEF05}"/>
              </a:ext>
            </a:extLst>
          </p:cNvPr>
          <p:cNvSpPr txBox="1"/>
          <p:nvPr/>
        </p:nvSpPr>
        <p:spPr>
          <a:xfrm>
            <a:off x="665779" y="3509710"/>
            <a:ext cx="2512449" cy="5586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here are over 2 million possible Class C networks.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87D2D-7AD3-5A75-CC00-5999E4427AFD}"/>
              </a:ext>
            </a:extLst>
          </p:cNvPr>
          <p:cNvSpPr txBox="1"/>
          <p:nvPr/>
        </p:nvSpPr>
        <p:spPr>
          <a:xfrm>
            <a:off x="665778" y="3102936"/>
            <a:ext cx="2512450" cy="318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rtl="1">
              <a:lnSpc>
                <a:spcPct val="130000"/>
              </a:lnSpc>
              <a:spcAft>
                <a:spcPts val="1800"/>
              </a:spcAft>
              <a:buSzPct val="120000"/>
            </a:pPr>
            <a:r>
              <a:rPr lang="en-US" dirty="0"/>
              <a:t>Number of Networks</a:t>
            </a:r>
            <a:endParaRPr lang="ko-KR" altLang="en-US" sz="1800" b="1" dirty="0">
              <a:solidFill>
                <a:srgbClr val="10101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3098E-9395-D0F3-E062-4F0168B6CFD6}"/>
              </a:ext>
            </a:extLst>
          </p:cNvPr>
          <p:cNvSpPr txBox="1"/>
          <p:nvPr/>
        </p:nvSpPr>
        <p:spPr>
          <a:xfrm>
            <a:off x="4244883" y="323260"/>
            <a:ext cx="42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363EB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Class C</a:t>
            </a:r>
            <a:endParaRPr lang="en-US" sz="2400" b="1" dirty="0">
              <a:solidFill>
                <a:srgbClr val="0363EB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4098" name="Picture 2" descr="Class 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75" y="1089807"/>
            <a:ext cx="7699449" cy="16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4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ntal State">
  <a:themeElements>
    <a:clrScheme name="Simple Light">
      <a:dk1>
        <a:srgbClr val="000000"/>
      </a:dk1>
      <a:lt1>
        <a:srgbClr val="EEEEEE"/>
      </a:lt1>
      <a:dk2>
        <a:srgbClr val="0363EB"/>
      </a:dk2>
      <a:lt2>
        <a:srgbClr val="EEEEEE"/>
      </a:lt2>
      <a:accent1>
        <a:srgbClr val="0363EB"/>
      </a:accent1>
      <a:accent2>
        <a:srgbClr val="EEEEEE"/>
      </a:accent2>
      <a:accent3>
        <a:srgbClr val="000000"/>
      </a:accent3>
      <a:accent4>
        <a:srgbClr val="74A6ED"/>
      </a:accent4>
      <a:accent5>
        <a:srgbClr val="589AFF"/>
      </a:accent5>
      <a:accent6>
        <a:srgbClr val="94BD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334</Words>
  <Application>Microsoft Office PowerPoint</Application>
  <PresentationFormat>On-screen Show (16:9)</PresentationFormat>
  <Paragraphs>57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Shabnam</vt:lpstr>
      <vt:lpstr>等线</vt:lpstr>
      <vt:lpstr>Arial</vt:lpstr>
      <vt:lpstr>ae_Dimnah</vt:lpstr>
      <vt:lpstr>Vazir</vt:lpstr>
      <vt:lpstr>Mental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State</dc:title>
  <dc:creator>rashasite.ir</dc:creator>
  <dc:description>راشاسایت</dc:description>
  <cp:lastModifiedBy>RePack by Diakov</cp:lastModifiedBy>
  <cp:revision>50</cp:revision>
  <dcterms:modified xsi:type="dcterms:W3CDTF">2024-04-27T07:28:13Z</dcterms:modified>
</cp:coreProperties>
</file>