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88" r:id="rId4"/>
    <p:sldId id="304" r:id="rId5"/>
    <p:sldId id="301" r:id="rId6"/>
    <p:sldId id="284" r:id="rId7"/>
    <p:sldId id="257" r:id="rId8"/>
    <p:sldId id="275" r:id="rId9"/>
    <p:sldId id="292" r:id="rId10"/>
    <p:sldId id="289" r:id="rId11"/>
    <p:sldId id="287" r:id="rId12"/>
    <p:sldId id="260" r:id="rId13"/>
    <p:sldId id="263" r:id="rId14"/>
    <p:sldId id="290" r:id="rId15"/>
    <p:sldId id="295" r:id="rId16"/>
    <p:sldId id="296" r:id="rId17"/>
    <p:sldId id="291" r:id="rId18"/>
    <p:sldId id="273" r:id="rId19"/>
    <p:sldId id="297" r:id="rId20"/>
    <p:sldId id="270" r:id="rId21"/>
    <p:sldId id="298" r:id="rId22"/>
    <p:sldId id="300" r:id="rId23"/>
    <p:sldId id="317" r:id="rId24"/>
    <p:sldId id="318" r:id="rId25"/>
    <p:sldId id="319" r:id="rId26"/>
    <p:sldId id="320" r:id="rId27"/>
    <p:sldId id="321" r:id="rId28"/>
    <p:sldId id="316" r:id="rId29"/>
    <p:sldId id="303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3" r:id="rId38"/>
    <p:sldId id="314" r:id="rId39"/>
    <p:sldId id="315" r:id="rId40"/>
    <p:sldId id="299" r:id="rId41"/>
    <p:sldId id="278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3366FF"/>
    <a:srgbClr val="000099"/>
    <a:srgbClr val="0066CC"/>
    <a:srgbClr val="6600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84381" autoAdjust="0"/>
  </p:normalViewPr>
  <p:slideViewPr>
    <p:cSldViewPr>
      <p:cViewPr varScale="1">
        <p:scale>
          <a:sx n="63" d="100"/>
          <a:sy n="63" d="100"/>
        </p:scale>
        <p:origin x="19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9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45B67-CEF3-4A06-95BB-6B4A3CCEC96D}" type="doc">
      <dgm:prSet loTypeId="urn:microsoft.com/office/officeart/2005/8/layout/radial3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DCCED971-1A1D-4214-A6D9-61C1C271A2D5}">
      <dgm:prSet phldrT="[Texte]"/>
      <dgm:spPr/>
      <dgm:t>
        <a:bodyPr/>
        <a:lstStyle/>
        <a:p>
          <a:r>
            <a:rPr lang="fr-FR" dirty="0" smtClean="0"/>
            <a:t>ODMG</a:t>
          </a:r>
          <a:endParaRPr lang="fr-FR" dirty="0"/>
        </a:p>
      </dgm:t>
    </dgm:pt>
    <dgm:pt modelId="{ED17650F-4613-44C5-8074-E977371383FF}" type="parTrans" cxnId="{424F484D-CABD-4FE4-94BB-0902C9EC8E1E}">
      <dgm:prSet/>
      <dgm:spPr/>
      <dgm:t>
        <a:bodyPr/>
        <a:lstStyle/>
        <a:p>
          <a:endParaRPr lang="fr-FR"/>
        </a:p>
      </dgm:t>
    </dgm:pt>
    <dgm:pt modelId="{2A3858E4-D2A6-4416-8ABB-451B62A0E4C0}" type="sibTrans" cxnId="{424F484D-CABD-4FE4-94BB-0902C9EC8E1E}">
      <dgm:prSet/>
      <dgm:spPr/>
      <dgm:t>
        <a:bodyPr/>
        <a:lstStyle/>
        <a:p>
          <a:endParaRPr lang="fr-FR"/>
        </a:p>
      </dgm:t>
    </dgm:pt>
    <dgm:pt modelId="{41C5BEAD-2AE1-4F38-BAB9-29FEE116E3AC}">
      <dgm:prSet phldrT="[Texte]" custT="1"/>
      <dgm:spPr/>
      <dgm:t>
        <a:bodyPr/>
        <a:lstStyle/>
        <a:p>
          <a:r>
            <a:rPr lang="fr-FR" sz="2400" b="1" dirty="0" smtClean="0"/>
            <a:t>ODL</a:t>
          </a:r>
          <a:endParaRPr lang="fr-FR" sz="2400" b="1" dirty="0"/>
        </a:p>
      </dgm:t>
    </dgm:pt>
    <dgm:pt modelId="{86672BA8-1124-4A79-839C-D90E0F504010}" type="parTrans" cxnId="{84C33D3D-0C9D-4C73-8EEB-C0C39A2B6976}">
      <dgm:prSet/>
      <dgm:spPr/>
      <dgm:t>
        <a:bodyPr/>
        <a:lstStyle/>
        <a:p>
          <a:endParaRPr lang="fr-FR"/>
        </a:p>
      </dgm:t>
    </dgm:pt>
    <dgm:pt modelId="{84182681-2A68-448C-8246-5B2E09091AD9}" type="sibTrans" cxnId="{84C33D3D-0C9D-4C73-8EEB-C0C39A2B6976}">
      <dgm:prSet/>
      <dgm:spPr/>
      <dgm:t>
        <a:bodyPr/>
        <a:lstStyle/>
        <a:p>
          <a:endParaRPr lang="fr-FR"/>
        </a:p>
      </dgm:t>
    </dgm:pt>
    <dgm:pt modelId="{F9055063-53FF-459A-9F4E-6959E8CF274C}">
      <dgm:prSet phldrT="[Texte]"/>
      <dgm:spPr/>
      <dgm:t>
        <a:bodyPr/>
        <a:lstStyle/>
        <a:p>
          <a:r>
            <a:rPr lang="fr-FR" dirty="0" smtClean="0"/>
            <a:t>OIF</a:t>
          </a:r>
          <a:endParaRPr lang="fr-FR" dirty="0"/>
        </a:p>
      </dgm:t>
    </dgm:pt>
    <dgm:pt modelId="{B34FF997-4A19-42E9-9204-28EB0628DB48}" type="parTrans" cxnId="{4B7CE82E-8C3D-4984-9ACB-6DC1AF8A5E50}">
      <dgm:prSet/>
      <dgm:spPr/>
      <dgm:t>
        <a:bodyPr/>
        <a:lstStyle/>
        <a:p>
          <a:endParaRPr lang="fr-FR"/>
        </a:p>
      </dgm:t>
    </dgm:pt>
    <dgm:pt modelId="{D24C4DD5-DA3D-4879-A5E7-C3F19B4A5130}" type="sibTrans" cxnId="{4B7CE82E-8C3D-4984-9ACB-6DC1AF8A5E50}">
      <dgm:prSet/>
      <dgm:spPr/>
      <dgm:t>
        <a:bodyPr/>
        <a:lstStyle/>
        <a:p>
          <a:endParaRPr lang="fr-FR"/>
        </a:p>
      </dgm:t>
    </dgm:pt>
    <dgm:pt modelId="{38829283-F9EA-44E9-BA6D-A3D4BA055E6C}">
      <dgm:prSet phldrT="[Texte]" custT="1"/>
      <dgm:spPr/>
      <dgm:t>
        <a:bodyPr/>
        <a:lstStyle/>
        <a:p>
          <a:r>
            <a:rPr lang="fr-FR" sz="2400" dirty="0" smtClean="0"/>
            <a:t>OQL</a:t>
          </a:r>
          <a:endParaRPr lang="fr-FR" sz="1300" dirty="0"/>
        </a:p>
      </dgm:t>
    </dgm:pt>
    <dgm:pt modelId="{1C011D21-ABE8-483D-BAF7-7CEE779ED8CC}" type="parTrans" cxnId="{D49D367F-9556-40B0-AD33-45E087E5F24B}">
      <dgm:prSet/>
      <dgm:spPr/>
      <dgm:t>
        <a:bodyPr/>
        <a:lstStyle/>
        <a:p>
          <a:endParaRPr lang="fr-FR"/>
        </a:p>
      </dgm:t>
    </dgm:pt>
    <dgm:pt modelId="{E5D2B00C-E2DE-4558-BEED-5F77589018FD}" type="sibTrans" cxnId="{D49D367F-9556-40B0-AD33-45E087E5F24B}">
      <dgm:prSet/>
      <dgm:spPr/>
      <dgm:t>
        <a:bodyPr/>
        <a:lstStyle/>
        <a:p>
          <a:endParaRPr lang="fr-FR"/>
        </a:p>
      </dgm:t>
    </dgm:pt>
    <dgm:pt modelId="{00E80E2B-6704-47F5-ACC0-00FFA41A23B9}">
      <dgm:prSet phldrT="[Texte]"/>
      <dgm:spPr/>
      <dgm:t>
        <a:bodyPr/>
        <a:lstStyle/>
        <a:p>
          <a:r>
            <a:rPr lang="fr-FR" dirty="0" smtClean="0"/>
            <a:t>OML java</a:t>
          </a:r>
          <a:endParaRPr lang="fr-FR" dirty="0"/>
        </a:p>
      </dgm:t>
    </dgm:pt>
    <dgm:pt modelId="{839E541D-2564-493F-BA1A-B7F974287816}" type="parTrans" cxnId="{10F779EB-FCD1-4A14-B1A2-F716C1C5B0B6}">
      <dgm:prSet/>
      <dgm:spPr/>
      <dgm:t>
        <a:bodyPr/>
        <a:lstStyle/>
        <a:p>
          <a:endParaRPr lang="fr-FR"/>
        </a:p>
      </dgm:t>
    </dgm:pt>
    <dgm:pt modelId="{7BAD926C-34C7-48B8-9C52-4AC0259F865B}" type="sibTrans" cxnId="{10F779EB-FCD1-4A14-B1A2-F716C1C5B0B6}">
      <dgm:prSet/>
      <dgm:spPr/>
      <dgm:t>
        <a:bodyPr/>
        <a:lstStyle/>
        <a:p>
          <a:endParaRPr lang="fr-FR"/>
        </a:p>
      </dgm:t>
    </dgm:pt>
    <dgm:pt modelId="{F8DE2FD1-2037-4111-9764-301766F534A7}">
      <dgm:prSet phldrT="[Texte]" custT="1"/>
      <dgm:spPr/>
      <dgm:t>
        <a:bodyPr/>
        <a:lstStyle/>
        <a:p>
          <a:r>
            <a:rPr lang="fr-FR" sz="2400" dirty="0" smtClean="0"/>
            <a:t>OML</a:t>
          </a:r>
        </a:p>
        <a:p>
          <a:r>
            <a:rPr lang="fr-FR" sz="1300" dirty="0" smtClean="0">
              <a:cs typeface="Arial" pitchFamily="34" charset="0"/>
            </a:rPr>
            <a:t>SMALLTALK</a:t>
          </a:r>
          <a:endParaRPr lang="fr-FR" sz="1300" dirty="0"/>
        </a:p>
      </dgm:t>
    </dgm:pt>
    <dgm:pt modelId="{E209E5F0-6263-4B55-8D2B-B058B8E612F8}" type="parTrans" cxnId="{49FEDA6C-D7F2-4A4D-86F4-A388E544FB8B}">
      <dgm:prSet/>
      <dgm:spPr/>
      <dgm:t>
        <a:bodyPr/>
        <a:lstStyle/>
        <a:p>
          <a:endParaRPr lang="fr-FR"/>
        </a:p>
      </dgm:t>
    </dgm:pt>
    <dgm:pt modelId="{74A5ED31-7F52-4255-9DC0-D922BCA5563A}" type="sibTrans" cxnId="{49FEDA6C-D7F2-4A4D-86F4-A388E544FB8B}">
      <dgm:prSet/>
      <dgm:spPr/>
      <dgm:t>
        <a:bodyPr/>
        <a:lstStyle/>
        <a:p>
          <a:endParaRPr lang="fr-FR"/>
        </a:p>
      </dgm:t>
    </dgm:pt>
    <dgm:pt modelId="{91321D78-2F50-4FE1-8D2E-7281331F9C15}">
      <dgm:prSet phldrT="[Texte]" custT="1"/>
      <dgm:spPr/>
      <dgm:t>
        <a:bodyPr/>
        <a:lstStyle/>
        <a:p>
          <a:r>
            <a:rPr lang="fr-FR" sz="2400" dirty="0" smtClean="0"/>
            <a:t>OML C++</a:t>
          </a:r>
          <a:endParaRPr lang="fr-FR" sz="2400" dirty="0"/>
        </a:p>
      </dgm:t>
    </dgm:pt>
    <dgm:pt modelId="{66CEACE9-A3B0-45FC-A5B4-DD07742D6187}" type="parTrans" cxnId="{E3117C49-B4BD-4E60-81D6-164C0DA5C906}">
      <dgm:prSet/>
      <dgm:spPr/>
      <dgm:t>
        <a:bodyPr/>
        <a:lstStyle/>
        <a:p>
          <a:endParaRPr lang="fr-FR"/>
        </a:p>
      </dgm:t>
    </dgm:pt>
    <dgm:pt modelId="{EA9B2DF5-85E6-424A-9754-2EC4775A5CDA}" type="sibTrans" cxnId="{E3117C49-B4BD-4E60-81D6-164C0DA5C906}">
      <dgm:prSet/>
      <dgm:spPr/>
      <dgm:t>
        <a:bodyPr/>
        <a:lstStyle/>
        <a:p>
          <a:endParaRPr lang="fr-FR"/>
        </a:p>
      </dgm:t>
    </dgm:pt>
    <dgm:pt modelId="{95605B96-AFC7-4065-B10D-0399910D743C}" type="pres">
      <dgm:prSet presAssocID="{B5B45B67-CEF3-4A06-95BB-6B4A3CCEC96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9E2EE78-1E5F-4670-BF4C-27A19AF28AB9}" type="pres">
      <dgm:prSet presAssocID="{B5B45B67-CEF3-4A06-95BB-6B4A3CCEC96D}" presName="radial" presStyleCnt="0">
        <dgm:presLayoutVars>
          <dgm:animLvl val="ctr"/>
        </dgm:presLayoutVars>
      </dgm:prSet>
      <dgm:spPr/>
      <dgm:t>
        <a:bodyPr/>
        <a:lstStyle/>
        <a:p>
          <a:endParaRPr lang="fr-FR"/>
        </a:p>
      </dgm:t>
    </dgm:pt>
    <dgm:pt modelId="{1B1F1D6D-C586-4267-B0A9-6CA105BE4483}" type="pres">
      <dgm:prSet presAssocID="{DCCED971-1A1D-4214-A6D9-61C1C271A2D5}" presName="centerShape" presStyleLbl="vennNode1" presStyleIdx="0" presStyleCnt="7"/>
      <dgm:spPr/>
      <dgm:t>
        <a:bodyPr/>
        <a:lstStyle/>
        <a:p>
          <a:endParaRPr lang="fr-FR"/>
        </a:p>
      </dgm:t>
    </dgm:pt>
    <dgm:pt modelId="{9ABF2D78-51F4-4B3A-91E5-6255E220550E}" type="pres">
      <dgm:prSet presAssocID="{41C5BEAD-2AE1-4F38-BAB9-29FEE116E3AC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62C2BE-CFE9-42AB-9A25-854BF5320843}" type="pres">
      <dgm:prSet presAssocID="{F9055063-53FF-459A-9F4E-6959E8CF274C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5CF7C8-22AB-4055-B374-46DD1287F730}" type="pres">
      <dgm:prSet presAssocID="{38829283-F9EA-44E9-BA6D-A3D4BA055E6C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3665D2-FFCE-4E49-871A-A58F10EC6894}" type="pres">
      <dgm:prSet presAssocID="{00E80E2B-6704-47F5-ACC0-00FFA41A23B9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0536A1-1161-490A-9740-111EC2198751}" type="pres">
      <dgm:prSet presAssocID="{F8DE2FD1-2037-4111-9764-301766F534A7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4A0624-8315-46AA-AB61-77D72B6CD697}" type="pres">
      <dgm:prSet presAssocID="{91321D78-2F50-4FE1-8D2E-7281331F9C15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560BEA-B8BD-4DC9-90C9-441782B9741A}" type="presOf" srcId="{B5B45B67-CEF3-4A06-95BB-6B4A3CCEC96D}" destId="{95605B96-AFC7-4065-B10D-0399910D743C}" srcOrd="0" destOrd="0" presId="urn:microsoft.com/office/officeart/2005/8/layout/radial3"/>
    <dgm:cxn modelId="{84C33D3D-0C9D-4C73-8EEB-C0C39A2B6976}" srcId="{DCCED971-1A1D-4214-A6D9-61C1C271A2D5}" destId="{41C5BEAD-2AE1-4F38-BAB9-29FEE116E3AC}" srcOrd="0" destOrd="0" parTransId="{86672BA8-1124-4A79-839C-D90E0F504010}" sibTransId="{84182681-2A68-448C-8246-5B2E09091AD9}"/>
    <dgm:cxn modelId="{A575478F-4E4E-4047-BCAB-7CE5ED754F7D}" type="presOf" srcId="{91321D78-2F50-4FE1-8D2E-7281331F9C15}" destId="{984A0624-8315-46AA-AB61-77D72B6CD697}" srcOrd="0" destOrd="0" presId="urn:microsoft.com/office/officeart/2005/8/layout/radial3"/>
    <dgm:cxn modelId="{E3117C49-B4BD-4E60-81D6-164C0DA5C906}" srcId="{DCCED971-1A1D-4214-A6D9-61C1C271A2D5}" destId="{91321D78-2F50-4FE1-8D2E-7281331F9C15}" srcOrd="5" destOrd="0" parTransId="{66CEACE9-A3B0-45FC-A5B4-DD07742D6187}" sibTransId="{EA9B2DF5-85E6-424A-9754-2EC4775A5CDA}"/>
    <dgm:cxn modelId="{D79C9D5B-0B0A-4B0C-8716-91701898E6C4}" type="presOf" srcId="{00E80E2B-6704-47F5-ACC0-00FFA41A23B9}" destId="{BE3665D2-FFCE-4E49-871A-A58F10EC6894}" srcOrd="0" destOrd="0" presId="urn:microsoft.com/office/officeart/2005/8/layout/radial3"/>
    <dgm:cxn modelId="{49FEDA6C-D7F2-4A4D-86F4-A388E544FB8B}" srcId="{DCCED971-1A1D-4214-A6D9-61C1C271A2D5}" destId="{F8DE2FD1-2037-4111-9764-301766F534A7}" srcOrd="4" destOrd="0" parTransId="{E209E5F0-6263-4B55-8D2B-B058B8E612F8}" sibTransId="{74A5ED31-7F52-4255-9DC0-D922BCA5563A}"/>
    <dgm:cxn modelId="{8B35D1B0-EF71-4B2D-AEFB-4FFF561C5D67}" type="presOf" srcId="{F9055063-53FF-459A-9F4E-6959E8CF274C}" destId="{3962C2BE-CFE9-42AB-9A25-854BF5320843}" srcOrd="0" destOrd="0" presId="urn:microsoft.com/office/officeart/2005/8/layout/radial3"/>
    <dgm:cxn modelId="{424F484D-CABD-4FE4-94BB-0902C9EC8E1E}" srcId="{B5B45B67-CEF3-4A06-95BB-6B4A3CCEC96D}" destId="{DCCED971-1A1D-4214-A6D9-61C1C271A2D5}" srcOrd="0" destOrd="0" parTransId="{ED17650F-4613-44C5-8074-E977371383FF}" sibTransId="{2A3858E4-D2A6-4416-8ABB-451B62A0E4C0}"/>
    <dgm:cxn modelId="{06233526-352A-4485-9334-0015F088D44E}" type="presOf" srcId="{F8DE2FD1-2037-4111-9764-301766F534A7}" destId="{DA0536A1-1161-490A-9740-111EC2198751}" srcOrd="0" destOrd="0" presId="urn:microsoft.com/office/officeart/2005/8/layout/radial3"/>
    <dgm:cxn modelId="{D49D367F-9556-40B0-AD33-45E087E5F24B}" srcId="{DCCED971-1A1D-4214-A6D9-61C1C271A2D5}" destId="{38829283-F9EA-44E9-BA6D-A3D4BA055E6C}" srcOrd="2" destOrd="0" parTransId="{1C011D21-ABE8-483D-BAF7-7CEE779ED8CC}" sibTransId="{E5D2B00C-E2DE-4558-BEED-5F77589018FD}"/>
    <dgm:cxn modelId="{243C024E-E9C1-4BB5-B653-99E9C9EB5551}" type="presOf" srcId="{38829283-F9EA-44E9-BA6D-A3D4BA055E6C}" destId="{045CF7C8-22AB-4055-B374-46DD1287F730}" srcOrd="0" destOrd="0" presId="urn:microsoft.com/office/officeart/2005/8/layout/radial3"/>
    <dgm:cxn modelId="{9229F410-2EE5-4736-BBEF-574B6A293959}" type="presOf" srcId="{41C5BEAD-2AE1-4F38-BAB9-29FEE116E3AC}" destId="{9ABF2D78-51F4-4B3A-91E5-6255E220550E}" srcOrd="0" destOrd="0" presId="urn:microsoft.com/office/officeart/2005/8/layout/radial3"/>
    <dgm:cxn modelId="{7A39B5C1-EA98-4EE4-A6E3-1792DAC9F04E}" type="presOf" srcId="{DCCED971-1A1D-4214-A6D9-61C1C271A2D5}" destId="{1B1F1D6D-C586-4267-B0A9-6CA105BE4483}" srcOrd="0" destOrd="0" presId="urn:microsoft.com/office/officeart/2005/8/layout/radial3"/>
    <dgm:cxn modelId="{10F779EB-FCD1-4A14-B1A2-F716C1C5B0B6}" srcId="{DCCED971-1A1D-4214-A6D9-61C1C271A2D5}" destId="{00E80E2B-6704-47F5-ACC0-00FFA41A23B9}" srcOrd="3" destOrd="0" parTransId="{839E541D-2564-493F-BA1A-B7F974287816}" sibTransId="{7BAD926C-34C7-48B8-9C52-4AC0259F865B}"/>
    <dgm:cxn modelId="{4B7CE82E-8C3D-4984-9ACB-6DC1AF8A5E50}" srcId="{DCCED971-1A1D-4214-A6D9-61C1C271A2D5}" destId="{F9055063-53FF-459A-9F4E-6959E8CF274C}" srcOrd="1" destOrd="0" parTransId="{B34FF997-4A19-42E9-9204-28EB0628DB48}" sibTransId="{D24C4DD5-DA3D-4879-A5E7-C3F19B4A5130}"/>
    <dgm:cxn modelId="{5320623E-6775-4F13-8142-8260CA1BF82D}" type="presParOf" srcId="{95605B96-AFC7-4065-B10D-0399910D743C}" destId="{F9E2EE78-1E5F-4670-BF4C-27A19AF28AB9}" srcOrd="0" destOrd="0" presId="urn:microsoft.com/office/officeart/2005/8/layout/radial3"/>
    <dgm:cxn modelId="{4A844090-9679-45D0-9E14-F11B75AF1B22}" type="presParOf" srcId="{F9E2EE78-1E5F-4670-BF4C-27A19AF28AB9}" destId="{1B1F1D6D-C586-4267-B0A9-6CA105BE4483}" srcOrd="0" destOrd="0" presId="urn:microsoft.com/office/officeart/2005/8/layout/radial3"/>
    <dgm:cxn modelId="{6E751809-1E33-4477-9B00-9EB20116AF21}" type="presParOf" srcId="{F9E2EE78-1E5F-4670-BF4C-27A19AF28AB9}" destId="{9ABF2D78-51F4-4B3A-91E5-6255E220550E}" srcOrd="1" destOrd="0" presId="urn:microsoft.com/office/officeart/2005/8/layout/radial3"/>
    <dgm:cxn modelId="{52E5B633-4597-4AC7-B081-B6E522B999A4}" type="presParOf" srcId="{F9E2EE78-1E5F-4670-BF4C-27A19AF28AB9}" destId="{3962C2BE-CFE9-42AB-9A25-854BF5320843}" srcOrd="2" destOrd="0" presId="urn:microsoft.com/office/officeart/2005/8/layout/radial3"/>
    <dgm:cxn modelId="{E7772322-29C7-4145-81B1-37C32A5810FA}" type="presParOf" srcId="{F9E2EE78-1E5F-4670-BF4C-27A19AF28AB9}" destId="{045CF7C8-22AB-4055-B374-46DD1287F730}" srcOrd="3" destOrd="0" presId="urn:microsoft.com/office/officeart/2005/8/layout/radial3"/>
    <dgm:cxn modelId="{DD6F6D23-EA25-48FD-84B3-E6AF68F702F9}" type="presParOf" srcId="{F9E2EE78-1E5F-4670-BF4C-27A19AF28AB9}" destId="{BE3665D2-FFCE-4E49-871A-A58F10EC6894}" srcOrd="4" destOrd="0" presId="urn:microsoft.com/office/officeart/2005/8/layout/radial3"/>
    <dgm:cxn modelId="{5D54EC4A-620F-4549-A80E-6796F3F1F387}" type="presParOf" srcId="{F9E2EE78-1E5F-4670-BF4C-27A19AF28AB9}" destId="{DA0536A1-1161-490A-9740-111EC2198751}" srcOrd="5" destOrd="0" presId="urn:microsoft.com/office/officeart/2005/8/layout/radial3"/>
    <dgm:cxn modelId="{E48F7201-0839-4B4E-8B83-AB803781B7B1}" type="presParOf" srcId="{F9E2EE78-1E5F-4670-BF4C-27A19AF28AB9}" destId="{984A0624-8315-46AA-AB61-77D72B6CD69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EFA5E-A9C7-4BC6-9FD7-7A72AF6EA687}" type="doc">
      <dgm:prSet loTypeId="urn:microsoft.com/office/officeart/2005/8/layout/matrix1" loCatId="matrix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F31A814-BC1F-439D-B9C8-7786234E0472}">
      <dgm:prSet phldrT="[Texte]" custT="1"/>
      <dgm:spPr/>
      <dgm:t>
        <a:bodyPr/>
        <a:lstStyle/>
        <a:p>
          <a:r>
            <a:rPr lang="fr-FR" sz="4800" b="1" dirty="0" smtClean="0"/>
            <a:t>ODL</a:t>
          </a:r>
          <a:endParaRPr lang="fr-FR" sz="4800" b="1" dirty="0"/>
        </a:p>
      </dgm:t>
    </dgm:pt>
    <dgm:pt modelId="{D44E9F4F-2BD9-4B5B-B395-82FCD2459819}" type="parTrans" cxnId="{D9D59441-C4A0-4398-8EB3-1BEFDD1A8474}">
      <dgm:prSet/>
      <dgm:spPr/>
      <dgm:t>
        <a:bodyPr/>
        <a:lstStyle/>
        <a:p>
          <a:endParaRPr lang="fr-FR"/>
        </a:p>
      </dgm:t>
    </dgm:pt>
    <dgm:pt modelId="{0FAE8705-862F-480F-84C8-29E174E181CE}" type="sibTrans" cxnId="{D9D59441-C4A0-4398-8EB3-1BEFDD1A8474}">
      <dgm:prSet/>
      <dgm:spPr/>
      <dgm:t>
        <a:bodyPr/>
        <a:lstStyle/>
        <a:p>
          <a:endParaRPr lang="fr-FR"/>
        </a:p>
      </dgm:t>
    </dgm:pt>
    <dgm:pt modelId="{8A51C62B-94A1-4851-8F4A-8107D972A78A}">
      <dgm:prSet phldrT="[Texte]" custT="1"/>
      <dgm:spPr/>
      <dgm:t>
        <a:bodyPr/>
        <a:lstStyle/>
        <a:p>
          <a:pPr algn="ctr"/>
          <a:endParaRPr lang="fr-CH" sz="2000" dirty="0" smtClean="0"/>
        </a:p>
        <a:p>
          <a:pPr algn="l"/>
          <a:r>
            <a:rPr lang="fr-CH" sz="2000" dirty="0" smtClean="0"/>
            <a:t>Langage de définition de schéma des bases de données objet proposé par l'ODMG. </a:t>
          </a:r>
          <a:endParaRPr lang="fr-FR" sz="1800" dirty="0"/>
        </a:p>
      </dgm:t>
    </dgm:pt>
    <dgm:pt modelId="{8CA9D11B-BB69-4669-B643-FDF533412326}" type="parTrans" cxnId="{CE79DAD1-1331-4761-B97D-F6A942663224}">
      <dgm:prSet/>
      <dgm:spPr/>
      <dgm:t>
        <a:bodyPr/>
        <a:lstStyle/>
        <a:p>
          <a:endParaRPr lang="fr-FR"/>
        </a:p>
      </dgm:t>
    </dgm:pt>
    <dgm:pt modelId="{E38F6FFB-CF27-4C0C-A7FA-C596DC061539}" type="sibTrans" cxnId="{CE79DAD1-1331-4761-B97D-F6A942663224}">
      <dgm:prSet/>
      <dgm:spPr/>
      <dgm:t>
        <a:bodyPr/>
        <a:lstStyle/>
        <a:p>
          <a:endParaRPr lang="fr-FR"/>
        </a:p>
      </dgm:t>
    </dgm:pt>
    <dgm:pt modelId="{24F91949-DE2B-4A59-B500-4087C5062F9D}">
      <dgm:prSet phldrT="[Texte]" custT="1"/>
      <dgm:spPr/>
      <dgm:t>
        <a:bodyPr/>
        <a:lstStyle/>
        <a:p>
          <a:pPr algn="l"/>
          <a:endParaRPr lang="fr-CH" sz="2000" dirty="0" smtClean="0"/>
        </a:p>
        <a:p>
          <a:pPr algn="ctr"/>
          <a:r>
            <a:rPr lang="fr-CH" sz="2000" dirty="0" smtClean="0"/>
            <a:t>ODL définit les types d'objet que l'on peut implémenter dans de nombreux langages de programmation</a:t>
          </a:r>
          <a:endParaRPr lang="fr-FR" sz="2000" dirty="0"/>
        </a:p>
      </dgm:t>
    </dgm:pt>
    <dgm:pt modelId="{533B8749-82D6-4EB4-9A59-62E666C66417}" type="parTrans" cxnId="{AF143A2B-A3DB-497C-960A-A9A456665899}">
      <dgm:prSet/>
      <dgm:spPr/>
      <dgm:t>
        <a:bodyPr/>
        <a:lstStyle/>
        <a:p>
          <a:endParaRPr lang="fr-FR"/>
        </a:p>
      </dgm:t>
    </dgm:pt>
    <dgm:pt modelId="{44A464DE-60D7-4BAE-9D89-0CDC1E1E0EA3}" type="sibTrans" cxnId="{AF143A2B-A3DB-497C-960A-A9A456665899}">
      <dgm:prSet/>
      <dgm:spPr/>
      <dgm:t>
        <a:bodyPr/>
        <a:lstStyle/>
        <a:p>
          <a:endParaRPr lang="fr-FR"/>
        </a:p>
      </dgm:t>
    </dgm:pt>
    <dgm:pt modelId="{B233DDCB-904E-4BB0-AF92-B10635B70779}">
      <dgm:prSet phldrT="[Texte]" custT="1"/>
      <dgm:spPr/>
      <dgm:t>
        <a:bodyPr/>
        <a:lstStyle/>
        <a:p>
          <a:pPr algn="l"/>
          <a:r>
            <a:rPr lang="fr-CH" sz="2000" dirty="0" smtClean="0"/>
            <a:t>ODL est basé sur IDL, l’</a:t>
          </a:r>
          <a:r>
            <a:rPr lang="fr-CH" sz="2000" i="1" dirty="0" smtClean="0"/>
            <a:t>Interface Definition Langage</a:t>
          </a:r>
          <a:r>
            <a:rPr lang="fr-CH" sz="2000" dirty="0" smtClean="0"/>
            <a:t> de l'OMG</a:t>
          </a:r>
          <a:endParaRPr lang="fr-FR" sz="2000" dirty="0"/>
        </a:p>
      </dgm:t>
    </dgm:pt>
    <dgm:pt modelId="{30031412-B9C9-4D2E-8C78-60171DCDB50C}" type="parTrans" cxnId="{532B3D40-DAB2-4593-B4DA-D48EBB4CB282}">
      <dgm:prSet/>
      <dgm:spPr/>
      <dgm:t>
        <a:bodyPr/>
        <a:lstStyle/>
        <a:p>
          <a:endParaRPr lang="fr-FR"/>
        </a:p>
      </dgm:t>
    </dgm:pt>
    <dgm:pt modelId="{17127F1C-F12A-4A58-B642-D1FA8AABFB67}" type="sibTrans" cxnId="{532B3D40-DAB2-4593-B4DA-D48EBB4CB282}">
      <dgm:prSet/>
      <dgm:spPr/>
      <dgm:t>
        <a:bodyPr/>
        <a:lstStyle/>
        <a:p>
          <a:endParaRPr lang="fr-FR"/>
        </a:p>
      </dgm:t>
    </dgm:pt>
    <dgm:pt modelId="{0F4B60A5-28F9-418A-9074-2EDFCF85D095}">
      <dgm:prSet phldrT="[Texte]" custT="1"/>
      <dgm:spPr/>
      <dgm:t>
        <a:bodyPr/>
        <a:lstStyle/>
        <a:p>
          <a:pPr algn="ctr"/>
          <a:r>
            <a:rPr lang="fr-FR" sz="2000" dirty="0" smtClean="0"/>
            <a:t>définir la structure  d'un diagramme entité-relation</a:t>
          </a:r>
          <a:endParaRPr lang="fr-FR" sz="2000" dirty="0"/>
        </a:p>
      </dgm:t>
    </dgm:pt>
    <dgm:pt modelId="{C285FD92-8455-42F1-A1FE-4E503B814608}" type="parTrans" cxnId="{7CD8FEF0-3A05-434C-AF74-C60C93B70FDD}">
      <dgm:prSet/>
      <dgm:spPr/>
      <dgm:t>
        <a:bodyPr/>
        <a:lstStyle/>
        <a:p>
          <a:endParaRPr lang="fr-FR"/>
        </a:p>
      </dgm:t>
    </dgm:pt>
    <dgm:pt modelId="{5B4A930A-6A0C-4F72-8210-9074BB58A0A0}" type="sibTrans" cxnId="{7CD8FEF0-3A05-434C-AF74-C60C93B70FDD}">
      <dgm:prSet/>
      <dgm:spPr/>
      <dgm:t>
        <a:bodyPr/>
        <a:lstStyle/>
        <a:p>
          <a:endParaRPr lang="fr-FR"/>
        </a:p>
      </dgm:t>
    </dgm:pt>
    <dgm:pt modelId="{E0324448-3D4E-4CD0-BF38-BBAA68FC30E9}" type="pres">
      <dgm:prSet presAssocID="{7EEEFA5E-A9C7-4BC6-9FD7-7A72AF6EA68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356A68-F070-48D7-B888-074B23E6FB4F}" type="pres">
      <dgm:prSet presAssocID="{7EEEFA5E-A9C7-4BC6-9FD7-7A72AF6EA687}" presName="matrix" presStyleCnt="0"/>
      <dgm:spPr/>
      <dgm:t>
        <a:bodyPr/>
        <a:lstStyle/>
        <a:p>
          <a:endParaRPr lang="fr-FR"/>
        </a:p>
      </dgm:t>
    </dgm:pt>
    <dgm:pt modelId="{5FEC4C95-5E39-4B1D-B838-466A0D4CDB46}" type="pres">
      <dgm:prSet presAssocID="{7EEEFA5E-A9C7-4BC6-9FD7-7A72AF6EA687}" presName="tile1" presStyleLbl="node1" presStyleIdx="0" presStyleCnt="4"/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4AA3D851-4862-4C4A-A8A0-0A94028B2CA1}" type="pres">
      <dgm:prSet presAssocID="{7EEEFA5E-A9C7-4BC6-9FD7-7A72AF6EA687}" presName="tile1text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552B510F-8522-4C6F-B675-ACA6967C1169}" type="pres">
      <dgm:prSet presAssocID="{7EEEFA5E-A9C7-4BC6-9FD7-7A72AF6EA687}" presName="tile2" presStyleLbl="node1" presStyleIdx="1" presStyleCnt="4"/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47D95B6E-8FAE-4BCA-89F3-FAE04AB64089}" type="pres">
      <dgm:prSet presAssocID="{7EEEFA5E-A9C7-4BC6-9FD7-7A72AF6EA687}" presName="tile2text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ADD2F75C-A880-4569-8761-A7EC825EB5C8}" type="pres">
      <dgm:prSet presAssocID="{7EEEFA5E-A9C7-4BC6-9FD7-7A72AF6EA687}" presName="tile3" presStyleLbl="node1" presStyleIdx="2" presStyleCnt="4" custLinFactNeighborX="251" custLinFactNeighborY="875"/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7CF30E50-64F9-49CD-B69F-8DFBA931D8B1}" type="pres">
      <dgm:prSet presAssocID="{7EEEFA5E-A9C7-4BC6-9FD7-7A72AF6EA68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666ECE-0A5A-4F39-984D-FD3EB129E64E}" type="pres">
      <dgm:prSet presAssocID="{7EEEFA5E-A9C7-4BC6-9FD7-7A72AF6EA687}" presName="tile4" presStyleLbl="node1" presStyleIdx="3" presStyleCnt="4"/>
      <dgm:spPr>
        <a:prstGeom prst="flowChartPunchedTape">
          <a:avLst/>
        </a:prstGeom>
      </dgm:spPr>
      <dgm:t>
        <a:bodyPr/>
        <a:lstStyle/>
        <a:p>
          <a:endParaRPr lang="fr-FR"/>
        </a:p>
      </dgm:t>
    </dgm:pt>
    <dgm:pt modelId="{8E354D02-9392-4F66-818A-ECDF61505479}" type="pres">
      <dgm:prSet presAssocID="{7EEEFA5E-A9C7-4BC6-9FD7-7A72AF6EA68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C3AE6-E65D-4EE6-AFA5-2C5250A6B353}" type="pres">
      <dgm:prSet presAssocID="{7EEEFA5E-A9C7-4BC6-9FD7-7A72AF6EA68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5AB81261-5F7D-424C-95B4-A54FEA34A72A}" type="presOf" srcId="{7EEEFA5E-A9C7-4BC6-9FD7-7A72AF6EA687}" destId="{E0324448-3D4E-4CD0-BF38-BBAA68FC30E9}" srcOrd="0" destOrd="0" presId="urn:microsoft.com/office/officeart/2005/8/layout/matrix1"/>
    <dgm:cxn modelId="{307F1635-3E2E-46E8-9CCD-4165BC06E422}" type="presOf" srcId="{8A51C62B-94A1-4851-8F4A-8107D972A78A}" destId="{4AA3D851-4862-4C4A-A8A0-0A94028B2CA1}" srcOrd="1" destOrd="0" presId="urn:microsoft.com/office/officeart/2005/8/layout/matrix1"/>
    <dgm:cxn modelId="{2C832906-E7B1-40F8-92F2-ACFB16B61347}" type="presOf" srcId="{B233DDCB-904E-4BB0-AF92-B10635B70779}" destId="{7CF30E50-64F9-49CD-B69F-8DFBA931D8B1}" srcOrd="1" destOrd="0" presId="urn:microsoft.com/office/officeart/2005/8/layout/matrix1"/>
    <dgm:cxn modelId="{7F322E4F-9E0C-4622-B78E-72F74D46478B}" type="presOf" srcId="{6F31A814-BC1F-439D-B9C8-7786234E0472}" destId="{369C3AE6-E65D-4EE6-AFA5-2C5250A6B353}" srcOrd="0" destOrd="0" presId="urn:microsoft.com/office/officeart/2005/8/layout/matrix1"/>
    <dgm:cxn modelId="{B10C5EB7-30CE-4E3B-8EEA-8892857E57BD}" type="presOf" srcId="{8A51C62B-94A1-4851-8F4A-8107D972A78A}" destId="{5FEC4C95-5E39-4B1D-B838-466A0D4CDB46}" srcOrd="0" destOrd="0" presId="urn:microsoft.com/office/officeart/2005/8/layout/matrix1"/>
    <dgm:cxn modelId="{BB4CA5AE-5E4B-43AB-BB08-E7A2F1C3C584}" type="presOf" srcId="{24F91949-DE2B-4A59-B500-4087C5062F9D}" destId="{47D95B6E-8FAE-4BCA-89F3-FAE04AB64089}" srcOrd="1" destOrd="0" presId="urn:microsoft.com/office/officeart/2005/8/layout/matrix1"/>
    <dgm:cxn modelId="{CE79DAD1-1331-4761-B97D-F6A942663224}" srcId="{6F31A814-BC1F-439D-B9C8-7786234E0472}" destId="{8A51C62B-94A1-4851-8F4A-8107D972A78A}" srcOrd="0" destOrd="0" parTransId="{8CA9D11B-BB69-4669-B643-FDF533412326}" sibTransId="{E38F6FFB-CF27-4C0C-A7FA-C596DC061539}"/>
    <dgm:cxn modelId="{AF143A2B-A3DB-497C-960A-A9A456665899}" srcId="{6F31A814-BC1F-439D-B9C8-7786234E0472}" destId="{24F91949-DE2B-4A59-B500-4087C5062F9D}" srcOrd="1" destOrd="0" parTransId="{533B8749-82D6-4EB4-9A59-62E666C66417}" sibTransId="{44A464DE-60D7-4BAE-9D89-0CDC1E1E0EA3}"/>
    <dgm:cxn modelId="{B667A529-2D31-42DE-A045-931FF4FB2CAB}" type="presOf" srcId="{0F4B60A5-28F9-418A-9074-2EDFCF85D095}" destId="{FC666ECE-0A5A-4F39-984D-FD3EB129E64E}" srcOrd="0" destOrd="0" presId="urn:microsoft.com/office/officeart/2005/8/layout/matrix1"/>
    <dgm:cxn modelId="{58F8F172-0937-4C7E-A883-1D0546CF966D}" type="presOf" srcId="{24F91949-DE2B-4A59-B500-4087C5062F9D}" destId="{552B510F-8522-4C6F-B675-ACA6967C1169}" srcOrd="0" destOrd="0" presId="urn:microsoft.com/office/officeart/2005/8/layout/matrix1"/>
    <dgm:cxn modelId="{D9D59441-C4A0-4398-8EB3-1BEFDD1A8474}" srcId="{7EEEFA5E-A9C7-4BC6-9FD7-7A72AF6EA687}" destId="{6F31A814-BC1F-439D-B9C8-7786234E0472}" srcOrd="0" destOrd="0" parTransId="{D44E9F4F-2BD9-4B5B-B395-82FCD2459819}" sibTransId="{0FAE8705-862F-480F-84C8-29E174E181CE}"/>
    <dgm:cxn modelId="{CBB65298-93B7-445C-9AC9-FC58AD413493}" type="presOf" srcId="{B233DDCB-904E-4BB0-AF92-B10635B70779}" destId="{ADD2F75C-A880-4569-8761-A7EC825EB5C8}" srcOrd="0" destOrd="0" presId="urn:microsoft.com/office/officeart/2005/8/layout/matrix1"/>
    <dgm:cxn modelId="{532B3D40-DAB2-4593-B4DA-D48EBB4CB282}" srcId="{6F31A814-BC1F-439D-B9C8-7786234E0472}" destId="{B233DDCB-904E-4BB0-AF92-B10635B70779}" srcOrd="2" destOrd="0" parTransId="{30031412-B9C9-4D2E-8C78-60171DCDB50C}" sibTransId="{17127F1C-F12A-4A58-B642-D1FA8AABFB67}"/>
    <dgm:cxn modelId="{7CD8FEF0-3A05-434C-AF74-C60C93B70FDD}" srcId="{6F31A814-BC1F-439D-B9C8-7786234E0472}" destId="{0F4B60A5-28F9-418A-9074-2EDFCF85D095}" srcOrd="3" destOrd="0" parTransId="{C285FD92-8455-42F1-A1FE-4E503B814608}" sibTransId="{5B4A930A-6A0C-4F72-8210-9074BB58A0A0}"/>
    <dgm:cxn modelId="{1576FB6E-A9A5-4C7E-B8CD-F03158B771F9}" type="presOf" srcId="{0F4B60A5-28F9-418A-9074-2EDFCF85D095}" destId="{8E354D02-9392-4F66-818A-ECDF61505479}" srcOrd="1" destOrd="0" presId="urn:microsoft.com/office/officeart/2005/8/layout/matrix1"/>
    <dgm:cxn modelId="{71D7EDF9-91F8-4082-ADC9-70292A77FBCD}" type="presParOf" srcId="{E0324448-3D4E-4CD0-BF38-BBAA68FC30E9}" destId="{68356A68-F070-48D7-B888-074B23E6FB4F}" srcOrd="0" destOrd="0" presId="urn:microsoft.com/office/officeart/2005/8/layout/matrix1"/>
    <dgm:cxn modelId="{39BCCE25-4E1A-49A6-BCD3-020208BF51E3}" type="presParOf" srcId="{68356A68-F070-48D7-B888-074B23E6FB4F}" destId="{5FEC4C95-5E39-4B1D-B838-466A0D4CDB46}" srcOrd="0" destOrd="0" presId="urn:microsoft.com/office/officeart/2005/8/layout/matrix1"/>
    <dgm:cxn modelId="{B798A17A-3352-4F2A-8161-FFBF807EA058}" type="presParOf" srcId="{68356A68-F070-48D7-B888-074B23E6FB4F}" destId="{4AA3D851-4862-4C4A-A8A0-0A94028B2CA1}" srcOrd="1" destOrd="0" presId="urn:microsoft.com/office/officeart/2005/8/layout/matrix1"/>
    <dgm:cxn modelId="{10DFAA49-B8CA-4DDB-BA92-609513338C52}" type="presParOf" srcId="{68356A68-F070-48D7-B888-074B23E6FB4F}" destId="{552B510F-8522-4C6F-B675-ACA6967C1169}" srcOrd="2" destOrd="0" presId="urn:microsoft.com/office/officeart/2005/8/layout/matrix1"/>
    <dgm:cxn modelId="{FAD9CF45-FAB6-4C53-8081-4759053884E4}" type="presParOf" srcId="{68356A68-F070-48D7-B888-074B23E6FB4F}" destId="{47D95B6E-8FAE-4BCA-89F3-FAE04AB64089}" srcOrd="3" destOrd="0" presId="urn:microsoft.com/office/officeart/2005/8/layout/matrix1"/>
    <dgm:cxn modelId="{E7F9DCF9-5BA4-4576-B889-DC0C6861CE00}" type="presParOf" srcId="{68356A68-F070-48D7-B888-074B23E6FB4F}" destId="{ADD2F75C-A880-4569-8761-A7EC825EB5C8}" srcOrd="4" destOrd="0" presId="urn:microsoft.com/office/officeart/2005/8/layout/matrix1"/>
    <dgm:cxn modelId="{49D238B5-E35D-472B-B610-F4AC2EB2E60D}" type="presParOf" srcId="{68356A68-F070-48D7-B888-074B23E6FB4F}" destId="{7CF30E50-64F9-49CD-B69F-8DFBA931D8B1}" srcOrd="5" destOrd="0" presId="urn:microsoft.com/office/officeart/2005/8/layout/matrix1"/>
    <dgm:cxn modelId="{2632750C-2D41-4430-A1C0-720466FF5E8F}" type="presParOf" srcId="{68356A68-F070-48D7-B888-074B23E6FB4F}" destId="{FC666ECE-0A5A-4F39-984D-FD3EB129E64E}" srcOrd="6" destOrd="0" presId="urn:microsoft.com/office/officeart/2005/8/layout/matrix1"/>
    <dgm:cxn modelId="{2403CDEF-2F5C-4B52-B283-57577EB043E2}" type="presParOf" srcId="{68356A68-F070-48D7-B888-074B23E6FB4F}" destId="{8E354D02-9392-4F66-818A-ECDF61505479}" srcOrd="7" destOrd="0" presId="urn:microsoft.com/office/officeart/2005/8/layout/matrix1"/>
    <dgm:cxn modelId="{5A2D5EDD-8060-4EB7-9137-391F3C87DE42}" type="presParOf" srcId="{E0324448-3D4E-4CD0-BF38-BBAA68FC30E9}" destId="{369C3AE6-E65D-4EE6-AFA5-2C5250A6B35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735EE-40B4-455C-B152-F3A20E59AB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9613A2D-4CB1-4FD5-ACE7-D2536A1879F3}">
      <dgm:prSet/>
      <dgm:spPr/>
      <dgm:t>
        <a:bodyPr/>
        <a:lstStyle/>
        <a:p>
          <a:pPr rtl="0"/>
          <a:endParaRPr lang="fr-FR" dirty="0"/>
        </a:p>
      </dgm:t>
    </dgm:pt>
    <dgm:pt modelId="{BA2B4A90-7C84-460A-B119-4B169A06CBE0}" type="parTrans" cxnId="{C1B29BCB-864A-4A10-BFF8-D11FB077A6E6}">
      <dgm:prSet/>
      <dgm:spPr/>
      <dgm:t>
        <a:bodyPr/>
        <a:lstStyle/>
        <a:p>
          <a:endParaRPr lang="fr-FR"/>
        </a:p>
      </dgm:t>
    </dgm:pt>
    <dgm:pt modelId="{7392F678-A8CF-4033-9FC7-E3C5B6F3B4F9}" type="sibTrans" cxnId="{C1B29BCB-864A-4A10-BFF8-D11FB077A6E6}">
      <dgm:prSet/>
      <dgm:spPr/>
      <dgm:t>
        <a:bodyPr/>
        <a:lstStyle/>
        <a:p>
          <a:endParaRPr lang="fr-FR"/>
        </a:p>
      </dgm:t>
    </dgm:pt>
    <dgm:pt modelId="{77E22B95-301A-4D28-BD2F-5BA94815582C}">
      <dgm:prSet/>
      <dgm:spPr/>
      <dgm:t>
        <a:bodyPr/>
        <a:lstStyle/>
        <a:p>
          <a:pPr rtl="0"/>
          <a:endParaRPr lang="fr-FR" dirty="0"/>
        </a:p>
      </dgm:t>
    </dgm:pt>
    <dgm:pt modelId="{95F3AE4A-2914-41B9-A3A6-13A842483474}" type="parTrans" cxnId="{9295CA10-A868-4235-B113-AF61EBFCF7B9}">
      <dgm:prSet/>
      <dgm:spPr/>
      <dgm:t>
        <a:bodyPr/>
        <a:lstStyle/>
        <a:p>
          <a:endParaRPr lang="fr-FR"/>
        </a:p>
      </dgm:t>
    </dgm:pt>
    <dgm:pt modelId="{B6360C8E-EE4B-44E7-9829-19474948B2AD}" type="sibTrans" cxnId="{9295CA10-A868-4235-B113-AF61EBFCF7B9}">
      <dgm:prSet/>
      <dgm:spPr/>
      <dgm:t>
        <a:bodyPr/>
        <a:lstStyle/>
        <a:p>
          <a:endParaRPr lang="fr-FR"/>
        </a:p>
      </dgm:t>
    </dgm:pt>
    <dgm:pt modelId="{BC31A792-384C-4262-85F3-853C2293F2B1}" type="pres">
      <dgm:prSet presAssocID="{519735EE-40B4-455C-B152-F3A20E59AB9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D89A928-0A1C-48C6-9706-B909830803EA}" type="pres">
      <dgm:prSet presAssocID="{39613A2D-4CB1-4FD5-ACE7-D2536A1879F3}" presName="horFlow" presStyleCnt="0"/>
      <dgm:spPr/>
    </dgm:pt>
    <dgm:pt modelId="{B4936422-5744-4FA6-A646-8C98F3B0D6A4}" type="pres">
      <dgm:prSet presAssocID="{39613A2D-4CB1-4FD5-ACE7-D2536A1879F3}" presName="bigChev" presStyleLbl="node1" presStyleIdx="0" presStyleCnt="2" custScaleX="199940" custLinFactNeighborX="263" custLinFactNeighborY="-37051"/>
      <dgm:spPr/>
      <dgm:t>
        <a:bodyPr/>
        <a:lstStyle/>
        <a:p>
          <a:endParaRPr lang="fr-FR"/>
        </a:p>
      </dgm:t>
    </dgm:pt>
    <dgm:pt modelId="{51CA6218-D74F-4E62-A60D-E517136FE826}" type="pres">
      <dgm:prSet presAssocID="{39613A2D-4CB1-4FD5-ACE7-D2536A1879F3}" presName="vSp" presStyleCnt="0"/>
      <dgm:spPr/>
    </dgm:pt>
    <dgm:pt modelId="{7FD5E2D3-073A-4713-9652-97BA1F3E123B}" type="pres">
      <dgm:prSet presAssocID="{77E22B95-301A-4D28-BD2F-5BA94815582C}" presName="horFlow" presStyleCnt="0"/>
      <dgm:spPr/>
    </dgm:pt>
    <dgm:pt modelId="{F5D9EABA-B186-46BF-87C9-3692316CFCFA}" type="pres">
      <dgm:prSet presAssocID="{77E22B95-301A-4D28-BD2F-5BA94815582C}" presName="bigChev" presStyleLbl="node1" presStyleIdx="1" presStyleCnt="2" custScaleX="200000" custLinFactNeighborX="-728" custLinFactNeighborY="-4782"/>
      <dgm:spPr/>
      <dgm:t>
        <a:bodyPr/>
        <a:lstStyle/>
        <a:p>
          <a:endParaRPr lang="fr-FR"/>
        </a:p>
      </dgm:t>
    </dgm:pt>
  </dgm:ptLst>
  <dgm:cxnLst>
    <dgm:cxn modelId="{9A9DD79C-7732-43BD-AC63-14979ECB0539}" type="presOf" srcId="{519735EE-40B4-455C-B152-F3A20E59AB9E}" destId="{BC31A792-384C-4262-85F3-853C2293F2B1}" srcOrd="0" destOrd="0" presId="urn:microsoft.com/office/officeart/2005/8/layout/lProcess3"/>
    <dgm:cxn modelId="{90076678-6096-4AA0-8C69-34647A551B63}" type="presOf" srcId="{39613A2D-4CB1-4FD5-ACE7-D2536A1879F3}" destId="{B4936422-5744-4FA6-A646-8C98F3B0D6A4}" srcOrd="0" destOrd="0" presId="urn:microsoft.com/office/officeart/2005/8/layout/lProcess3"/>
    <dgm:cxn modelId="{C1B29BCB-864A-4A10-BFF8-D11FB077A6E6}" srcId="{519735EE-40B4-455C-B152-F3A20E59AB9E}" destId="{39613A2D-4CB1-4FD5-ACE7-D2536A1879F3}" srcOrd="0" destOrd="0" parTransId="{BA2B4A90-7C84-460A-B119-4B169A06CBE0}" sibTransId="{7392F678-A8CF-4033-9FC7-E3C5B6F3B4F9}"/>
    <dgm:cxn modelId="{9295CA10-A868-4235-B113-AF61EBFCF7B9}" srcId="{519735EE-40B4-455C-B152-F3A20E59AB9E}" destId="{77E22B95-301A-4D28-BD2F-5BA94815582C}" srcOrd="1" destOrd="0" parTransId="{95F3AE4A-2914-41B9-A3A6-13A842483474}" sibTransId="{B6360C8E-EE4B-44E7-9829-19474948B2AD}"/>
    <dgm:cxn modelId="{173EBF03-2470-4C8E-AF25-EED60E5C2F72}" type="presOf" srcId="{77E22B95-301A-4D28-BD2F-5BA94815582C}" destId="{F5D9EABA-B186-46BF-87C9-3692316CFCFA}" srcOrd="0" destOrd="0" presId="urn:microsoft.com/office/officeart/2005/8/layout/lProcess3"/>
    <dgm:cxn modelId="{CCC62791-B404-44AF-B628-CBAE4BAE54AB}" type="presParOf" srcId="{BC31A792-384C-4262-85F3-853C2293F2B1}" destId="{ED89A928-0A1C-48C6-9706-B909830803EA}" srcOrd="0" destOrd="0" presId="urn:microsoft.com/office/officeart/2005/8/layout/lProcess3"/>
    <dgm:cxn modelId="{2F0EF16F-A01B-4077-B95D-33E7813C1BD1}" type="presParOf" srcId="{ED89A928-0A1C-48C6-9706-B909830803EA}" destId="{B4936422-5744-4FA6-A646-8C98F3B0D6A4}" srcOrd="0" destOrd="0" presId="urn:microsoft.com/office/officeart/2005/8/layout/lProcess3"/>
    <dgm:cxn modelId="{4B7BE39C-0149-4B88-A4F8-1FA1D9765CC3}" type="presParOf" srcId="{BC31A792-384C-4262-85F3-853C2293F2B1}" destId="{51CA6218-D74F-4E62-A60D-E517136FE826}" srcOrd="1" destOrd="0" presId="urn:microsoft.com/office/officeart/2005/8/layout/lProcess3"/>
    <dgm:cxn modelId="{B8638DF9-C959-49F0-B8A0-A55D2B9F06C5}" type="presParOf" srcId="{BC31A792-384C-4262-85F3-853C2293F2B1}" destId="{7FD5E2D3-073A-4713-9652-97BA1F3E123B}" srcOrd="2" destOrd="0" presId="urn:microsoft.com/office/officeart/2005/8/layout/lProcess3"/>
    <dgm:cxn modelId="{E14B9408-77AD-4F4A-A694-E6C38C68E76B}" type="presParOf" srcId="{7FD5E2D3-073A-4713-9652-97BA1F3E123B}" destId="{F5D9EABA-B186-46BF-87C9-3692316CFCF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9735EE-40B4-455C-B152-F3A20E59AB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9613A2D-4CB1-4FD5-ACE7-D2536A1879F3}">
      <dgm:prSet/>
      <dgm:spPr/>
      <dgm:t>
        <a:bodyPr/>
        <a:lstStyle/>
        <a:p>
          <a:pPr rtl="0"/>
          <a:endParaRPr lang="fr-FR" dirty="0"/>
        </a:p>
      </dgm:t>
    </dgm:pt>
    <dgm:pt modelId="{BA2B4A90-7C84-460A-B119-4B169A06CBE0}" type="parTrans" cxnId="{C1B29BCB-864A-4A10-BFF8-D11FB077A6E6}">
      <dgm:prSet/>
      <dgm:spPr/>
      <dgm:t>
        <a:bodyPr/>
        <a:lstStyle/>
        <a:p>
          <a:endParaRPr lang="fr-FR"/>
        </a:p>
      </dgm:t>
    </dgm:pt>
    <dgm:pt modelId="{7392F678-A8CF-4033-9FC7-E3C5B6F3B4F9}" type="sibTrans" cxnId="{C1B29BCB-864A-4A10-BFF8-D11FB077A6E6}">
      <dgm:prSet/>
      <dgm:spPr/>
      <dgm:t>
        <a:bodyPr/>
        <a:lstStyle/>
        <a:p>
          <a:endParaRPr lang="fr-FR"/>
        </a:p>
      </dgm:t>
    </dgm:pt>
    <dgm:pt modelId="{BC31A792-384C-4262-85F3-853C2293F2B1}" type="pres">
      <dgm:prSet presAssocID="{519735EE-40B4-455C-B152-F3A20E59AB9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D89A928-0A1C-48C6-9706-B909830803EA}" type="pres">
      <dgm:prSet presAssocID="{39613A2D-4CB1-4FD5-ACE7-D2536A1879F3}" presName="horFlow" presStyleCnt="0"/>
      <dgm:spPr/>
    </dgm:pt>
    <dgm:pt modelId="{B4936422-5744-4FA6-A646-8C98F3B0D6A4}" type="pres">
      <dgm:prSet presAssocID="{39613A2D-4CB1-4FD5-ACE7-D2536A1879F3}" presName="bigChev" presStyleLbl="node1" presStyleIdx="0" presStyleCnt="1" custScaleX="199940" custScaleY="169610" custLinFactNeighborX="263" custLinFactNeighborY="-37051"/>
      <dgm:spPr/>
      <dgm:t>
        <a:bodyPr/>
        <a:lstStyle/>
        <a:p>
          <a:endParaRPr lang="fr-FR"/>
        </a:p>
      </dgm:t>
    </dgm:pt>
  </dgm:ptLst>
  <dgm:cxnLst>
    <dgm:cxn modelId="{C1B29BCB-864A-4A10-BFF8-D11FB077A6E6}" srcId="{519735EE-40B4-455C-B152-F3A20E59AB9E}" destId="{39613A2D-4CB1-4FD5-ACE7-D2536A1879F3}" srcOrd="0" destOrd="0" parTransId="{BA2B4A90-7C84-460A-B119-4B169A06CBE0}" sibTransId="{7392F678-A8CF-4033-9FC7-E3C5B6F3B4F9}"/>
    <dgm:cxn modelId="{6A5027DE-CF3F-444F-8E07-8EFD0526DAA9}" type="presOf" srcId="{39613A2D-4CB1-4FD5-ACE7-D2536A1879F3}" destId="{B4936422-5744-4FA6-A646-8C98F3B0D6A4}" srcOrd="0" destOrd="0" presId="urn:microsoft.com/office/officeart/2005/8/layout/lProcess3"/>
    <dgm:cxn modelId="{53B01505-5448-40FA-89B8-86BF4631E9C1}" type="presOf" srcId="{519735EE-40B4-455C-B152-F3A20E59AB9E}" destId="{BC31A792-384C-4262-85F3-853C2293F2B1}" srcOrd="0" destOrd="0" presId="urn:microsoft.com/office/officeart/2005/8/layout/lProcess3"/>
    <dgm:cxn modelId="{A27713C0-76FD-4B36-B595-66E4A2ABBDD3}" type="presParOf" srcId="{BC31A792-384C-4262-85F3-853C2293F2B1}" destId="{ED89A928-0A1C-48C6-9706-B909830803EA}" srcOrd="0" destOrd="0" presId="urn:microsoft.com/office/officeart/2005/8/layout/lProcess3"/>
    <dgm:cxn modelId="{112DE79C-8B0A-4723-8D85-F443643850A2}" type="presParOf" srcId="{ED89A928-0A1C-48C6-9706-B909830803EA}" destId="{B4936422-5744-4FA6-A646-8C98F3B0D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9735EE-40B4-455C-B152-F3A20E59AB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9613A2D-4CB1-4FD5-ACE7-D2536A1879F3}">
      <dgm:prSet/>
      <dgm:spPr/>
      <dgm:t>
        <a:bodyPr/>
        <a:lstStyle/>
        <a:p>
          <a:pPr rtl="0"/>
          <a:endParaRPr lang="fr-FR" dirty="0"/>
        </a:p>
      </dgm:t>
    </dgm:pt>
    <dgm:pt modelId="{BA2B4A90-7C84-460A-B119-4B169A06CBE0}" type="parTrans" cxnId="{C1B29BCB-864A-4A10-BFF8-D11FB077A6E6}">
      <dgm:prSet/>
      <dgm:spPr/>
      <dgm:t>
        <a:bodyPr/>
        <a:lstStyle/>
        <a:p>
          <a:endParaRPr lang="fr-FR"/>
        </a:p>
      </dgm:t>
    </dgm:pt>
    <dgm:pt modelId="{7392F678-A8CF-4033-9FC7-E3C5B6F3B4F9}" type="sibTrans" cxnId="{C1B29BCB-864A-4A10-BFF8-D11FB077A6E6}">
      <dgm:prSet/>
      <dgm:spPr/>
      <dgm:t>
        <a:bodyPr/>
        <a:lstStyle/>
        <a:p>
          <a:endParaRPr lang="fr-FR"/>
        </a:p>
      </dgm:t>
    </dgm:pt>
    <dgm:pt modelId="{77E22B95-301A-4D28-BD2F-5BA94815582C}">
      <dgm:prSet/>
      <dgm:spPr/>
      <dgm:t>
        <a:bodyPr/>
        <a:lstStyle/>
        <a:p>
          <a:pPr rtl="0"/>
          <a:endParaRPr lang="fr-FR" dirty="0"/>
        </a:p>
      </dgm:t>
    </dgm:pt>
    <dgm:pt modelId="{95F3AE4A-2914-41B9-A3A6-13A842483474}" type="parTrans" cxnId="{9295CA10-A868-4235-B113-AF61EBFCF7B9}">
      <dgm:prSet/>
      <dgm:spPr/>
      <dgm:t>
        <a:bodyPr/>
        <a:lstStyle/>
        <a:p>
          <a:endParaRPr lang="fr-FR"/>
        </a:p>
      </dgm:t>
    </dgm:pt>
    <dgm:pt modelId="{B6360C8E-EE4B-44E7-9829-19474948B2AD}" type="sibTrans" cxnId="{9295CA10-A868-4235-B113-AF61EBFCF7B9}">
      <dgm:prSet/>
      <dgm:spPr/>
      <dgm:t>
        <a:bodyPr/>
        <a:lstStyle/>
        <a:p>
          <a:endParaRPr lang="fr-FR"/>
        </a:p>
      </dgm:t>
    </dgm:pt>
    <dgm:pt modelId="{BC31A792-384C-4262-85F3-853C2293F2B1}" type="pres">
      <dgm:prSet presAssocID="{519735EE-40B4-455C-B152-F3A20E59AB9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D89A928-0A1C-48C6-9706-B909830803EA}" type="pres">
      <dgm:prSet presAssocID="{39613A2D-4CB1-4FD5-ACE7-D2536A1879F3}" presName="horFlow" presStyleCnt="0"/>
      <dgm:spPr/>
    </dgm:pt>
    <dgm:pt modelId="{B4936422-5744-4FA6-A646-8C98F3B0D6A4}" type="pres">
      <dgm:prSet presAssocID="{39613A2D-4CB1-4FD5-ACE7-D2536A1879F3}" presName="bigChev" presStyleLbl="node1" presStyleIdx="0" presStyleCnt="2" custScaleX="199940" custLinFactNeighborX="263" custLinFactNeighborY="-37051"/>
      <dgm:spPr/>
      <dgm:t>
        <a:bodyPr/>
        <a:lstStyle/>
        <a:p>
          <a:endParaRPr lang="fr-FR"/>
        </a:p>
      </dgm:t>
    </dgm:pt>
    <dgm:pt modelId="{51CA6218-D74F-4E62-A60D-E517136FE826}" type="pres">
      <dgm:prSet presAssocID="{39613A2D-4CB1-4FD5-ACE7-D2536A1879F3}" presName="vSp" presStyleCnt="0"/>
      <dgm:spPr/>
    </dgm:pt>
    <dgm:pt modelId="{7FD5E2D3-073A-4713-9652-97BA1F3E123B}" type="pres">
      <dgm:prSet presAssocID="{77E22B95-301A-4D28-BD2F-5BA94815582C}" presName="horFlow" presStyleCnt="0"/>
      <dgm:spPr/>
    </dgm:pt>
    <dgm:pt modelId="{F5D9EABA-B186-46BF-87C9-3692316CFCFA}" type="pres">
      <dgm:prSet presAssocID="{77E22B95-301A-4D28-BD2F-5BA94815582C}" presName="bigChev" presStyleLbl="node1" presStyleIdx="1" presStyleCnt="2" custScaleX="200000" custLinFactNeighborX="-728" custLinFactNeighborY="-13872"/>
      <dgm:spPr/>
      <dgm:t>
        <a:bodyPr/>
        <a:lstStyle/>
        <a:p>
          <a:endParaRPr lang="fr-FR"/>
        </a:p>
      </dgm:t>
    </dgm:pt>
  </dgm:ptLst>
  <dgm:cxnLst>
    <dgm:cxn modelId="{C1B29BCB-864A-4A10-BFF8-D11FB077A6E6}" srcId="{519735EE-40B4-455C-B152-F3A20E59AB9E}" destId="{39613A2D-4CB1-4FD5-ACE7-D2536A1879F3}" srcOrd="0" destOrd="0" parTransId="{BA2B4A90-7C84-460A-B119-4B169A06CBE0}" sibTransId="{7392F678-A8CF-4033-9FC7-E3C5B6F3B4F9}"/>
    <dgm:cxn modelId="{FCB0A088-EB5A-469E-8BF7-9CCC33434A68}" type="presOf" srcId="{77E22B95-301A-4D28-BD2F-5BA94815582C}" destId="{F5D9EABA-B186-46BF-87C9-3692316CFCFA}" srcOrd="0" destOrd="0" presId="urn:microsoft.com/office/officeart/2005/8/layout/lProcess3"/>
    <dgm:cxn modelId="{9295CA10-A868-4235-B113-AF61EBFCF7B9}" srcId="{519735EE-40B4-455C-B152-F3A20E59AB9E}" destId="{77E22B95-301A-4D28-BD2F-5BA94815582C}" srcOrd="1" destOrd="0" parTransId="{95F3AE4A-2914-41B9-A3A6-13A842483474}" sibTransId="{B6360C8E-EE4B-44E7-9829-19474948B2AD}"/>
    <dgm:cxn modelId="{58763646-243B-456E-A7E4-4A17F6AE06BE}" type="presOf" srcId="{519735EE-40B4-455C-B152-F3A20E59AB9E}" destId="{BC31A792-384C-4262-85F3-853C2293F2B1}" srcOrd="0" destOrd="0" presId="urn:microsoft.com/office/officeart/2005/8/layout/lProcess3"/>
    <dgm:cxn modelId="{0279A843-D16A-4195-8E01-65C375C6BFBC}" type="presOf" srcId="{39613A2D-4CB1-4FD5-ACE7-D2536A1879F3}" destId="{B4936422-5744-4FA6-A646-8C98F3B0D6A4}" srcOrd="0" destOrd="0" presId="urn:microsoft.com/office/officeart/2005/8/layout/lProcess3"/>
    <dgm:cxn modelId="{987077F4-7914-4E9A-A40F-6A095834B90F}" type="presParOf" srcId="{BC31A792-384C-4262-85F3-853C2293F2B1}" destId="{ED89A928-0A1C-48C6-9706-B909830803EA}" srcOrd="0" destOrd="0" presId="urn:microsoft.com/office/officeart/2005/8/layout/lProcess3"/>
    <dgm:cxn modelId="{1DAB7496-C357-4588-95C5-5FC00D31F1C4}" type="presParOf" srcId="{ED89A928-0A1C-48C6-9706-B909830803EA}" destId="{B4936422-5744-4FA6-A646-8C98F3B0D6A4}" srcOrd="0" destOrd="0" presId="urn:microsoft.com/office/officeart/2005/8/layout/lProcess3"/>
    <dgm:cxn modelId="{A40C2515-6B52-4AFD-8337-0B61F43E4539}" type="presParOf" srcId="{BC31A792-384C-4262-85F3-853C2293F2B1}" destId="{51CA6218-D74F-4E62-A60D-E517136FE826}" srcOrd="1" destOrd="0" presId="urn:microsoft.com/office/officeart/2005/8/layout/lProcess3"/>
    <dgm:cxn modelId="{4E924450-4D50-4808-B3E5-7FDDC6D9D134}" type="presParOf" srcId="{BC31A792-384C-4262-85F3-853C2293F2B1}" destId="{7FD5E2D3-073A-4713-9652-97BA1F3E123B}" srcOrd="2" destOrd="0" presId="urn:microsoft.com/office/officeart/2005/8/layout/lProcess3"/>
    <dgm:cxn modelId="{3B62DF3E-9614-4BDF-9974-23C04A2D98F5}" type="presParOf" srcId="{7FD5E2D3-073A-4713-9652-97BA1F3E123B}" destId="{F5D9EABA-B186-46BF-87C9-3692316CFCF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1D6D-C586-4267-B0A9-6CA105BE4483}">
      <dsp:nvSpPr>
        <dsp:cNvPr id="0" name=""/>
        <dsp:cNvSpPr/>
      </dsp:nvSpPr>
      <dsp:spPr>
        <a:xfrm>
          <a:off x="2391203" y="1033897"/>
          <a:ext cx="2575674" cy="257567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ODMG</a:t>
          </a:r>
          <a:endParaRPr lang="fr-FR" sz="4100" kern="1200" dirty="0"/>
        </a:p>
      </dsp:txBody>
      <dsp:txXfrm>
        <a:off x="2768402" y="1411096"/>
        <a:ext cx="1821276" cy="1821276"/>
      </dsp:txXfrm>
    </dsp:sp>
    <dsp:sp modelId="{9ABF2D78-51F4-4B3A-91E5-6255E220550E}">
      <dsp:nvSpPr>
        <dsp:cNvPr id="0" name=""/>
        <dsp:cNvSpPr/>
      </dsp:nvSpPr>
      <dsp:spPr>
        <a:xfrm>
          <a:off x="3035122" y="459"/>
          <a:ext cx="1287837" cy="128783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ODL</a:t>
          </a:r>
          <a:endParaRPr lang="fr-FR" sz="2400" b="1" kern="1200" dirty="0"/>
        </a:p>
      </dsp:txBody>
      <dsp:txXfrm>
        <a:off x="3223721" y="189058"/>
        <a:ext cx="910639" cy="910639"/>
      </dsp:txXfrm>
    </dsp:sp>
    <dsp:sp modelId="{3962C2BE-CFE9-42AB-9A25-854BF5320843}">
      <dsp:nvSpPr>
        <dsp:cNvPr id="0" name=""/>
        <dsp:cNvSpPr/>
      </dsp:nvSpPr>
      <dsp:spPr>
        <a:xfrm>
          <a:off x="4487755" y="839138"/>
          <a:ext cx="1287837" cy="128783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OIF</a:t>
          </a:r>
          <a:endParaRPr lang="fr-FR" sz="2700" kern="1200" dirty="0"/>
        </a:p>
      </dsp:txBody>
      <dsp:txXfrm>
        <a:off x="4676354" y="1027737"/>
        <a:ext cx="910639" cy="910639"/>
      </dsp:txXfrm>
    </dsp:sp>
    <dsp:sp modelId="{045CF7C8-22AB-4055-B374-46DD1287F730}">
      <dsp:nvSpPr>
        <dsp:cNvPr id="0" name=""/>
        <dsp:cNvSpPr/>
      </dsp:nvSpPr>
      <dsp:spPr>
        <a:xfrm>
          <a:off x="4487755" y="2516494"/>
          <a:ext cx="1287837" cy="128783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OQL</a:t>
          </a:r>
          <a:endParaRPr lang="fr-FR" sz="1300" kern="1200" dirty="0"/>
        </a:p>
      </dsp:txBody>
      <dsp:txXfrm>
        <a:off x="4676354" y="2705093"/>
        <a:ext cx="910639" cy="910639"/>
      </dsp:txXfrm>
    </dsp:sp>
    <dsp:sp modelId="{BE3665D2-FFCE-4E49-871A-A58F10EC6894}">
      <dsp:nvSpPr>
        <dsp:cNvPr id="0" name=""/>
        <dsp:cNvSpPr/>
      </dsp:nvSpPr>
      <dsp:spPr>
        <a:xfrm>
          <a:off x="3035122" y="3355172"/>
          <a:ext cx="1287837" cy="128783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OML java</a:t>
          </a:r>
          <a:endParaRPr lang="fr-FR" sz="2700" kern="1200" dirty="0"/>
        </a:p>
      </dsp:txBody>
      <dsp:txXfrm>
        <a:off x="3223721" y="3543771"/>
        <a:ext cx="910639" cy="910639"/>
      </dsp:txXfrm>
    </dsp:sp>
    <dsp:sp modelId="{DA0536A1-1161-490A-9740-111EC2198751}">
      <dsp:nvSpPr>
        <dsp:cNvPr id="0" name=""/>
        <dsp:cNvSpPr/>
      </dsp:nvSpPr>
      <dsp:spPr>
        <a:xfrm>
          <a:off x="1582488" y="2516494"/>
          <a:ext cx="1287837" cy="128783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OML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cs typeface="Arial" pitchFamily="34" charset="0"/>
            </a:rPr>
            <a:t>SMALLTALK</a:t>
          </a:r>
          <a:endParaRPr lang="fr-FR" sz="1300" kern="1200" dirty="0"/>
        </a:p>
      </dsp:txBody>
      <dsp:txXfrm>
        <a:off x="1771087" y="2705093"/>
        <a:ext cx="910639" cy="910639"/>
      </dsp:txXfrm>
    </dsp:sp>
    <dsp:sp modelId="{984A0624-8315-46AA-AB61-77D72B6CD697}">
      <dsp:nvSpPr>
        <dsp:cNvPr id="0" name=""/>
        <dsp:cNvSpPr/>
      </dsp:nvSpPr>
      <dsp:spPr>
        <a:xfrm>
          <a:off x="1582488" y="839138"/>
          <a:ext cx="1287837" cy="128783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OML C++</a:t>
          </a:r>
          <a:endParaRPr lang="fr-FR" sz="2400" kern="1200" dirty="0"/>
        </a:p>
      </dsp:txBody>
      <dsp:txXfrm>
        <a:off x="1771087" y="1027737"/>
        <a:ext cx="910639" cy="910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4C95-5E39-4B1D-B838-466A0D4CDB46}">
      <dsp:nvSpPr>
        <dsp:cNvPr id="0" name=""/>
        <dsp:cNvSpPr/>
      </dsp:nvSpPr>
      <dsp:spPr>
        <a:xfrm rot="16200000">
          <a:off x="660801" y="-660801"/>
          <a:ext cx="2500330" cy="3821933"/>
        </a:xfrm>
        <a:prstGeom prst="flowChartPunchedTap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000" kern="1200" dirty="0" smtClean="0"/>
            <a:t>Langage de définition de schéma des bases de données objet proposé par l'ODMG. </a:t>
          </a:r>
          <a:endParaRPr lang="fr-FR" sz="1800" kern="1200" dirty="0"/>
        </a:p>
      </dsp:txBody>
      <dsp:txXfrm rot="5400000">
        <a:off x="764386" y="1"/>
        <a:ext cx="2293159" cy="1875247"/>
      </dsp:txXfrm>
    </dsp:sp>
    <dsp:sp modelId="{552B510F-8522-4C6F-B675-ACA6967C1169}">
      <dsp:nvSpPr>
        <dsp:cNvPr id="0" name=""/>
        <dsp:cNvSpPr/>
      </dsp:nvSpPr>
      <dsp:spPr>
        <a:xfrm>
          <a:off x="3821933" y="0"/>
          <a:ext cx="3821933" cy="2500330"/>
        </a:xfrm>
        <a:prstGeom prst="flowChartPunchedTap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000" kern="1200" dirty="0" smtClean="0"/>
            <a:t>ODL définit les types d'objet que l'on peut implémenter dans de nombreux langages de programmation</a:t>
          </a:r>
          <a:endParaRPr lang="fr-FR" sz="2000" kern="1200" dirty="0"/>
        </a:p>
      </dsp:txBody>
      <dsp:txXfrm>
        <a:off x="3821933" y="375049"/>
        <a:ext cx="3821933" cy="1125149"/>
      </dsp:txXfrm>
    </dsp:sp>
    <dsp:sp modelId="{ADD2F75C-A880-4569-8761-A7EC825EB5C8}">
      <dsp:nvSpPr>
        <dsp:cNvPr id="0" name=""/>
        <dsp:cNvSpPr/>
      </dsp:nvSpPr>
      <dsp:spPr>
        <a:xfrm rot="10800000">
          <a:off x="9593" y="2500330"/>
          <a:ext cx="3821933" cy="2500330"/>
        </a:xfrm>
        <a:prstGeom prst="flowChartPunchedTap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000" kern="1200" dirty="0" smtClean="0"/>
            <a:t>ODL est basé sur IDL, l’</a:t>
          </a:r>
          <a:r>
            <a:rPr lang="fr-CH" sz="2000" i="1" kern="1200" dirty="0" smtClean="0"/>
            <a:t>Interface Definition Langage</a:t>
          </a:r>
          <a:r>
            <a:rPr lang="fr-CH" sz="2000" kern="1200" dirty="0" smtClean="0"/>
            <a:t> de l'OMG</a:t>
          </a:r>
          <a:endParaRPr lang="fr-FR" sz="2000" kern="1200" dirty="0"/>
        </a:p>
      </dsp:txBody>
      <dsp:txXfrm rot="10800000">
        <a:off x="9593" y="3125412"/>
        <a:ext cx="3821933" cy="1875247"/>
      </dsp:txXfrm>
    </dsp:sp>
    <dsp:sp modelId="{FC666ECE-0A5A-4F39-984D-FD3EB129E64E}">
      <dsp:nvSpPr>
        <dsp:cNvPr id="0" name=""/>
        <dsp:cNvSpPr/>
      </dsp:nvSpPr>
      <dsp:spPr>
        <a:xfrm rot="5400000">
          <a:off x="4482734" y="1839528"/>
          <a:ext cx="2500330" cy="3821933"/>
        </a:xfrm>
        <a:prstGeom prst="flowChartPunchedTap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définir la structure  d'un diagramme entité-relation</a:t>
          </a:r>
          <a:endParaRPr lang="fr-FR" sz="2000" kern="1200" dirty="0"/>
        </a:p>
      </dsp:txBody>
      <dsp:txXfrm rot="-5400000">
        <a:off x="3821932" y="3125412"/>
        <a:ext cx="3821933" cy="1875247"/>
      </dsp:txXfrm>
    </dsp:sp>
    <dsp:sp modelId="{369C3AE6-E65D-4EE6-AFA5-2C5250A6B353}">
      <dsp:nvSpPr>
        <dsp:cNvPr id="0" name=""/>
        <dsp:cNvSpPr/>
      </dsp:nvSpPr>
      <dsp:spPr>
        <a:xfrm>
          <a:off x="2675353" y="1875247"/>
          <a:ext cx="2293159" cy="1250165"/>
        </a:xfrm>
        <a:prstGeom prst="round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b="1" kern="1200" dirty="0" smtClean="0"/>
            <a:t>ODL</a:t>
          </a:r>
          <a:endParaRPr lang="fr-FR" sz="4800" b="1" kern="1200" dirty="0"/>
        </a:p>
      </dsp:txBody>
      <dsp:txXfrm>
        <a:off x="2736381" y="1936275"/>
        <a:ext cx="2171103" cy="1128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36422-5744-4FA6-A646-8C98F3B0D6A4}">
      <dsp:nvSpPr>
        <dsp:cNvPr id="0" name=""/>
        <dsp:cNvSpPr/>
      </dsp:nvSpPr>
      <dsp:spPr>
        <a:xfrm>
          <a:off x="2357" y="172620"/>
          <a:ext cx="7856858" cy="1571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788279" y="172620"/>
        <a:ext cx="6285015" cy="1571843"/>
      </dsp:txXfrm>
    </dsp:sp>
    <dsp:sp modelId="{F5D9EABA-B186-46BF-87C9-3692316CFCFA}">
      <dsp:nvSpPr>
        <dsp:cNvPr id="0" name=""/>
        <dsp:cNvSpPr/>
      </dsp:nvSpPr>
      <dsp:spPr>
        <a:xfrm>
          <a:off x="0" y="2471739"/>
          <a:ext cx="7859216" cy="1571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785922" y="2471739"/>
        <a:ext cx="6287373" cy="1571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36422-5744-4FA6-A646-8C98F3B0D6A4}">
      <dsp:nvSpPr>
        <dsp:cNvPr id="0" name=""/>
        <dsp:cNvSpPr/>
      </dsp:nvSpPr>
      <dsp:spPr>
        <a:xfrm>
          <a:off x="2357" y="285751"/>
          <a:ext cx="7856858" cy="2666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335359" y="285751"/>
        <a:ext cx="5190855" cy="2666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28F1F-6D2F-42C2-9C83-83D03DB36267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8DC9E-AE01-4832-96D8-3745D2A120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1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99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fonction du</a:t>
            </a:r>
            <a:r>
              <a:rPr lang="fr-FR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messagerie instantanée nous permet de dialoguer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direct avec les autres utilisateurs.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2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53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16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pouvoir être persistant, un objet doit être instance d'une classe connue du SGBDO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63E5-91DA-4F2A-8736-EB1204B7A28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7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L’accès aux bases de données s’effectue dans un contexte transactionnel. Le langage</a:t>
            </a:r>
          </a:p>
          <a:p>
            <a:r>
              <a:rPr lang="fr-FR" dirty="0" smtClean="0"/>
              <a:t>doit donc fournir des transactions implémentées par le SGBDO. </a:t>
            </a:r>
          </a:p>
          <a:p>
            <a:endParaRPr lang="fr-FR" dirty="0" smtClean="0"/>
          </a:p>
          <a:p>
            <a:r>
              <a:rPr lang="fr-FR" dirty="0" smtClean="0"/>
              <a:t>Avant d’exécuter des opérations au sein de transactions, un utilisateur doit ouvrir un</a:t>
            </a:r>
          </a:p>
          <a:p>
            <a:r>
              <a:rPr lang="fr-FR" dirty="0" smtClean="0"/>
              <a:t>objet bases de données. Plus généralement, l’implémentation doit fournir des objets</a:t>
            </a:r>
          </a:p>
          <a:p>
            <a:r>
              <a:rPr lang="fr-FR" dirty="0" err="1" smtClean="0"/>
              <a:t>Database</a:t>
            </a:r>
            <a:r>
              <a:rPr lang="fr-FR" dirty="0" smtClean="0"/>
              <a:t> (créés à partir d’une </a:t>
            </a:r>
            <a:r>
              <a:rPr lang="fr-FR" dirty="0" err="1" smtClean="0"/>
              <a:t>DatabaseFactory</a:t>
            </a:r>
            <a:r>
              <a:rPr lang="fr-FR" dirty="0" smtClean="0"/>
              <a:t>) qui supportent les opérations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63E5-91DA-4F2A-8736-EB1204B7A28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63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(String </a:t>
            </a:r>
            <a:r>
              <a:rPr lang="fr-FR" dirty="0" err="1" smtClean="0"/>
              <a:t>predicate</a:t>
            </a:r>
            <a:r>
              <a:rPr lang="fr-FR" dirty="0" smtClean="0"/>
              <a:t>) permet de filtrer les objets d’une collection avec</a:t>
            </a:r>
          </a:p>
          <a:p>
            <a:r>
              <a:rPr lang="fr-FR" dirty="0" smtClean="0"/>
              <a:t>un prédicat OQL</a:t>
            </a:r>
          </a:p>
          <a:p>
            <a:r>
              <a:rPr lang="fr-FR" dirty="0" smtClean="0"/>
              <a:t>En supposant que film désigne une collection d’objets persistants</a:t>
            </a:r>
          </a:p>
          <a:p>
            <a:r>
              <a:rPr lang="fr-FR" dirty="0" smtClean="0"/>
              <a:t>ou non,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63E5-91DA-4F2A-8736-EB1204B7A28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300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clause SELECT extrait les éléments d'une collection répondant à une condition spécifique. En utilisant les éléments dupliqués mot clé DISTINCT dans la collection résultant être éliminé. Collections à partir peuvent être des extensions (persistent- </a:t>
            </a:r>
            <a:r>
              <a:rPr lang="fr-FR" dirty="0" err="1" smtClean="0"/>
              <a:t>names</a:t>
            </a:r>
            <a:r>
              <a:rPr lang="fr-FR" dirty="0" smtClean="0"/>
              <a:t> - sets) ou des expressions qui évaluent à une collection (un ensemble). Les chaînes sont placées entre guillemets dans OQL. Nous pouvons renommer un champ par si on préfixe le chemin avec le nom de votre choix.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75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6BA2-3ABA-40AE-9B82-7B6C5C82BE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6BA2-3ABA-40AE-9B82-7B6C5C82BE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09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61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4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 la création de tâches stockées dans une arborescence.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pouvez préciser une date de fin et un état d'avancement.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89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 la création de tâches stockées dans une arborescence.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pouvez préciser une date de fin et un état d'avancement.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DC9E-AE01-4832-96D8-3745D2A12087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80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FEEFF4-46FE-4840-A706-B33A5BE12ED5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759D-9AAA-4DDA-9C32-162B61A9A0E5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ACBE-FD01-4849-8E3B-9ACF12371888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416BA718-751B-443B-808B-858FD48C632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1850ED-4DD8-4DD7-84CC-A52FF946488D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07CFFB-6DD2-4448-B2AA-511781BC9F33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19AD-A830-4E62-959B-7810525B7DAF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77A-415C-4FBF-8CDA-494412030512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F814C0-6302-43C8-9DE6-98B353F10DCB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995-8EB4-4F2E-AE18-E8287C4249DE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9FBBD6-A355-4105-A036-E211C0BB7EE3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98857C-2044-4213-9404-8F8030D90833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5BF529-3745-4B09-8515-F5DA312882A8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3221D6-6B50-4A7E-A5BB-3E0AFE0A48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07704" y="134076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SGBD orientés objet</a:t>
            </a:r>
            <a:r>
              <a:rPr lang="fr-FR" sz="4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r-FR" sz="4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4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Norme ODMG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Bouaziz</a:t>
            </a:r>
            <a:r>
              <a:rPr lang="fr-FR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Makram</a:t>
            </a:r>
            <a:r>
              <a:rPr lang="fr-FR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Jebri</a:t>
            </a:r>
            <a:r>
              <a:rPr lang="fr-FR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Khelifa</a:t>
            </a:r>
            <a:endParaRPr lang="fr-FR" sz="20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Njoumi</a:t>
            </a:r>
            <a:r>
              <a:rPr lang="fr-FR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Kais</a:t>
            </a:r>
            <a:endParaRPr lang="fr-FR" sz="20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fr-FR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Zeddini</a:t>
            </a:r>
            <a:r>
              <a:rPr lang="fr-FR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ANIS</a:t>
            </a:r>
          </a:p>
          <a:p>
            <a:endParaRPr lang="fr-FR" sz="2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9752" y="4365104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Palatino" pitchFamily="18" charset="0"/>
              </a:rPr>
              <a:t>Réalisé par: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Palatino" pitchFamily="18" charset="0"/>
            </a:endParaRPr>
          </a:p>
        </p:txBody>
      </p:sp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5636" y="5013176"/>
            <a:ext cx="2808363" cy="184482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6002" y="0"/>
            <a:ext cx="2217998" cy="93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fr-FR" sz="30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>
              <a:buNone/>
            </a:pPr>
            <a:endParaRPr lang="fr-FR" sz="30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>
              <a:buNone/>
            </a:pPr>
            <a:r>
              <a:rPr lang="fr-FR" sz="30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		</a:t>
            </a:r>
            <a:endParaRPr lang="fr-FR" sz="32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 algn="ctr">
              <a:buNone/>
            </a:pPr>
            <a:r>
              <a:rPr lang="fr-FR" sz="32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    </a:t>
            </a:r>
            <a:r>
              <a:rPr lang="fr-FR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Langage </a:t>
            </a:r>
            <a:r>
              <a:rPr lang="fr-FR" sz="6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ODL</a:t>
            </a:r>
            <a:endParaRPr lang="fr-FR" sz="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 Std" pitchFamily="82" charset="0"/>
            </a:endParaRPr>
          </a:p>
          <a:p>
            <a:pPr>
              <a:buNone/>
            </a:pPr>
            <a:r>
              <a:rPr lang="fr-FR" sz="30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                 </a:t>
            </a:r>
            <a:endParaRPr lang="fr-FR" sz="3000" b="1" cap="all" dirty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357158" y="1000108"/>
          <a:ext cx="7643866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714612" y="42860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3366FF"/>
                </a:solidFill>
                <a:latin typeface="+mj-lt"/>
              </a:rPr>
              <a:t>Définition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9C3AE6-E65D-4EE6-AFA5-2C5250A6B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69C3AE6-E65D-4EE6-AFA5-2C5250A6B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69C3AE6-E65D-4EE6-AFA5-2C5250A6B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EC4C95-5E39-4B1D-B838-466A0D4CD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FEC4C95-5E39-4B1D-B838-466A0D4CD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FEC4C95-5E39-4B1D-B838-466A0D4CD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2B510F-8522-4C6F-B675-ACA6967C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552B510F-8522-4C6F-B675-ACA6967C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552B510F-8522-4C6F-B675-ACA6967C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D2F75C-A880-4569-8761-A7EC825E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DD2F75C-A880-4569-8761-A7EC825E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DD2F75C-A880-4569-8761-A7EC825E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666ECE-0A5A-4F39-984D-FD3EB129E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FC666ECE-0A5A-4F39-984D-FD3EB129E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C666ECE-0A5A-4F39-984D-FD3EB129E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691680" y="282714"/>
            <a:ext cx="549060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Déclaration</a:t>
            </a:r>
            <a:endParaRPr lang="fr-FR" sz="3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arré corné 5"/>
          <p:cNvSpPr/>
          <p:nvPr/>
        </p:nvSpPr>
        <p:spPr>
          <a:xfrm>
            <a:off x="1428728" y="1428736"/>
            <a:ext cx="5857916" cy="4143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00232" y="1714488"/>
            <a:ext cx="45720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 &lt;name&gt; 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attributes:   &lt;type&gt;  &lt;name&gt;;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relationships  &lt;range type&gt;  &lt;name&gt;;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methods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ODL :TYPE(1/2)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467600" cy="387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500" b="1" dirty="0" smtClean="0">
                <a:solidFill>
                  <a:srgbClr val="3366FF"/>
                </a:solidFill>
              </a:rPr>
              <a:t>Les types Littéraux :</a:t>
            </a:r>
          </a:p>
          <a:p>
            <a:pPr>
              <a:lnSpc>
                <a:spcPct val="120000"/>
              </a:lnSpc>
              <a:buNone/>
            </a:pPr>
            <a:r>
              <a:rPr lang="fr-FR" sz="2800" b="1" i="1" dirty="0" smtClean="0">
                <a:cs typeface="Times New Roman" pitchFamily="18" charset="0"/>
              </a:rPr>
              <a:t>   </a:t>
            </a:r>
            <a:r>
              <a:rPr lang="fr-FR" sz="2800" b="1" i="1" dirty="0" err="1" smtClean="0">
                <a:cs typeface="Times New Roman" pitchFamily="18" charset="0"/>
              </a:rPr>
              <a:t>typedef</a:t>
            </a:r>
            <a:r>
              <a:rPr lang="fr-FR" sz="2800" i="1" dirty="0" smtClean="0">
                <a:cs typeface="Times New Roman" pitchFamily="18" charset="0"/>
              </a:rPr>
              <a:t> </a:t>
            </a:r>
            <a:r>
              <a:rPr lang="fr-FR" sz="2800" i="1" dirty="0" err="1" smtClean="0">
                <a:cs typeface="Times New Roman" pitchFamily="18" charset="0"/>
              </a:rPr>
              <a:t>int</a:t>
            </a:r>
            <a:r>
              <a:rPr lang="fr-FR" sz="2800" i="1" dirty="0" smtClean="0">
                <a:cs typeface="Times New Roman" pitchFamily="18" charset="0"/>
              </a:rPr>
              <a:t> </a:t>
            </a:r>
            <a:r>
              <a:rPr lang="fr-FR" sz="2800" dirty="0" smtClean="0">
                <a:cs typeface="Times New Roman" pitchFamily="18" charset="0"/>
              </a:rPr>
              <a:t>Age;</a:t>
            </a:r>
          </a:p>
          <a:p>
            <a:pPr>
              <a:lnSpc>
                <a:spcPct val="120000"/>
              </a:lnSpc>
              <a:buNone/>
            </a:pPr>
            <a:r>
              <a:rPr lang="fr-FR" sz="2800" dirty="0" smtClean="0">
                <a:cs typeface="Times New Roman" pitchFamily="18" charset="0"/>
              </a:rPr>
              <a:t>   </a:t>
            </a:r>
            <a:r>
              <a:rPr lang="fr-FR" sz="2800" b="1" i="1" dirty="0" err="1" smtClean="0">
                <a:cs typeface="Times New Roman" pitchFamily="18" charset="0"/>
              </a:rPr>
              <a:t>typedef</a:t>
            </a:r>
            <a:r>
              <a:rPr lang="fr-FR" sz="2800" i="1" dirty="0" smtClean="0">
                <a:cs typeface="Times New Roman" pitchFamily="18" charset="0"/>
              </a:rPr>
              <a:t> </a:t>
            </a:r>
            <a:r>
              <a:rPr lang="fr-FR" sz="2800" i="1" dirty="0" err="1" smtClean="0">
                <a:cs typeface="Times New Roman" pitchFamily="18" charset="0"/>
              </a:rPr>
              <a:t>struct</a:t>
            </a:r>
            <a:r>
              <a:rPr lang="fr-FR" sz="2800" i="1" dirty="0" smtClean="0">
                <a:cs typeface="Times New Roman" pitchFamily="18" charset="0"/>
              </a:rPr>
              <a:t> </a:t>
            </a:r>
            <a:r>
              <a:rPr lang="fr-FR" sz="2800" dirty="0" smtClean="0">
                <a:cs typeface="Times New Roman" pitchFamily="18" charset="0"/>
              </a:rPr>
              <a:t>{ string Rue, string ville, </a:t>
            </a:r>
            <a:r>
              <a:rPr lang="fr-FR" sz="2800" dirty="0" err="1" smtClean="0">
                <a:cs typeface="Times New Roman" pitchFamily="18" charset="0"/>
              </a:rPr>
              <a:t>int</a:t>
            </a:r>
            <a:r>
              <a:rPr lang="fr-FR" sz="2800" dirty="0" smtClean="0">
                <a:cs typeface="Times New Roman" pitchFamily="18" charset="0"/>
              </a:rPr>
              <a:t> CP} </a:t>
            </a:r>
            <a:r>
              <a:rPr lang="fr-FR" sz="2800" dirty="0" err="1" smtClean="0">
                <a:cs typeface="Times New Roman" pitchFamily="18" charset="0"/>
              </a:rPr>
              <a:t>Addr</a:t>
            </a:r>
            <a:r>
              <a:rPr lang="fr-FR" sz="2800" dirty="0" smtClean="0">
                <a:cs typeface="Times New Roman" pitchFamily="18" charset="0"/>
              </a:rPr>
              <a:t> ;</a:t>
            </a:r>
          </a:p>
          <a:p>
            <a:pPr>
              <a:lnSpc>
                <a:spcPct val="120000"/>
              </a:lnSpc>
              <a:buNone/>
            </a:pPr>
            <a:r>
              <a:rPr lang="fr-FR" sz="2800" dirty="0" smtClean="0">
                <a:cs typeface="Times New Roman" pitchFamily="18" charset="0"/>
              </a:rPr>
              <a:t>   </a:t>
            </a:r>
            <a:r>
              <a:rPr lang="fr-FR" sz="2800" b="1" i="1" dirty="0" err="1" smtClean="0">
                <a:cs typeface="Times New Roman" pitchFamily="18" charset="0"/>
              </a:rPr>
              <a:t>typedef</a:t>
            </a:r>
            <a:r>
              <a:rPr lang="fr-FR" sz="2800" b="1" i="1" dirty="0" smtClean="0">
                <a:cs typeface="Times New Roman" pitchFamily="18" charset="0"/>
              </a:rPr>
              <a:t> </a:t>
            </a:r>
            <a:r>
              <a:rPr lang="fr-FR" sz="2800" i="1" dirty="0" err="1" smtClean="0">
                <a:cs typeface="Times New Roman" pitchFamily="18" charset="0"/>
              </a:rPr>
              <a:t>enum</a:t>
            </a:r>
            <a:r>
              <a:rPr lang="fr-FR" sz="2800" i="1" dirty="0" smtClean="0">
                <a:cs typeface="Times New Roman" pitchFamily="18" charset="0"/>
              </a:rPr>
              <a:t> </a:t>
            </a:r>
            <a:r>
              <a:rPr lang="fr-FR" sz="2800" dirty="0" smtClean="0">
                <a:cs typeface="Times New Roman" pitchFamily="18" charset="0"/>
              </a:rPr>
              <a:t>Hiver{Décembre , Janvier, Février};</a:t>
            </a:r>
          </a:p>
          <a:p>
            <a:pPr>
              <a:lnSpc>
                <a:spcPct val="120000"/>
              </a:lnSpc>
              <a:buNone/>
            </a:pPr>
            <a:endParaRPr lang="fr-FR" sz="18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fr-FR" sz="1800" dirty="0" smtClean="0">
              <a:cs typeface="Times New Roman" pitchFamily="18" charset="0"/>
            </a:endParaRPr>
          </a:p>
          <a:p>
            <a:pPr>
              <a:buNone/>
            </a:pPr>
            <a:endParaRPr lang="fr-FR" sz="2500" b="1" dirty="0" smtClean="0">
              <a:solidFill>
                <a:srgbClr val="3366FF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ODL :TYPE(2/2)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286808" cy="387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500" b="1" dirty="0" smtClean="0">
                <a:solidFill>
                  <a:srgbClr val="3366FF"/>
                </a:solidFill>
              </a:rPr>
              <a:t>Les objets:</a:t>
            </a:r>
          </a:p>
          <a:p>
            <a:pPr>
              <a:buFont typeface="Wingdings" pitchFamily="2" charset="2"/>
              <a:buChar char="Ø"/>
            </a:pPr>
            <a:r>
              <a:rPr lang="fr-FR" sz="2800" b="1" i="1" dirty="0" smtClean="0">
                <a:cs typeface="Times New Roman" pitchFamily="18" charset="0"/>
              </a:rPr>
              <a:t> </a:t>
            </a:r>
            <a:r>
              <a:rPr lang="fr-FR" sz="2800" b="1" dirty="0" smtClean="0"/>
              <a:t>définition de l ’interface</a:t>
            </a:r>
          </a:p>
          <a:p>
            <a:pPr>
              <a:buFont typeface="Wingdings" pitchFamily="2" charset="2"/>
              <a:buChar char="Ø"/>
            </a:pPr>
            <a:endParaRPr lang="fr-FR" sz="2800" b="1" dirty="0" smtClean="0"/>
          </a:p>
          <a:p>
            <a:pPr>
              <a:buFont typeface="Wingdings" pitchFamily="2" charset="2"/>
              <a:buChar char="Ø"/>
            </a:pPr>
            <a:r>
              <a:rPr lang="fr-FR" sz="2800" b="1" dirty="0" smtClean="0"/>
              <a:t>chaque objet est identifié par son identité</a:t>
            </a:r>
          </a:p>
          <a:p>
            <a:pPr>
              <a:buFont typeface="Wingdings" pitchFamily="2" charset="2"/>
              <a:buChar char="Ø"/>
            </a:pPr>
            <a:endParaRPr lang="fr-FR" sz="2800" b="1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O1 et O2 sont égaux si leurs identifiants</a:t>
            </a:r>
          </a:p>
          <a:p>
            <a:pPr>
              <a:buNone/>
            </a:pPr>
            <a:r>
              <a:rPr lang="fr-FR" sz="2000" dirty="0" smtClean="0"/>
              <a:t>sont égaux.</a:t>
            </a:r>
          </a:p>
          <a:p>
            <a:pPr>
              <a:buNone/>
            </a:pPr>
            <a:endParaRPr lang="fr-FR" sz="2500" b="1" dirty="0" smtClean="0">
              <a:solidFill>
                <a:srgbClr val="3366FF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ODL :LES INTREFACES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463752" cy="251743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fr-FR" sz="1800" dirty="0" smtClean="0">
                <a:cs typeface="Times New Roman" pitchFamily="18" charset="0"/>
              </a:rPr>
              <a:t>•</a:t>
            </a:r>
            <a:r>
              <a:rPr lang="fr-FR" sz="3200" dirty="0" smtClean="0">
                <a:solidFill>
                  <a:srgbClr val="00B050"/>
                </a:solidFill>
                <a:cs typeface="Times New Roman" pitchFamily="18" charset="0"/>
              </a:rPr>
              <a:t>méthodes</a:t>
            </a:r>
          </a:p>
          <a:p>
            <a:pPr>
              <a:lnSpc>
                <a:spcPct val="170000"/>
              </a:lnSpc>
              <a:buNone/>
            </a:pPr>
            <a:r>
              <a:rPr lang="fr-FR" sz="3200" dirty="0" smtClean="0">
                <a:cs typeface="Times New Roman" pitchFamily="18" charset="0"/>
              </a:rPr>
              <a:t>    &lt;type-retourné&gt; &lt;</a:t>
            </a:r>
            <a:r>
              <a:rPr lang="fr-FR" sz="3200" dirty="0" err="1" smtClean="0">
                <a:cs typeface="Times New Roman" pitchFamily="18" charset="0"/>
              </a:rPr>
              <a:t>nommeth</a:t>
            </a:r>
            <a:r>
              <a:rPr lang="fr-FR" sz="3200" dirty="0" smtClean="0">
                <a:cs typeface="Times New Roman" pitchFamily="18" charset="0"/>
              </a:rPr>
              <a:t>&gt; (&lt;type- </a:t>
            </a:r>
            <a:r>
              <a:rPr lang="fr-FR" sz="3200" dirty="0" err="1" smtClean="0">
                <a:cs typeface="Times New Roman" pitchFamily="18" charset="0"/>
              </a:rPr>
              <a:t>paramêtre</a:t>
            </a:r>
            <a:r>
              <a:rPr lang="fr-FR" sz="3200" dirty="0" smtClean="0">
                <a:cs typeface="Times New Roman" pitchFamily="18" charset="0"/>
              </a:rPr>
              <a:t>&gt; :    &lt;type&gt;, ..)</a:t>
            </a:r>
          </a:p>
          <a:p>
            <a:pPr>
              <a:lnSpc>
                <a:spcPct val="170000"/>
              </a:lnSpc>
              <a:buNone/>
            </a:pPr>
            <a:r>
              <a:rPr lang="fr-FR" sz="3200" dirty="0" smtClean="0">
                <a:cs typeface="Times New Roman" pitchFamily="18" charset="0"/>
              </a:rPr>
              <a:t>     </a:t>
            </a:r>
            <a:r>
              <a:rPr lang="fr-FR" sz="3200" dirty="0" err="1" smtClean="0">
                <a:cs typeface="Times New Roman" pitchFamily="18" charset="0"/>
              </a:rPr>
              <a:t>raise</a:t>
            </a:r>
            <a:r>
              <a:rPr lang="fr-FR" sz="3200" dirty="0" smtClean="0">
                <a:cs typeface="Times New Roman" pitchFamily="18" charset="0"/>
              </a:rPr>
              <a:t> (&lt;type-d-exception&gt;);</a:t>
            </a:r>
          </a:p>
          <a:p>
            <a:pPr>
              <a:lnSpc>
                <a:spcPct val="170000"/>
              </a:lnSpc>
              <a:buNone/>
            </a:pPr>
            <a:r>
              <a:rPr lang="fr-FR" sz="3200" dirty="0" smtClean="0">
                <a:cs typeface="Times New Roman" pitchFamily="18" charset="0"/>
              </a:rPr>
              <a:t>     &lt;type- </a:t>
            </a:r>
            <a:r>
              <a:rPr lang="fr-FR" sz="3200" dirty="0" err="1" smtClean="0">
                <a:cs typeface="Times New Roman" pitchFamily="18" charset="0"/>
              </a:rPr>
              <a:t>paramêtre</a:t>
            </a:r>
            <a:r>
              <a:rPr lang="fr-FR" sz="3200" dirty="0" smtClean="0">
                <a:cs typeface="Times New Roman" pitchFamily="18" charset="0"/>
              </a:rPr>
              <a:t>&gt; : in, </a:t>
            </a:r>
            <a:r>
              <a:rPr lang="fr-FR" sz="3200" dirty="0" err="1" smtClean="0">
                <a:cs typeface="Times New Roman" pitchFamily="18" charset="0"/>
              </a:rPr>
              <a:t>out,inout</a:t>
            </a:r>
            <a:endParaRPr lang="fr-FR" sz="3200" dirty="0" smtClean="0"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70000"/>
              </a:lnSpc>
              <a:buClr>
                <a:schemeClr val="accent5"/>
              </a:buClr>
            </a:pPr>
            <a:r>
              <a:rPr lang="fr-FR" sz="2800" dirty="0" smtClean="0">
                <a:solidFill>
                  <a:srgbClr val="00B050"/>
                </a:solidFill>
                <a:cs typeface="Times New Roman" pitchFamily="18" charset="0"/>
              </a:rPr>
              <a:t>Classe</a:t>
            </a:r>
            <a:endParaRPr lang="fr-FR" sz="2800" b="1" dirty="0" smtClean="0">
              <a:solidFill>
                <a:srgbClr val="00B0F0"/>
              </a:solidFill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fr-FR" dirty="0" smtClean="0">
                <a:cs typeface="Times New Roman" pitchFamily="18" charset="0"/>
              </a:rPr>
              <a:t>       • </a:t>
            </a:r>
            <a:r>
              <a:rPr lang="fr-FR" b="1" dirty="0" smtClean="0">
                <a:solidFill>
                  <a:srgbClr val="7030A0"/>
                </a:solidFill>
                <a:cs typeface="Times New Roman" pitchFamily="18" charset="0"/>
              </a:rPr>
              <a:t>interface + une implantation particulière du type</a:t>
            </a:r>
          </a:p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fr-FR" dirty="0" smtClean="0"/>
              <a:t>class &lt;</a:t>
            </a:r>
            <a:r>
              <a:rPr lang="fr-FR" dirty="0" err="1" smtClean="0"/>
              <a:t>name</a:t>
            </a:r>
            <a:r>
              <a:rPr lang="fr-FR" dirty="0" smtClean="0"/>
              <a:t>&gt; {&lt;liste de la déclaration des éléments séparés par des;&gt; ;&gt;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Sept. 2014</a:t>
            </a: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Dr. Yangjun Chen        ACS-4902</a:t>
            </a: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BEAF3BE-C64E-4107-88F7-6022E93419E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492125" y="914400"/>
            <a:ext cx="2111475" cy="46166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tabLst>
                <a:tab pos="742950" algn="l"/>
                <a:tab pos="971550" algn="l"/>
                <a:tab pos="1085850" algn="l"/>
                <a:tab pos="1257300" algn="l"/>
                <a:tab pos="2057400" algn="l"/>
              </a:tabLst>
            </a:pPr>
            <a:r>
              <a:rPr lang="en-US" altLang="en-US" sz="2400" b="1" dirty="0" err="1" smtClean="0">
                <a:latin typeface="Times New Roman" pitchFamily="18" charset="0"/>
              </a:rPr>
              <a:t>Exemple</a:t>
            </a:r>
            <a:r>
              <a:rPr lang="en-US" altLang="en-US" sz="2400" b="1" dirty="0" smtClean="0">
                <a:latin typeface="Times New Roman" pitchFamily="18" charset="0"/>
              </a:rPr>
              <a:t> (1/3)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1371600" y="2133600"/>
            <a:ext cx="1295400" cy="5334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altLang="en-US" sz="2400" dirty="0" smtClean="0">
                <a:latin typeface="Times New Roman" pitchFamily="18" charset="0"/>
              </a:rPr>
              <a:t>Person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267200" y="2133600"/>
            <a:ext cx="1676400" cy="5334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altLang="en-US" sz="2400">
                <a:latin typeface="Times New Roman" pitchFamily="18" charset="0"/>
              </a:rPr>
              <a:t>Dapartment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642910" y="3352800"/>
            <a:ext cx="1414490" cy="5334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altLang="en-US" sz="2400" dirty="0" smtClean="0">
                <a:latin typeface="Times New Roman" pitchFamily="18" charset="0"/>
              </a:rPr>
              <a:t>Teacher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3124200" y="3352800"/>
            <a:ext cx="1295400" cy="5334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altLang="en-US" sz="2400" dirty="0" smtClean="0">
                <a:latin typeface="Times New Roman" pitchFamily="18" charset="0"/>
              </a:rPr>
              <a:t>Student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V="1">
            <a:off x="914400" y="1600200"/>
            <a:ext cx="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914400" y="1600200"/>
            <a:ext cx="3581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495800" y="16002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914400" y="28194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3657600" y="2362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3657600" y="2362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3657600" y="29718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806" name="Line 37"/>
          <p:cNvSpPr>
            <a:spLocks noChangeShapeType="1"/>
          </p:cNvSpPr>
          <p:nvPr/>
        </p:nvSpPr>
        <p:spPr bwMode="auto">
          <a:xfrm flipV="1">
            <a:off x="1447800" y="2667000"/>
            <a:ext cx="457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807" name="Line 38"/>
          <p:cNvSpPr>
            <a:spLocks noChangeShapeType="1"/>
          </p:cNvSpPr>
          <p:nvPr/>
        </p:nvSpPr>
        <p:spPr bwMode="auto">
          <a:xfrm flipH="1" flipV="1">
            <a:off x="2286000" y="2667000"/>
            <a:ext cx="1066800" cy="650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810" name="Text Box 41"/>
          <p:cNvSpPr txBox="1">
            <a:spLocks noChangeArrowheads="1"/>
          </p:cNvSpPr>
          <p:nvPr/>
        </p:nvSpPr>
        <p:spPr bwMode="auto">
          <a:xfrm>
            <a:off x="0" y="2857496"/>
            <a:ext cx="659155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work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32815" name="Text Box 46"/>
          <p:cNvSpPr txBox="1">
            <a:spLocks noChangeArrowheads="1"/>
          </p:cNvSpPr>
          <p:nvPr/>
        </p:nvSpPr>
        <p:spPr bwMode="auto">
          <a:xfrm>
            <a:off x="2971800" y="1946275"/>
            <a:ext cx="1415772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en-US" dirty="0" err="1" smtClean="0">
                <a:latin typeface="Times New Roman" pitchFamily="18" charset="0"/>
              </a:rPr>
              <a:t>Has_students</a:t>
            </a:r>
            <a:endParaRPr lang="en-CA" altLang="en-US" dirty="0">
              <a:latin typeface="Times New Roman" pitchFamily="18" charset="0"/>
            </a:endParaRPr>
          </a:p>
        </p:txBody>
      </p:sp>
      <p:sp>
        <p:nvSpPr>
          <p:cNvPr id="32820" name="Text Box 51"/>
          <p:cNvSpPr txBox="1">
            <a:spLocks noChangeArrowheads="1"/>
          </p:cNvSpPr>
          <p:nvPr/>
        </p:nvSpPr>
        <p:spPr bwMode="auto">
          <a:xfrm>
            <a:off x="3692525" y="2819400"/>
            <a:ext cx="1146468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Student-in</a:t>
            </a:r>
            <a:endParaRPr lang="en-CA" altLang="en-US" dirty="0">
              <a:latin typeface="Times New Roman" pitchFamily="18" charset="0"/>
            </a:endParaRPr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2857488" y="2786058"/>
            <a:ext cx="633507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IS-A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6572264" y="3286124"/>
            <a:ext cx="1295400" cy="5334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altLang="en-US" sz="2400" dirty="0" smtClean="0">
                <a:latin typeface="Times New Roman" pitchFamily="18" charset="0"/>
              </a:rPr>
              <a:t>University</a:t>
            </a:r>
            <a:endParaRPr lang="en-CA" altLang="en-US" sz="2400" dirty="0">
              <a:latin typeface="Times New Roman" pitchFamily="18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 flipV="1">
            <a:off x="5929322" y="2428868"/>
            <a:ext cx="1428760" cy="4571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H="1">
            <a:off x="7286644" y="2357430"/>
            <a:ext cx="45719" cy="9286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6072198" y="2000240"/>
            <a:ext cx="1043876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IS-DEPT</a:t>
            </a:r>
            <a:endParaRPr lang="en-CA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altLang="en-US" sz="3200" b="1" dirty="0" err="1" smtClean="0">
                <a:latin typeface="Times New Roman" pitchFamily="18" charset="0"/>
              </a:rPr>
              <a:t>Exemple</a:t>
            </a:r>
            <a:r>
              <a:rPr lang="en-US" altLang="en-US" sz="3200" b="1" dirty="0" smtClean="0">
                <a:latin typeface="Times New Roman" pitchFamily="18" charset="0"/>
              </a:rPr>
              <a:t> (2/3)</a:t>
            </a:r>
            <a:r>
              <a:rPr lang="en-CA" altLang="en-US" sz="3200" dirty="0" smtClean="0">
                <a:latin typeface="Times New Roman" pitchFamily="18" charset="0"/>
              </a:rPr>
              <a:t/>
            </a:r>
            <a:br>
              <a:rPr lang="en-CA" altLang="en-US" sz="3200" dirty="0" smtClean="0">
                <a:latin typeface="Times New Roman" pitchFamily="18" charset="0"/>
              </a:rPr>
            </a:b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Parchemin vertical 4"/>
          <p:cNvSpPr/>
          <p:nvPr/>
        </p:nvSpPr>
        <p:spPr>
          <a:xfrm>
            <a:off x="142844" y="500042"/>
            <a:ext cx="2928958" cy="300038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b="1" dirty="0" smtClean="0"/>
              <a:t>Interface Person {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string nom;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string </a:t>
            </a:r>
            <a:r>
              <a:rPr lang="fr-FR" sz="1600" b="1" dirty="0" err="1" smtClean="0"/>
              <a:t>prenom</a:t>
            </a:r>
            <a:r>
              <a:rPr lang="fr-FR" sz="1600" b="1" dirty="0" smtClean="0"/>
              <a:t>;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Date </a:t>
            </a:r>
            <a:r>
              <a:rPr lang="fr-FR" sz="1600" b="1" dirty="0" err="1" smtClean="0"/>
              <a:t>date_naiss</a:t>
            </a:r>
            <a:r>
              <a:rPr lang="fr-FR" sz="1600" b="1" dirty="0" smtClean="0"/>
              <a:t>;</a:t>
            </a:r>
          </a:p>
          <a:p>
            <a:r>
              <a:rPr lang="fr-FR" sz="1600" b="1" dirty="0" smtClean="0"/>
              <a:t>}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dirty="0"/>
          </a:p>
        </p:txBody>
      </p:sp>
      <p:sp>
        <p:nvSpPr>
          <p:cNvPr id="6" name="Parchemin vertical 5"/>
          <p:cNvSpPr/>
          <p:nvPr/>
        </p:nvSpPr>
        <p:spPr>
          <a:xfrm>
            <a:off x="3071802" y="500042"/>
            <a:ext cx="2786082" cy="300038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/>
              <a:t>Interface </a:t>
            </a:r>
            <a:r>
              <a:rPr lang="fr-FR" sz="1600" b="1" dirty="0" err="1" smtClean="0"/>
              <a:t>Teacher:Person</a:t>
            </a:r>
            <a:r>
              <a:rPr lang="fr-FR" sz="1600" b="1" dirty="0" smtClean="0"/>
              <a:t> {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String </a:t>
            </a:r>
            <a:r>
              <a:rPr lang="fr-FR" sz="1600" b="1" dirty="0" err="1" smtClean="0"/>
              <a:t>specialite</a:t>
            </a:r>
            <a:r>
              <a:rPr lang="fr-FR" sz="1600" b="1" dirty="0" smtClean="0"/>
              <a:t>;</a:t>
            </a:r>
          </a:p>
          <a:p>
            <a:r>
              <a:rPr lang="fr-FR" sz="1600" b="1" dirty="0" err="1" smtClean="0"/>
              <a:t>relatonship</a:t>
            </a:r>
            <a:r>
              <a:rPr lang="fr-FR" sz="1600" b="1" dirty="0" smtClean="0"/>
              <a:t>  </a:t>
            </a:r>
            <a:r>
              <a:rPr lang="fr-FR" sz="1600" b="1" dirty="0" err="1" smtClean="0"/>
              <a:t>dept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Dapartement</a:t>
            </a:r>
            <a:r>
              <a:rPr lang="fr-FR" sz="1600" b="1" dirty="0" smtClean="0"/>
              <a:t> inverse </a:t>
            </a:r>
            <a:r>
              <a:rPr lang="fr-FR" sz="1600" b="1" dirty="0" err="1" smtClean="0"/>
              <a:t>Depatement</a:t>
            </a:r>
            <a:r>
              <a:rPr lang="fr-FR" sz="1600" b="1" dirty="0" smtClean="0"/>
              <a:t>::</a:t>
            </a:r>
            <a:r>
              <a:rPr lang="fr-FR" sz="1600" b="1" smtClean="0"/>
              <a:t>Teachers;</a:t>
            </a:r>
            <a:endParaRPr lang="fr-FR" sz="1600" b="1" dirty="0" smtClean="0"/>
          </a:p>
          <a:p>
            <a:r>
              <a:rPr lang="fr-FR" sz="1600" b="1" dirty="0" smtClean="0"/>
              <a:t>} </a:t>
            </a:r>
          </a:p>
          <a:p>
            <a:endParaRPr lang="fr-FR" sz="1600" b="1" dirty="0"/>
          </a:p>
        </p:txBody>
      </p:sp>
      <p:sp>
        <p:nvSpPr>
          <p:cNvPr id="7" name="Parchemin vertical 6"/>
          <p:cNvSpPr/>
          <p:nvPr/>
        </p:nvSpPr>
        <p:spPr>
          <a:xfrm>
            <a:off x="5786446" y="500042"/>
            <a:ext cx="2928958" cy="300038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/>
              <a:t>Interface </a:t>
            </a:r>
            <a:r>
              <a:rPr lang="fr-FR" sz="1600" b="1" dirty="0" err="1" smtClean="0"/>
              <a:t>Student:Person</a:t>
            </a:r>
            <a:r>
              <a:rPr lang="fr-FR" sz="1600" b="1" dirty="0" smtClean="0"/>
              <a:t> {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 string niveau;</a:t>
            </a:r>
          </a:p>
          <a:p>
            <a:r>
              <a:rPr lang="fr-FR" sz="1600" b="1" dirty="0" err="1" smtClean="0"/>
              <a:t>relationship</a:t>
            </a:r>
            <a:r>
              <a:rPr lang="fr-FR" sz="1600" b="1" dirty="0" smtClean="0"/>
              <a:t>  </a:t>
            </a:r>
            <a:r>
              <a:rPr lang="fr-FR" sz="1600" b="1" dirty="0" err="1" smtClean="0"/>
              <a:t>dept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Dapartement</a:t>
            </a:r>
            <a:r>
              <a:rPr lang="fr-FR" sz="1600" b="1" dirty="0" smtClean="0"/>
              <a:t> inverse </a:t>
            </a:r>
            <a:r>
              <a:rPr lang="fr-FR" sz="1600" b="1" dirty="0" err="1" smtClean="0"/>
              <a:t>Depatement</a:t>
            </a:r>
            <a:r>
              <a:rPr lang="fr-FR" sz="1600" b="1" dirty="0" smtClean="0"/>
              <a:t>::</a:t>
            </a:r>
            <a:r>
              <a:rPr lang="fr-FR" sz="1600" b="1" dirty="0" err="1" smtClean="0"/>
              <a:t>students</a:t>
            </a:r>
            <a:r>
              <a:rPr lang="fr-FR" sz="1600" b="1" dirty="0" smtClean="0"/>
              <a:t>;</a:t>
            </a:r>
          </a:p>
          <a:p>
            <a:r>
              <a:rPr lang="fr-FR" sz="1600" b="1" dirty="0" smtClean="0"/>
              <a:t>}</a:t>
            </a:r>
            <a:endParaRPr lang="fr-FR" sz="1600" b="1" dirty="0"/>
          </a:p>
        </p:txBody>
      </p:sp>
      <p:sp>
        <p:nvSpPr>
          <p:cNvPr id="9" name="Parchemin vertical 8"/>
          <p:cNvSpPr/>
          <p:nvPr/>
        </p:nvSpPr>
        <p:spPr>
          <a:xfrm>
            <a:off x="1357290" y="3643314"/>
            <a:ext cx="2928958" cy="300038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/>
              <a:t>Interface </a:t>
            </a:r>
            <a:r>
              <a:rPr lang="fr-FR" sz="1600" b="1" dirty="0" err="1" smtClean="0"/>
              <a:t>University</a:t>
            </a:r>
            <a:r>
              <a:rPr lang="fr-FR" sz="1600" b="1" dirty="0" smtClean="0"/>
              <a:t> {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string nom;</a:t>
            </a:r>
          </a:p>
          <a:p>
            <a:r>
              <a:rPr lang="fr-FR" sz="1600" b="1" dirty="0" err="1" smtClean="0"/>
              <a:t>attribute</a:t>
            </a:r>
            <a:r>
              <a:rPr lang="fr-FR" sz="1600" b="1" dirty="0" smtClean="0"/>
              <a:t> string adresse;</a:t>
            </a:r>
          </a:p>
          <a:p>
            <a:r>
              <a:rPr lang="fr-FR" sz="1600" b="1" dirty="0" smtClean="0"/>
              <a:t>} </a:t>
            </a:r>
            <a:endParaRPr lang="fr-FR" sz="1600" b="1" dirty="0"/>
          </a:p>
        </p:txBody>
      </p:sp>
      <p:sp>
        <p:nvSpPr>
          <p:cNvPr id="10" name="Parchemin vertical 9"/>
          <p:cNvSpPr/>
          <p:nvPr/>
        </p:nvSpPr>
        <p:spPr>
          <a:xfrm>
            <a:off x="4143372" y="3643314"/>
            <a:ext cx="2928958" cy="300038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/>
              <a:t>Interface </a:t>
            </a:r>
            <a:r>
              <a:rPr lang="fr-FR" sz="1600" b="1" dirty="0" err="1" smtClean="0"/>
              <a:t>Dapartement</a:t>
            </a:r>
            <a:r>
              <a:rPr lang="fr-FR" sz="1600" b="1" dirty="0" smtClean="0"/>
              <a:t> {</a:t>
            </a:r>
          </a:p>
          <a:p>
            <a:r>
              <a:rPr lang="fr-FR" sz="1600" b="1" dirty="0" err="1" smtClean="0"/>
              <a:t>relationship</a:t>
            </a:r>
            <a:r>
              <a:rPr lang="fr-FR" sz="1600" b="1" dirty="0" smtClean="0"/>
              <a:t>  </a:t>
            </a:r>
            <a:r>
              <a:rPr lang="fr-FR" sz="1600" b="1" dirty="0" err="1" smtClean="0"/>
              <a:t>univer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University</a:t>
            </a:r>
            <a:r>
              <a:rPr lang="fr-FR" sz="1600" b="1" dirty="0" smtClean="0"/>
              <a:t>;</a:t>
            </a:r>
          </a:p>
          <a:p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fr-FR" sz="30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>
              <a:buNone/>
            </a:pPr>
            <a:endParaRPr lang="fr-FR" sz="30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>
              <a:buNone/>
            </a:pPr>
            <a:r>
              <a:rPr lang="fr-FR" sz="30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		</a:t>
            </a:r>
            <a:endParaRPr lang="fr-FR" sz="32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 algn="ctr">
              <a:buNone/>
            </a:pPr>
            <a:r>
              <a:rPr lang="fr-FR" sz="32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    </a:t>
            </a:r>
            <a:r>
              <a:rPr lang="fr-FR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Langage OML</a:t>
            </a:r>
          </a:p>
          <a:p>
            <a:pPr>
              <a:buNone/>
            </a:pPr>
            <a:r>
              <a:rPr lang="fr-FR" sz="30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                 </a:t>
            </a:r>
            <a:endParaRPr lang="fr-FR" sz="3000" b="1" cap="all" dirty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tencil" pitchFamily="82" charset="0"/>
              </a:rPr>
              <a:t>Plan</a:t>
            </a:r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8229600" cy="452596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fr-FR" dirty="0" smtClean="0">
              <a:latin typeface="Bernard MT Condense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35080" y="2107789"/>
            <a:ext cx="2424751" cy="5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latin typeface="Bernard MT Condensed" pitchFamily="18" charset="0"/>
              </a:rPr>
              <a:t>Introduction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5953" y="2936212"/>
            <a:ext cx="239387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None/>
            </a:pPr>
            <a:r>
              <a:rPr lang="fr-FR" sz="3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I. </a:t>
            </a:r>
            <a:r>
              <a:rPr lang="fr-FR" dirty="0">
                <a:latin typeface="Bernard MT Condensed" pitchFamily="18" charset="0"/>
              </a:rPr>
              <a:t>Norme ODMG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65953" y="3603010"/>
            <a:ext cx="239387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None/>
            </a:pPr>
            <a:r>
              <a:rPr lang="fr-FR" sz="3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II. </a:t>
            </a:r>
            <a:r>
              <a:rPr lang="fr-FR" dirty="0">
                <a:latin typeface="Bernard MT Condensed" pitchFamily="18" charset="0"/>
              </a:rPr>
              <a:t>Langage ODL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64891" y="4356663"/>
            <a:ext cx="239494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None/>
            </a:pPr>
            <a:r>
              <a:rPr lang="fr-FR" sz="3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III. </a:t>
            </a:r>
            <a:r>
              <a:rPr lang="fr-FR" dirty="0">
                <a:latin typeface="Bernard MT Condensed" pitchFamily="18" charset="0"/>
              </a:rPr>
              <a:t>Langage OML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64891" y="5110316"/>
            <a:ext cx="239494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None/>
            </a:pPr>
            <a:r>
              <a:rPr lang="fr-FR" sz="33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IV. </a:t>
            </a:r>
            <a:r>
              <a:rPr lang="fr-FR" dirty="0" smtClean="0">
                <a:latin typeface="Bernard MT Condensed" pitchFamily="18" charset="0"/>
              </a:rPr>
              <a:t>Langage OQL</a:t>
            </a:r>
            <a:endParaRPr lang="fr-FR" dirty="0">
              <a:latin typeface="Bernard MT Condensed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35079" y="5898467"/>
            <a:ext cx="242475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None/>
            </a:pPr>
            <a:r>
              <a:rPr lang="fr-FR" dirty="0">
                <a:latin typeface="Bernard MT Condensed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 Manipulation </a:t>
            </a:r>
            <a:r>
              <a:rPr lang="fr-FR" b="1" cap="none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(1/3)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859216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57290" y="2143116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bg2">
                    <a:lumMod val="25000"/>
                  </a:schemeClr>
                </a:solidFill>
              </a:rPr>
              <a:t>Langage de manipulation intégré à un langage de programmation objet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142976" y="4286256"/>
            <a:ext cx="671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i="1" dirty="0" smtClean="0">
                <a:solidFill>
                  <a:schemeClr val="bg2">
                    <a:lumMod val="25000"/>
                  </a:schemeClr>
                </a:solidFill>
              </a:rPr>
              <a:t>permettant la navigation,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sz="2400" b="1" i="1" dirty="0" smtClean="0">
                <a:solidFill>
                  <a:schemeClr val="bg2">
                    <a:lumMod val="25000"/>
                  </a:schemeClr>
                </a:solidFill>
              </a:rPr>
              <a:t>l’interrogation et la mise à jour de collections d’objets persistants</a:t>
            </a:r>
            <a:endParaRPr lang="fr-F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9EABA-B186-46BF-87C9-3692316C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5D9EABA-B186-46BF-87C9-3692316CF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 Manipulation </a:t>
            </a:r>
            <a:r>
              <a:rPr lang="fr-FR" b="1" cap="none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(2/3)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28596" y="2000240"/>
          <a:ext cx="7859216" cy="440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57158" y="1357298"/>
            <a:ext cx="3749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3366FF"/>
                </a:solidFill>
              </a:rPr>
              <a:t>3 </a:t>
            </a:r>
            <a:r>
              <a:rPr lang="fr-FR" sz="2000" b="1" dirty="0" err="1" smtClean="0">
                <a:solidFill>
                  <a:srgbClr val="3366FF"/>
                </a:solidFill>
              </a:rPr>
              <a:t>bindings</a:t>
            </a:r>
            <a:r>
              <a:rPr lang="fr-FR" sz="2000" b="1" dirty="0" smtClean="0">
                <a:solidFill>
                  <a:srgbClr val="3366FF"/>
                </a:solidFill>
              </a:rPr>
              <a:t> spécifiés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7224" y="2357430"/>
            <a:ext cx="757322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40080" lvl="2" indent="0">
              <a:lnSpc>
                <a:spcPct val="200000"/>
              </a:lnSpc>
              <a:buClr>
                <a:schemeClr val="tx1"/>
              </a:buClr>
              <a:buSzPct val="100000"/>
              <a:buNone/>
            </a:pPr>
            <a:r>
              <a:rPr lang="fr-FR" sz="2600" dirty="0" smtClean="0"/>
              <a:t>• OML/C++ (ODMG-93 et ODMG-II)</a:t>
            </a:r>
          </a:p>
          <a:p>
            <a:pPr marL="640080" lvl="2" indent="0">
              <a:lnSpc>
                <a:spcPct val="200000"/>
              </a:lnSpc>
              <a:buClr>
                <a:schemeClr val="tx1"/>
              </a:buClr>
              <a:buSzPct val="100000"/>
              <a:buNone/>
            </a:pPr>
            <a:r>
              <a:rPr lang="fr-FR" sz="2600" dirty="0" smtClean="0"/>
              <a:t>• OML/ </a:t>
            </a:r>
            <a:r>
              <a:rPr lang="fr-FR" sz="2600" dirty="0" err="1" smtClean="0"/>
              <a:t>SmallTalk</a:t>
            </a:r>
            <a:r>
              <a:rPr lang="fr-FR" sz="2600" dirty="0" smtClean="0"/>
              <a:t> (ODMG-93 et ODMG-II)</a:t>
            </a:r>
          </a:p>
          <a:p>
            <a:pPr marL="640080" lvl="2" indent="0">
              <a:lnSpc>
                <a:spcPct val="200000"/>
              </a:lnSpc>
              <a:buClr>
                <a:schemeClr val="tx1"/>
              </a:buClr>
              <a:buSzPct val="100000"/>
              <a:buNone/>
            </a:pPr>
            <a:r>
              <a:rPr lang="fr-FR" sz="2600" dirty="0" smtClean="0"/>
              <a:t>• OML/Java (ODMG-II)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 Manipulation </a:t>
            </a:r>
            <a:r>
              <a:rPr lang="fr-FR" b="1" cap="none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(3/3)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1357298"/>
            <a:ext cx="3749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3366FF"/>
                </a:solidFill>
              </a:rPr>
              <a:t>Principe</a:t>
            </a:r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fr-FR" sz="2800" dirty="0" smtClean="0"/>
              <a:t> </a:t>
            </a:r>
            <a:r>
              <a:rPr lang="fr-FR" sz="2800" b="1" dirty="0" smtClean="0"/>
              <a:t>Etendre les langages procéduraux standards au support des objets persistants</a:t>
            </a:r>
          </a:p>
          <a:p>
            <a:pPr marL="640080" lvl="2" indent="0">
              <a:buClr>
                <a:schemeClr val="tx1"/>
              </a:buClr>
              <a:buSzPct val="100000"/>
              <a:buNone/>
            </a:pPr>
            <a:r>
              <a:rPr lang="fr-FR" sz="2800" dirty="0" smtClean="0"/>
              <a:t>• persistance</a:t>
            </a:r>
          </a:p>
          <a:p>
            <a:pPr marL="640080" lvl="2" indent="0">
              <a:buClr>
                <a:schemeClr val="tx1"/>
              </a:buClr>
              <a:buSzPct val="100000"/>
              <a:buNone/>
            </a:pPr>
            <a:r>
              <a:rPr lang="fr-FR" sz="2800" dirty="0" smtClean="0"/>
              <a:t>• navigation</a:t>
            </a:r>
          </a:p>
          <a:p>
            <a:pPr marL="640080" lvl="2" indent="0">
              <a:buClr>
                <a:schemeClr val="tx1"/>
              </a:buClr>
              <a:buSzPct val="100000"/>
              <a:buNone/>
            </a:pPr>
            <a:r>
              <a:rPr lang="fr-FR" sz="2800" dirty="0" smtClean="0"/>
              <a:t>• collection</a:t>
            </a:r>
          </a:p>
          <a:p>
            <a:pPr marL="640080" lvl="2" indent="0">
              <a:buClr>
                <a:schemeClr val="tx1"/>
              </a:buClr>
              <a:buSzPct val="100000"/>
              <a:buNone/>
            </a:pPr>
            <a:r>
              <a:rPr lang="fr-FR" sz="2800" dirty="0" smtClean="0"/>
              <a:t>• transaction</a:t>
            </a:r>
          </a:p>
          <a:p>
            <a:pPr marL="640080" lvl="2" indent="0">
              <a:buClr>
                <a:schemeClr val="tx1"/>
              </a:buClr>
              <a:buSzPct val="100000"/>
              <a:buNone/>
            </a:pPr>
            <a:r>
              <a:rPr lang="fr-FR" sz="2800" dirty="0" smtClean="0"/>
              <a:t>• accès à des requêtes OQL</a:t>
            </a:r>
          </a:p>
          <a:p>
            <a:pPr marL="274320" lvl="2" indent="-274320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fr-FR" sz="2800" b="1" dirty="0" smtClean="0"/>
              <a:t> Pas de transformation de la syntaxe du langage cible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de Persistance(1/2)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fr-FR" sz="3300" b="1" dirty="0" smtClean="0">
                <a:solidFill>
                  <a:schemeClr val="bg2">
                    <a:lumMod val="50000"/>
                  </a:schemeClr>
                </a:solidFill>
              </a:rPr>
              <a:t>Persistance</a:t>
            </a:r>
            <a:r>
              <a:rPr lang="fr-FR" dirty="0" smtClean="0"/>
              <a:t> </a:t>
            </a:r>
            <a:r>
              <a:rPr lang="fr-FR" sz="3300" b="1" dirty="0" smtClean="0">
                <a:solidFill>
                  <a:schemeClr val="bg2">
                    <a:lumMod val="50000"/>
                  </a:schemeClr>
                </a:solidFill>
              </a:rPr>
              <a:t>Directe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33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b="1" dirty="0"/>
              <a:t>l ’objet est crée Persistant ou Transitoire (Transient</a:t>
            </a:r>
            <a:r>
              <a:rPr lang="fr-FR" sz="2400" b="1" dirty="0" smtClean="0"/>
              <a:t>)</a:t>
            </a:r>
          </a:p>
          <a:p>
            <a:pPr marL="982980" lvl="2" indent="-342900">
              <a:lnSpc>
                <a:spcPct val="20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2400" dirty="0" smtClean="0"/>
              <a:t>au </a:t>
            </a:r>
            <a:r>
              <a:rPr lang="fr-FR" sz="2400" dirty="0"/>
              <a:t>commit de la transaction, les nouveaux objets </a:t>
            </a:r>
            <a:r>
              <a:rPr lang="fr-FR" sz="2400" dirty="0" smtClean="0"/>
              <a:t>persistants sont </a:t>
            </a:r>
            <a:r>
              <a:rPr lang="fr-FR" sz="2400" dirty="0"/>
              <a:t>effectivement créés</a:t>
            </a:r>
          </a:p>
          <a:p>
            <a:pPr marL="982980" lvl="2" indent="-342900">
              <a:lnSpc>
                <a:spcPct val="20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2400" dirty="0"/>
              <a:t> les références sur un objet détruit sont dites </a:t>
            </a:r>
            <a:r>
              <a:rPr lang="fr-FR" sz="2400" dirty="0" smtClean="0"/>
              <a:t>pendantes( dangling )</a:t>
            </a:r>
            <a:endParaRPr lang="fr-FR" sz="2400" dirty="0"/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33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fr-FR" sz="2400" b="1" dirty="0">
                <a:solidFill>
                  <a:srgbClr val="FF0000"/>
                </a:solidFill>
              </a:rPr>
              <a:t>cas de OML/C++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C6445-3169-45BC-B15B-F51F6A19868A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45654" y="578647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7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411424" cy="1143000"/>
          </a:xfrm>
        </p:spPr>
        <p:txBody>
          <a:bodyPr>
            <a:normAutofit/>
          </a:bodyPr>
          <a:lstStyle/>
          <a:p>
            <a:pPr algn="ctr"/>
            <a:r>
              <a:rPr 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de Persistance(2/2)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300" b="1" dirty="0" smtClean="0">
                <a:solidFill>
                  <a:schemeClr val="bg2">
                    <a:lumMod val="50000"/>
                  </a:schemeClr>
                </a:solidFill>
              </a:rPr>
              <a:t>Persistance par atteignabilité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33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b="1" dirty="0" smtClean="0"/>
              <a:t>Un </a:t>
            </a:r>
            <a:r>
              <a:rPr lang="fr-FR" sz="2400" b="1" dirty="0"/>
              <a:t>objet crée n ’est persistant au commit que s ’il </a:t>
            </a:r>
            <a:r>
              <a:rPr lang="fr-FR" sz="2400" b="1" dirty="0" smtClean="0"/>
              <a:t>est accessible </a:t>
            </a:r>
            <a:r>
              <a:rPr lang="fr-FR" sz="2400" b="1" dirty="0"/>
              <a:t>par une racine de persistance (i.e. un </a:t>
            </a:r>
            <a:r>
              <a:rPr lang="fr-FR" sz="2400" b="1" dirty="0" smtClean="0"/>
              <a:t>objet nommé</a:t>
            </a:r>
            <a:r>
              <a:rPr lang="fr-FR" sz="2400" b="1" dirty="0"/>
              <a:t>)</a:t>
            </a:r>
          </a:p>
          <a:p>
            <a:pPr marL="98298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2400" dirty="0" smtClean="0"/>
              <a:t>au </a:t>
            </a:r>
            <a:r>
              <a:rPr lang="fr-FR" sz="2400" dirty="0"/>
              <a:t>commit de la transaction, les nouveaux objets </a:t>
            </a:r>
            <a:r>
              <a:rPr lang="fr-FR" sz="2400" dirty="0" smtClean="0"/>
              <a:t>persistants sont </a:t>
            </a:r>
            <a:r>
              <a:rPr lang="fr-FR" sz="2400" dirty="0"/>
              <a:t>effectivement créés</a:t>
            </a:r>
          </a:p>
          <a:p>
            <a:pPr marL="98298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2400" dirty="0"/>
              <a:t> les références sur un objet détruit sont dites </a:t>
            </a:r>
            <a:r>
              <a:rPr lang="fr-FR" sz="2400" dirty="0" smtClean="0"/>
              <a:t>pendantes( dangling</a:t>
            </a:r>
            <a:r>
              <a:rPr lang="fr-FR" sz="2400" dirty="0"/>
              <a:t>)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3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3300" b="1" dirty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cas de </a:t>
            </a:r>
            <a:r>
              <a:rPr lang="fr-FR" sz="2400" b="1" dirty="0" smtClean="0">
                <a:solidFill>
                  <a:srgbClr val="FF0000"/>
                </a:solidFill>
              </a:rPr>
              <a:t>OML/ SmallTalk </a:t>
            </a:r>
            <a:r>
              <a:rPr lang="fr-FR" sz="2400" b="1" dirty="0">
                <a:solidFill>
                  <a:srgbClr val="FF0000"/>
                </a:solidFill>
              </a:rPr>
              <a:t>et de OML/Java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C6445-3169-45BC-B15B-F51F6A19868A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23558" y="57838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3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Contexte Transactionnel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fr-FR" sz="2400" b="1" dirty="0"/>
              <a:t>Une transaction est un objet créé par une </a:t>
            </a:r>
            <a:r>
              <a:rPr lang="fr-FR" sz="2400" b="1" dirty="0" smtClean="0"/>
              <a:t>« TransactionFactory » </a:t>
            </a:r>
            <a:r>
              <a:rPr lang="fr-FR" sz="2400" b="1" dirty="0"/>
              <a:t>qui implémente l’interface comportant les opérations suivantes </a:t>
            </a:r>
            <a:r>
              <a:rPr lang="fr-FR" sz="2400" b="1" dirty="0" smtClean="0"/>
              <a:t>: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 smtClean="0"/>
              <a:t> begin</a:t>
            </a:r>
            <a:r>
              <a:rPr lang="fr-FR" sz="2000" i="1" dirty="0"/>
              <a:t>() pour ouvrir une transaction ;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/>
              <a:t>commit() pour valider les mises à jour de la transaction, relâcher les verrous obtenus et terminer la transaction avec succès ;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/>
              <a:t>abort</a:t>
            </a:r>
            <a:r>
              <a:rPr lang="fr-FR" sz="2000" dirty="0"/>
              <a:t>() pour défaire les mises à jour de la transaction ; 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/>
              <a:t>checkpoint</a:t>
            </a:r>
            <a:r>
              <a:rPr lang="fr-FR" sz="2000" dirty="0"/>
              <a:t>()  = commit() + begin(), sans relâcher verrous ;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/>
              <a:t>join</a:t>
            </a:r>
            <a:r>
              <a:rPr lang="fr-FR" sz="2000" dirty="0"/>
              <a:t>() pour récupèrer l'objet transaction dans la thread ;</a:t>
            </a: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fr-FR" sz="2000" i="1" dirty="0"/>
              <a:t>leave</a:t>
            </a:r>
            <a:r>
              <a:rPr lang="fr-FR" sz="2000" dirty="0"/>
              <a:t>() pour dissocier un objet transaction de la thread ;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C6445-3169-45BC-B15B-F51F6A19868A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45654" y="578647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9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OML - JAVA </a:t>
            </a:r>
            <a:b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 binding vers le JAVA(1/2)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fr-FR" sz="3100" b="1" dirty="0">
                <a:solidFill>
                  <a:schemeClr val="bg2">
                    <a:lumMod val="50000"/>
                  </a:schemeClr>
                </a:solidFill>
              </a:rPr>
              <a:t>Les correspondances de </a:t>
            </a:r>
            <a:r>
              <a:rPr lang="fr-FR" sz="3100" b="1" dirty="0" smtClean="0">
                <a:solidFill>
                  <a:schemeClr val="bg2">
                    <a:lumMod val="50000"/>
                  </a:schemeClr>
                </a:solidFill>
              </a:rPr>
              <a:t>types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100000"/>
            </a:pPr>
            <a:r>
              <a:rPr lang="fr-FR" sz="2200" b="1" dirty="0"/>
              <a:t>Les </a:t>
            </a:r>
            <a:r>
              <a:rPr lang="fr-FR" sz="2200" b="1" dirty="0" smtClean="0"/>
              <a:t>types </a:t>
            </a:r>
            <a:r>
              <a:rPr lang="fr-FR" sz="2200" b="1" dirty="0"/>
              <a:t>de l’ODMG sont traduits dans des </a:t>
            </a:r>
            <a:r>
              <a:rPr lang="fr-FR" sz="2200" b="1" dirty="0" smtClean="0"/>
              <a:t>types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100000"/>
            </a:pPr>
            <a:r>
              <a:rPr lang="fr-FR" sz="2200" b="1" dirty="0"/>
              <a:t>Les littéraux long, </a:t>
            </a:r>
            <a:r>
              <a:rPr lang="fr-FR" sz="2200" b="1" dirty="0" err="1" smtClean="0"/>
              <a:t>short,float</a:t>
            </a:r>
            <a:r>
              <a:rPr lang="fr-FR" sz="2200" b="1" dirty="0"/>
              <a:t>, </a:t>
            </a:r>
            <a:r>
              <a:rPr lang="fr-FR" sz="2200" b="1" dirty="0" smtClean="0"/>
              <a:t>double, </a:t>
            </a:r>
            <a:r>
              <a:rPr lang="fr-FR" sz="2200" b="1" dirty="0" err="1" smtClean="0"/>
              <a:t>boolean,octet,char</a:t>
            </a:r>
            <a:r>
              <a:rPr lang="fr-FR" sz="2200" b="1" dirty="0" smtClean="0"/>
              <a:t> </a:t>
            </a:r>
            <a:r>
              <a:rPr lang="fr-FR" sz="2200" b="1" dirty="0"/>
              <a:t>sont traduits en type </a:t>
            </a:r>
            <a:r>
              <a:rPr lang="fr-FR" sz="2200" b="1" dirty="0" smtClean="0"/>
              <a:t>primitif Java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100000"/>
            </a:pPr>
            <a:r>
              <a:rPr lang="fr-FR" sz="2200" b="1" dirty="0"/>
              <a:t>chaque type primitif une représentation valeur </a:t>
            </a:r>
            <a:r>
              <a:rPr lang="fr-FR" sz="2200" b="1" dirty="0" smtClean="0"/>
              <a:t>et une </a:t>
            </a:r>
            <a:r>
              <a:rPr lang="fr-FR" sz="2200" b="1" dirty="0"/>
              <a:t>représentation objet par des instances de la classe de même nom </a:t>
            </a:r>
            <a:endParaRPr lang="fr-FR" sz="2200" b="1" dirty="0" smtClean="0"/>
          </a:p>
          <a:p>
            <a:pPr>
              <a:lnSpc>
                <a:spcPct val="140000"/>
              </a:lnSpc>
              <a:buClr>
                <a:schemeClr val="tx1"/>
              </a:buClr>
              <a:buSzPct val="100000"/>
            </a:pPr>
            <a:r>
              <a:rPr lang="fr-FR" sz="2200" b="1" dirty="0"/>
              <a:t>Les types structurés date, time et </a:t>
            </a:r>
            <a:r>
              <a:rPr lang="fr-FR" sz="2200" b="1" dirty="0" err="1"/>
              <a:t>timestamp</a:t>
            </a:r>
            <a:r>
              <a:rPr lang="fr-FR" sz="2200" b="1" dirty="0"/>
              <a:t> sont </a:t>
            </a:r>
            <a:r>
              <a:rPr lang="fr-FR" sz="2200" b="1" dirty="0" smtClean="0"/>
              <a:t>traduits comme </a:t>
            </a:r>
            <a:r>
              <a:rPr lang="fr-FR" sz="2200" b="1" dirty="0"/>
              <a:t>des objets définis dans le package </a:t>
            </a:r>
            <a:r>
              <a:rPr lang="fr-FR" sz="2200" dirty="0" err="1"/>
              <a:t>Java.sql</a:t>
            </a:r>
            <a:r>
              <a:rPr lang="fr-FR" sz="2200" dirty="0"/>
              <a:t> de JDBC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C6445-3169-45BC-B15B-F51F6A19868A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45654" y="580526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26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8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OML - JAVA </a:t>
            </a:r>
            <a:b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fr-FR" sz="33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 binding vers le JAVA(2/2)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733256"/>
            <a:ext cx="676875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05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fr-FR" sz="3100" b="1" dirty="0" smtClean="0">
                <a:solidFill>
                  <a:schemeClr val="bg2">
                    <a:lumMod val="50000"/>
                  </a:schemeClr>
                </a:solidFill>
              </a:rPr>
              <a:t>Les collections 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100000"/>
            </a:pPr>
            <a:r>
              <a:rPr lang="fr-FR" sz="2200" b="1" dirty="0" smtClean="0"/>
              <a:t>possible </a:t>
            </a:r>
            <a:r>
              <a:rPr lang="fr-FR" sz="2200" b="1" dirty="0"/>
              <a:t>d’utiliser </a:t>
            </a:r>
            <a:r>
              <a:rPr lang="fr-FR" sz="2200" b="1" dirty="0" err="1"/>
              <a:t>Array</a:t>
            </a:r>
            <a:r>
              <a:rPr lang="fr-FR" sz="2200" b="1" dirty="0"/>
              <a:t> </a:t>
            </a:r>
            <a:r>
              <a:rPr lang="fr-FR" sz="2200" b="1" dirty="0" smtClean="0"/>
              <a:t>ou </a:t>
            </a:r>
            <a:r>
              <a:rPr lang="fr-FR" sz="2200" b="1" dirty="0" err="1" smtClean="0"/>
              <a:t>Vector</a:t>
            </a:r>
            <a:r>
              <a:rPr lang="fr-FR" sz="2200" b="1" dirty="0" smtClean="0"/>
              <a:t> </a:t>
            </a:r>
            <a:r>
              <a:rPr lang="fr-FR" sz="2200" b="1" dirty="0"/>
              <a:t>pour implémenter une classe </a:t>
            </a:r>
            <a:r>
              <a:rPr lang="fr-FR" sz="2200" b="1" dirty="0" err="1"/>
              <a:t>Varray</a:t>
            </a:r>
            <a:r>
              <a:rPr lang="fr-FR" sz="2200" b="1" dirty="0"/>
              <a:t> conforme au standard </a:t>
            </a:r>
            <a:r>
              <a:rPr lang="fr-FR" sz="2200" b="1" dirty="0" smtClean="0"/>
              <a:t>ODMG</a:t>
            </a:r>
            <a:endParaRPr lang="fr-FR" sz="2200" b="1" dirty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fr-FR" sz="3100" b="1" dirty="0">
                <a:solidFill>
                  <a:schemeClr val="bg2">
                    <a:lumMod val="50000"/>
                  </a:schemeClr>
                </a:solidFill>
              </a:rPr>
              <a:t>Java </a:t>
            </a:r>
            <a:r>
              <a:rPr lang="fr-FR" sz="3100" b="1" dirty="0" smtClean="0">
                <a:solidFill>
                  <a:schemeClr val="bg2">
                    <a:lumMod val="50000"/>
                  </a:schemeClr>
                </a:solidFill>
              </a:rPr>
              <a:t>OQL</a:t>
            </a:r>
          </a:p>
          <a:p>
            <a:pPr>
              <a:lnSpc>
                <a:spcPct val="140000"/>
              </a:lnSpc>
              <a:buClrTx/>
              <a:buSzPct val="100000"/>
            </a:pPr>
            <a:r>
              <a:rPr lang="fr-FR" sz="2200" b="1" dirty="0"/>
              <a:t>L’intégration d’OQL </a:t>
            </a:r>
            <a:r>
              <a:rPr lang="fr-FR" sz="2200" b="1" dirty="0" smtClean="0"/>
              <a:t>s’effectue de deux manières :</a:t>
            </a:r>
          </a:p>
          <a:p>
            <a:pPr>
              <a:lnSpc>
                <a:spcPct val="140000"/>
              </a:lnSpc>
              <a:buClrTx/>
              <a:buSzPct val="100000"/>
              <a:buFont typeface="Wingdings" pitchFamily="2" charset="2"/>
              <a:buChar char="Ø"/>
            </a:pPr>
            <a:r>
              <a:rPr lang="fr-FR" sz="2200" b="1" dirty="0" smtClean="0"/>
              <a:t> </a:t>
            </a:r>
            <a:r>
              <a:rPr lang="fr-FR" sz="2200" b="1" dirty="0"/>
              <a:t>l’ajout d’une </a:t>
            </a:r>
            <a:r>
              <a:rPr lang="fr-FR" sz="2200" b="1" dirty="0" smtClean="0"/>
              <a:t>opération    »</a:t>
            </a:r>
            <a:r>
              <a:rPr lang="fr-FR" sz="2200" b="1" dirty="0" err="1" smtClean="0"/>
              <a:t>Query</a:t>
            </a:r>
            <a:r>
              <a:rPr lang="fr-FR" sz="2200" b="1" dirty="0" smtClean="0"/>
              <a:t>(String </a:t>
            </a:r>
            <a:r>
              <a:rPr lang="fr-FR" sz="2200" b="1" dirty="0" err="1"/>
              <a:t>predicate</a:t>
            </a:r>
            <a:r>
              <a:rPr lang="fr-FR" sz="2200" b="1" dirty="0" smtClean="0"/>
              <a:t>) »</a:t>
            </a:r>
          </a:p>
          <a:p>
            <a:pPr marL="0" indent="0">
              <a:lnSpc>
                <a:spcPct val="140000"/>
              </a:lnSpc>
              <a:buClrTx/>
              <a:buSzPct val="100000"/>
              <a:buNone/>
            </a:pPr>
            <a:r>
              <a:rPr lang="fr-FR" sz="2200" b="1" dirty="0" smtClean="0"/>
              <a:t>Exemple </a:t>
            </a:r>
            <a:r>
              <a:rPr lang="fr-FR" sz="2200" b="1" dirty="0"/>
              <a:t>: </a:t>
            </a:r>
            <a:r>
              <a:rPr lang="fr-FR" sz="2200" b="1" dirty="0" smtClean="0"/>
              <a:t>retrouver  les  bons films :</a:t>
            </a:r>
          </a:p>
          <a:p>
            <a:pPr marL="0" indent="0">
              <a:lnSpc>
                <a:spcPct val="140000"/>
              </a:lnSpc>
              <a:buClrTx/>
              <a:buSzPct val="100000"/>
              <a:buNone/>
            </a:pPr>
            <a:r>
              <a:rPr lang="fr-FR" sz="2200" b="1" dirty="0" smtClean="0"/>
              <a:t> </a:t>
            </a:r>
            <a:r>
              <a:rPr lang="fr-FR" sz="1900" b="1" dirty="0">
                <a:solidFill>
                  <a:schemeClr val="dk1"/>
                </a:solidFill>
              </a:rPr>
              <a:t>SET&lt;OBJECT&gt; </a:t>
            </a:r>
            <a:r>
              <a:rPr lang="fr-FR" sz="1900" b="1" dirty="0" err="1" smtClean="0">
                <a:solidFill>
                  <a:schemeClr val="dk1"/>
                </a:solidFill>
              </a:rPr>
              <a:t>RepertoireMusicale</a:t>
            </a:r>
            <a:r>
              <a:rPr lang="fr-FR" sz="1900" b="1" dirty="0" smtClean="0">
                <a:solidFill>
                  <a:schemeClr val="dk1"/>
                </a:solidFill>
              </a:rPr>
              <a:t>;</a:t>
            </a:r>
            <a:endParaRPr lang="fr-FR" sz="1900" b="1" dirty="0">
              <a:solidFill>
                <a:schemeClr val="dk1"/>
              </a:solidFill>
            </a:endParaRPr>
          </a:p>
          <a:p>
            <a:pPr marL="0" indent="0">
              <a:lnSpc>
                <a:spcPct val="140000"/>
              </a:lnSpc>
              <a:buClrTx/>
              <a:buSzPct val="100000"/>
              <a:buNone/>
            </a:pPr>
            <a:r>
              <a:rPr lang="fr-FR" sz="1900" b="1" dirty="0">
                <a:solidFill>
                  <a:schemeClr val="dk1"/>
                </a:solidFill>
              </a:rPr>
              <a:t> </a:t>
            </a:r>
            <a:r>
              <a:rPr lang="fr-FR" sz="1900" b="1" dirty="0" err="1" smtClean="0">
                <a:solidFill>
                  <a:schemeClr val="dk1"/>
                </a:solidFill>
              </a:rPr>
              <a:t>RepertoireMusicale</a:t>
            </a:r>
            <a:r>
              <a:rPr lang="fr-FR" sz="1900" b="1" dirty="0" smtClean="0">
                <a:solidFill>
                  <a:schemeClr val="dk1"/>
                </a:solidFill>
              </a:rPr>
              <a:t> = </a:t>
            </a:r>
            <a:r>
              <a:rPr lang="fr-FR" sz="1900" b="1" dirty="0">
                <a:solidFill>
                  <a:schemeClr val="dk1"/>
                </a:solidFill>
              </a:rPr>
              <a:t>FILM.</a:t>
            </a:r>
            <a:r>
              <a:rPr lang="fr-FR" sz="1900" b="1" dirty="0">
                <a:solidFill>
                  <a:srgbClr val="FF0000"/>
                </a:solidFill>
              </a:rPr>
              <a:t>QUERY</a:t>
            </a:r>
            <a:r>
              <a:rPr lang="fr-FR" sz="1900" b="1" dirty="0" smtClean="0">
                <a:solidFill>
                  <a:schemeClr val="dk1"/>
                </a:solidFill>
              </a:rPr>
              <a:t>(“Artiste“  = “David Guetta”).</a:t>
            </a:r>
            <a:endParaRPr lang="fr-FR" sz="1900" b="1" dirty="0">
              <a:solidFill>
                <a:schemeClr val="dk1"/>
              </a:solidFill>
            </a:endParaRPr>
          </a:p>
          <a:p>
            <a:pPr marL="0" indent="0">
              <a:lnSpc>
                <a:spcPct val="140000"/>
              </a:lnSpc>
              <a:buClrTx/>
              <a:buSzPct val="100000"/>
              <a:buNone/>
            </a:pPr>
            <a:endParaRPr lang="fr-FR" sz="1900" b="1" dirty="0">
              <a:solidFill>
                <a:schemeClr val="dk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fr-FR" sz="2200" b="1" dirty="0" smtClean="0"/>
          </a:p>
          <a:p>
            <a:pPr marL="0" indent="0">
              <a:lnSpc>
                <a:spcPct val="140000"/>
              </a:lnSpc>
              <a:buNone/>
            </a:pPr>
            <a:endParaRPr lang="fr-FR" sz="3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C6445-3169-45BC-B15B-F51F6A19868A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212510" y="580016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FFFFFF"/>
                </a:solidFill>
              </a:rPr>
              <a:t>27</a:t>
            </a:r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1538" y="2500306"/>
            <a:ext cx="6715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Langage OQL</a:t>
            </a:r>
            <a:endParaRPr lang="fr-F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 </a:t>
            </a:r>
            <a:r>
              <a:rPr lang="fr-CH" altLang="fr-FR" b="1" cap="none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Query</a:t>
            </a:r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CH" altLang="fr-FR" b="1" cap="none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dirty="0"/>
              <a:t>Permettre un accès facile à une base objet;</a:t>
            </a:r>
          </a:p>
          <a:p>
            <a:r>
              <a:rPr lang="fr-CH" altLang="fr-FR" dirty="0"/>
              <a:t>offrir un accès non procédural pour permettre des optimisations automatiques (ordonnancement, index, ...);</a:t>
            </a:r>
          </a:p>
          <a:p>
            <a:r>
              <a:rPr lang="fr-CH" altLang="fr-FR" dirty="0"/>
              <a:t>garder une syntaxe proche de SQL;</a:t>
            </a:r>
          </a:p>
          <a:p>
            <a:r>
              <a:rPr lang="fr-CH" altLang="fr-FR" dirty="0" smtClean="0"/>
              <a:t>permettre </a:t>
            </a:r>
            <a:r>
              <a:rPr lang="fr-CH" altLang="fr-FR" dirty="0"/>
              <a:t>de créer des résultats littéraux, objets, collections, ...;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7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Introduction(1/2)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Parchemin horizontal 6"/>
          <p:cNvSpPr/>
          <p:nvPr/>
        </p:nvSpPr>
        <p:spPr>
          <a:xfrm>
            <a:off x="428596" y="1071546"/>
            <a:ext cx="7929618" cy="485778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</a:rPr>
              <a:t>Un  SGBD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 est un logiciel système destiné à stocker et à partager des informations dans une base de données, en garantissant la qualité, la pérennité et la confidentialité des informations, tout en cachant la complexité des opérations.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3200" dirty="0"/>
              <a:t/>
            </a:r>
            <a:br>
              <a:rPr lang="fr-CH" altLang="fr-FR" sz="3200" dirty="0"/>
            </a:br>
            <a:r>
              <a:rPr lang="fr-CH" altLang="fr-FR" sz="900" dirty="0" smtClean="0"/>
              <a:t>7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Picture 4" descr="E:\USERS\AEVANS\SHARE\oql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589965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SELECT, FROM, WHERE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B.NOM, B.PRENOM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fr-CH" altLang="fr-FR" dirty="0" smtClean="0">
                <a:latin typeface="Courier New" panose="02070309020205020404" pitchFamily="49" charset="0"/>
              </a:rPr>
              <a:t> </a:t>
            </a:r>
            <a:r>
              <a:rPr lang="fr-CH" altLang="fr-FR" dirty="0">
                <a:latin typeface="Courier New" panose="02070309020205020404" pitchFamily="49" charset="0"/>
              </a:rPr>
              <a:t>B 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BUVEURS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fr-CH" altLang="fr-FR" dirty="0" smtClean="0">
                <a:latin typeface="Courier New" panose="02070309020205020404" pitchFamily="49" charset="0"/>
              </a:rPr>
              <a:t> </a:t>
            </a:r>
            <a:r>
              <a:rPr lang="fr-CH" altLang="fr-FR" dirty="0">
                <a:latin typeface="Courier New" panose="02070309020205020404" pitchFamily="49" charset="0"/>
              </a:rPr>
              <a:t>B.TYPE = "</a:t>
            </a:r>
            <a:r>
              <a:rPr lang="fr-CH" altLang="fr-FR" dirty="0" smtClean="0">
                <a:latin typeface="Courier New" panose="02070309020205020404" pitchFamily="49" charset="0"/>
              </a:rPr>
              <a:t>GROS"</a:t>
            </a:r>
            <a:br>
              <a:rPr lang="fr-CH" altLang="fr-FR" dirty="0" smtClean="0">
                <a:latin typeface="Courier New" panose="02070309020205020404" pitchFamily="49" charset="0"/>
              </a:rPr>
            </a:br>
            <a:endParaRPr lang="fr-CH" altLang="fr-FR" dirty="0" smtClean="0">
              <a:latin typeface="Courier New" panose="02070309020205020404" pitchFamily="49" charset="0"/>
            </a:endParaRPr>
          </a:p>
          <a:p>
            <a:r>
              <a:rPr lang="fr-CH" altLang="fr-FR" dirty="0" smtClean="0">
                <a:latin typeface="Courier New" panose="02070309020205020404" pitchFamily="49" charset="0"/>
              </a:rPr>
              <a:t>LITTERAL </a:t>
            </a:r>
            <a:r>
              <a:rPr lang="fr-CH" altLang="fr-F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BAG</a:t>
            </a:r>
            <a:r>
              <a:rPr lang="fr-CH" altLang="fr-FR" dirty="0" smtClean="0">
                <a:latin typeface="Courier New" panose="02070309020205020404" pitchFamily="49" charset="0"/>
              </a:rPr>
              <a:t>&lt;</a:t>
            </a:r>
            <a:r>
              <a:rPr lang="fr-CH" altLang="fr-F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fr-CH" altLang="fr-FR" dirty="0" smtClean="0">
                <a:latin typeface="Courier New" panose="02070309020205020404" pitchFamily="49" charset="0"/>
              </a:rPr>
              <a:t>&lt;NOM</a:t>
            </a:r>
            <a:r>
              <a:rPr lang="fr-CH" altLang="fr-FR" dirty="0">
                <a:latin typeface="Courier New" panose="02070309020205020404" pitchFamily="49" charset="0"/>
              </a:rPr>
              <a:t>: 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fr-CH" altLang="fr-FR" dirty="0">
                <a:latin typeface="Courier New" panose="02070309020205020404" pitchFamily="49" charset="0"/>
              </a:rPr>
              <a:t>, PRENOM: 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fr-CH" altLang="fr-FR" dirty="0">
                <a:latin typeface="Courier New" panose="02070309020205020404" pitchFamily="49" charset="0"/>
              </a:rPr>
              <a:t>&gt;&gt;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Retourne les liste des buveurs qui sont de type ‘Gros’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3779912" y="3789040"/>
            <a:ext cx="1991742" cy="1323439"/>
          </a:xfrm>
          <a:prstGeom prst="accentBorderCallout2">
            <a:avLst>
              <a:gd name="adj1" fmla="val 8634"/>
              <a:gd name="adj2" fmla="val -3694"/>
              <a:gd name="adj3" fmla="val 8634"/>
              <a:gd name="adj4" fmla="val -24384"/>
              <a:gd name="adj5" fmla="val -23620"/>
              <a:gd name="adj6" fmla="val -459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CH" altLang="fr-FR" sz="2000" dirty="0"/>
              <a:t>Une collection</a:t>
            </a:r>
          </a:p>
          <a:p>
            <a:r>
              <a:rPr lang="fr-CH" altLang="fr-FR" sz="2000" dirty="0"/>
              <a:t>non ordonnée, qui accepte</a:t>
            </a:r>
          </a:p>
          <a:p>
            <a:r>
              <a:rPr lang="fr-CH" altLang="fr-FR" sz="2000" dirty="0"/>
              <a:t>les doubles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9945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1143000"/>
          </a:xfrm>
        </p:spPr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Expression de jointures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352928" cy="4873752"/>
          </a:xfrm>
        </p:spPr>
        <p:txBody>
          <a:bodyPr/>
          <a:lstStyle/>
          <a:p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B.NOM, B.PRENOM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B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BUVEURS, E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EMPLOYES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B.NSS = E.NSS </a:t>
            </a:r>
            <a:r>
              <a:rPr lang="fr-CH" altLang="fr-FR" b="1" dirty="0">
                <a:latin typeface="Courier New" panose="02070309020205020404" pitchFamily="49" charset="0"/>
              </a:rPr>
              <a:t>AND</a:t>
            </a:r>
            <a:r>
              <a:rPr lang="fr-CH" altLang="fr-FR" dirty="0">
                <a:latin typeface="Courier New" panose="02070309020205020404" pitchFamily="49" charset="0"/>
              </a:rPr>
              <a:t> B.TYPE = "GROS"</a:t>
            </a:r>
            <a:br>
              <a:rPr lang="fr-CH" altLang="fr-FR" dirty="0">
                <a:latin typeface="Courier New" panose="02070309020205020404" pitchFamily="49" charset="0"/>
              </a:rPr>
            </a:br>
            <a:endParaRPr lang="fr-CH" altLang="fr-FR" dirty="0"/>
          </a:p>
          <a:p>
            <a:r>
              <a:rPr lang="fr-CH" altLang="fr-FR" dirty="0"/>
              <a:t>	</a:t>
            </a:r>
            <a:r>
              <a:rPr lang="fr-CH" altLang="fr-FR" dirty="0">
                <a:latin typeface="Courier New" panose="02070309020205020404" pitchFamily="49" charset="0"/>
              </a:rPr>
              <a:t>LITTERAL </a:t>
            </a:r>
            <a:r>
              <a:rPr lang="fr-CH" altLang="fr-FR" b="1" dirty="0">
                <a:latin typeface="Courier New" panose="02070309020205020404" pitchFamily="49" charset="0"/>
              </a:rPr>
              <a:t>BAG</a:t>
            </a:r>
            <a:r>
              <a:rPr lang="fr-CH" altLang="fr-FR" dirty="0">
                <a:latin typeface="Courier New" panose="02070309020205020404" pitchFamily="49" charset="0"/>
              </a:rPr>
              <a:t>&lt;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&lt;NOM: </a:t>
            </a:r>
            <a:r>
              <a:rPr lang="fr-CH" altLang="fr-FR" b="1" dirty="0" smtClean="0">
                <a:latin typeface="Courier New" panose="02070309020205020404" pitchFamily="49" charset="0"/>
              </a:rPr>
              <a:t>STRING</a:t>
            </a:r>
            <a:r>
              <a:rPr lang="fr-CH" altLang="fr-FR" dirty="0" smtClean="0">
                <a:latin typeface="Courier New" panose="02070309020205020404" pitchFamily="49" charset="0"/>
              </a:rPr>
              <a:t>,PRENOM</a:t>
            </a:r>
            <a:r>
              <a:rPr lang="fr-CH" altLang="fr-FR" dirty="0">
                <a:latin typeface="Courier New" panose="02070309020205020404" pitchFamily="49" charset="0"/>
              </a:rPr>
              <a:t>: </a:t>
            </a:r>
            <a:r>
              <a:rPr lang="fr-CH" altLang="fr-FR" b="1" dirty="0">
                <a:latin typeface="Courier New" panose="02070309020205020404" pitchFamily="49" charset="0"/>
              </a:rPr>
              <a:t>STRING</a:t>
            </a:r>
            <a:r>
              <a:rPr lang="fr-CH" altLang="fr-FR" dirty="0">
                <a:latin typeface="Courier New" panose="02070309020205020404" pitchFamily="49" charset="0"/>
              </a:rPr>
              <a:t>&gt;&gt;</a:t>
            </a:r>
            <a:endParaRPr lang="fr-CH" altLang="fr-FR" dirty="0"/>
          </a:p>
          <a:p>
            <a:endParaRPr lang="fr-FR" dirty="0" smtClean="0"/>
          </a:p>
          <a:p>
            <a:r>
              <a:rPr lang="fr-FR" dirty="0" smtClean="0"/>
              <a:t>Retourne la liste des buveurs et les employés en même temps de type ‘Gros’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Parcours </a:t>
            </a:r>
            <a:r>
              <a:rPr lang="fr-CH" alt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d'associations </a:t>
            </a:r>
            <a:r>
              <a:rPr lang="fr-CH" altLang="fr-FR" b="1" cap="none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multivaluées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dirty="0"/>
              <a:t>Une association </a:t>
            </a:r>
            <a:r>
              <a:rPr lang="fr-CH" altLang="fr-FR" dirty="0" err="1"/>
              <a:t>multivaluée</a:t>
            </a:r>
            <a:r>
              <a:rPr lang="fr-CH" altLang="fr-FR" dirty="0"/>
              <a:t> est une association de type [1:N] ou [M:N].</a:t>
            </a:r>
          </a:p>
          <a:p>
            <a:endParaRPr lang="fr-CH" altLang="fr-FR" dirty="0"/>
          </a:p>
          <a:p>
            <a:r>
              <a:rPr lang="fr-CH" altLang="fr-FR" dirty="0"/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B.NOM, B.PRENOM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B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BUVEURS, V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B.BOIRE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V.CRU = </a:t>
            </a:r>
            <a:r>
              <a:rPr lang="fr-CH" altLang="fr-FR" dirty="0" smtClean="0">
                <a:latin typeface="Courier New" panose="02070309020205020404" pitchFamily="49" charset="0"/>
              </a:rPr>
              <a:t>«VOLNAY»</a:t>
            </a:r>
          </a:p>
          <a:p>
            <a:r>
              <a:rPr lang="fr-CH" altLang="fr-FR" dirty="0"/>
              <a:t>	</a:t>
            </a:r>
            <a:r>
              <a:rPr lang="fr-CH" altLang="fr-FR" dirty="0">
                <a:latin typeface="Courier New" panose="02070309020205020404" pitchFamily="49" charset="0"/>
              </a:rPr>
              <a:t>LITTERAL </a:t>
            </a:r>
            <a:r>
              <a:rPr lang="fr-CH" altLang="fr-FR" b="1" dirty="0">
                <a:latin typeface="Courier New" panose="02070309020205020404" pitchFamily="49" charset="0"/>
              </a:rPr>
              <a:t>BAG</a:t>
            </a:r>
            <a:r>
              <a:rPr lang="fr-CH" altLang="fr-FR" dirty="0">
                <a:latin typeface="Courier New" panose="02070309020205020404" pitchFamily="49" charset="0"/>
              </a:rPr>
              <a:t>&lt;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&lt;NOM: STRING, PRENOM: STRING</a:t>
            </a:r>
            <a:r>
              <a:rPr lang="fr-CH" altLang="fr-FR" dirty="0" smtClean="0">
                <a:latin typeface="Courier New" panose="02070309020205020404" pitchFamily="49" charset="0"/>
              </a:rPr>
              <a:t>&gt;</a:t>
            </a:r>
          </a:p>
          <a:p>
            <a:r>
              <a:rPr lang="fr-CH" altLang="fr-FR" dirty="0" smtClean="0">
                <a:latin typeface="Courier New" panose="02070309020205020404" pitchFamily="49" charset="0"/>
              </a:rPr>
              <a:t>Retourne la liste des buveurs qui sont boivent le vin «VOLNAY»</a:t>
            </a:r>
            <a:endParaRPr lang="fr-CH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0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Sélection d'une structure en résultat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507576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fr-CH" altLang="fr-FR" b="1" dirty="0" smtClean="0">
                <a:latin typeface="Courier New" panose="02070309020205020404" pitchFamily="49" charset="0"/>
              </a:rPr>
              <a:t>SELECT</a:t>
            </a:r>
            <a:r>
              <a:rPr lang="fr-CH" altLang="fr-FR" dirty="0" smtClean="0">
                <a:latin typeface="Courier New" panose="02070309020205020404" pitchFamily="49" charset="0"/>
              </a:rPr>
              <a:t> 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DISTINCT</a:t>
            </a:r>
            <a:r>
              <a:rPr lang="fr-CH" altLang="fr-FR" dirty="0">
                <a:latin typeface="Courier New" panose="02070309020205020404" pitchFamily="49" charset="0"/>
              </a:rPr>
              <a:t>(NAME: B.NOM, CITY: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B.HABITE.VILLE)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B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BUVEURS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B.TYPE = </a:t>
            </a:r>
            <a:r>
              <a:rPr lang="fr-CH" altLang="fr-FR" dirty="0" smtClean="0">
                <a:latin typeface="Courier New" panose="02070309020205020404" pitchFamily="49" charset="0"/>
              </a:rPr>
              <a:t>«GROS»</a:t>
            </a:r>
          </a:p>
          <a:p>
            <a:r>
              <a:rPr lang="fr-CH" altLang="fr-FR" dirty="0">
                <a:latin typeface="Courier New" panose="02070309020205020404" pitchFamily="49" charset="0"/>
              </a:rPr>
              <a:t/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/>
              <a:t> </a:t>
            </a:r>
            <a:r>
              <a:rPr lang="fr-CH" altLang="fr-FR" dirty="0" smtClean="0"/>
              <a:t>       </a:t>
            </a:r>
            <a:r>
              <a:rPr lang="fr-CH" altLang="fr-FR" dirty="0" smtClean="0">
                <a:latin typeface="Courier New" panose="02070309020205020404" pitchFamily="49" charset="0"/>
              </a:rPr>
              <a:t>LITTERAL </a:t>
            </a:r>
            <a:r>
              <a:rPr lang="fr-CH" altLang="fr-FR" b="1" dirty="0">
                <a:latin typeface="Courier New" panose="02070309020205020404" pitchFamily="49" charset="0"/>
              </a:rPr>
              <a:t>SET</a:t>
            </a:r>
            <a:r>
              <a:rPr lang="fr-CH" altLang="fr-FR" dirty="0">
                <a:latin typeface="Courier New" panose="02070309020205020404" pitchFamily="49" charset="0"/>
              </a:rPr>
              <a:t>&lt;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(NAME, CITY)&gt;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la liste des buveurs et leur ville de type Gros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4355976" y="3944452"/>
            <a:ext cx="2063750" cy="1019175"/>
          </a:xfrm>
          <a:prstGeom prst="accentBorderCallout2">
            <a:avLst>
              <a:gd name="adj1" fmla="val 8634"/>
              <a:gd name="adj2" fmla="val -3694"/>
              <a:gd name="adj3" fmla="val 8634"/>
              <a:gd name="adj4" fmla="val -24384"/>
              <a:gd name="adj5" fmla="val -23620"/>
              <a:gd name="adj6" fmla="val -459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CH" altLang="fr-FR" sz="2000" dirty="0"/>
              <a:t>Une collection non ordonnée, sans double</a:t>
            </a:r>
          </a:p>
        </p:txBody>
      </p:sp>
    </p:spTree>
    <p:extLst>
      <p:ext uri="{BB962C8B-B14F-4D97-AF65-F5344CB8AC3E}">
        <p14:creationId xmlns:p14="http://schemas.microsoft.com/office/powerpoint/2010/main" val="2404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Calcul de collections en résultat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fr-CH" altLang="fr-FR" dirty="0">
                <a:latin typeface="Courier New" panose="02070309020205020404" pitchFamily="49" charset="0"/>
              </a:rPr>
              <a:t>(</a:t>
            </a:r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</a:t>
            </a:r>
            <a:r>
              <a:rPr lang="fr-CH" altLang="fr-FR" b="1" dirty="0" smtClean="0">
                <a:latin typeface="Courier New" panose="02070309020205020404" pitchFamily="49" charset="0"/>
              </a:rPr>
              <a:t>STRUCT</a:t>
            </a:r>
            <a:r>
              <a:rPr lang="fr-CH" altLang="fr-FR" dirty="0" smtClean="0">
                <a:latin typeface="Courier New" panose="02070309020205020404" pitchFamily="49" charset="0"/>
              </a:rPr>
              <a:t>(VILLE</a:t>
            </a:r>
            <a:r>
              <a:rPr lang="fr-CH" altLang="fr-FR" dirty="0">
                <a:latin typeface="Courier New" panose="02070309020205020404" pitchFamily="49" charset="0"/>
              </a:rPr>
              <a:t>: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B.HABITE.VILLE)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B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BUVEURS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B.NOM = "DUPONT")</a:t>
            </a:r>
            <a:r>
              <a:rPr lang="fr-CH" altLang="fr-FR" dirty="0"/>
              <a:t/>
            </a:r>
            <a:br>
              <a:rPr lang="fr-CH" altLang="fr-FR" dirty="0"/>
            </a:br>
            <a:r>
              <a:rPr lang="fr-CH" altLang="fr-FR" dirty="0"/>
              <a:t>	</a:t>
            </a:r>
            <a:r>
              <a:rPr lang="fr-CH" altLang="fr-FR" dirty="0">
                <a:latin typeface="Courier New" panose="02070309020205020404" pitchFamily="49" charset="0"/>
              </a:rPr>
              <a:t>LITTERAL </a:t>
            </a:r>
            <a:r>
              <a:rPr lang="fr-CH" altLang="fr-FR" b="1" dirty="0">
                <a:latin typeface="Courier New" panose="02070309020205020404" pitchFamily="49" charset="0"/>
              </a:rPr>
              <a:t>LIST</a:t>
            </a:r>
            <a:r>
              <a:rPr lang="fr-CH" altLang="fr-FR" dirty="0">
                <a:latin typeface="Courier New" panose="02070309020205020404" pitchFamily="49" charset="0"/>
              </a:rPr>
              <a:t> &lt;</a:t>
            </a:r>
            <a:r>
              <a:rPr lang="fr-CH" altLang="fr-FR" b="1" dirty="0" smtClean="0">
                <a:latin typeface="Courier New" panose="02070309020205020404" pitchFamily="49" charset="0"/>
              </a:rPr>
              <a:t>STRUCT</a:t>
            </a:r>
            <a:r>
              <a:rPr lang="fr-CH" altLang="fr-FR" dirty="0" smtClean="0">
                <a:latin typeface="Courier New" panose="02070309020205020404" pitchFamily="49" charset="0"/>
              </a:rPr>
              <a:t>(VILLE</a:t>
            </a:r>
            <a:r>
              <a:rPr lang="fr-CH" altLang="fr-FR" dirty="0">
                <a:latin typeface="Courier New" panose="02070309020205020404" pitchFamily="49" charset="0"/>
              </a:rPr>
              <a:t>)&gt;</a:t>
            </a:r>
            <a:endParaRPr lang="fr-CH" altLang="fr-FR" dirty="0"/>
          </a:p>
          <a:p>
            <a:r>
              <a:rPr lang="fr-FR" dirty="0" smtClean="0"/>
              <a:t>La liste des ville de la buveur </a:t>
            </a:r>
            <a:r>
              <a:rPr lang="fr-CH" altLang="fr-FR" dirty="0">
                <a:latin typeface="Courier New" panose="02070309020205020404" pitchFamily="49" charset="0"/>
              </a:rPr>
              <a:t>"DUPONT</a:t>
            </a:r>
            <a:r>
              <a:rPr lang="fr-CH" altLang="fr-FR" dirty="0" smtClean="0">
                <a:latin typeface="Courier New" panose="02070309020205020404" pitchFamily="49" charset="0"/>
              </a:rPr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2673" y="260648"/>
            <a:ext cx="7467600" cy="1143000"/>
          </a:xfrm>
        </p:spPr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 de méthodes en qualification et en résultat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</a:t>
            </a:r>
            <a:r>
              <a:rPr lang="fr-CH" altLang="fr-FR" b="1" dirty="0">
                <a:latin typeface="Courier New" panose="02070309020205020404" pitchFamily="49" charset="0"/>
              </a:rPr>
              <a:t>DISTINCT</a:t>
            </a:r>
            <a:r>
              <a:rPr lang="fr-CH" altLang="fr-FR" dirty="0">
                <a:latin typeface="Courier New" panose="02070309020205020404" pitchFamily="49" charset="0"/>
              </a:rPr>
              <a:t> E.NOM E.HABITE.VILLE,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E.AGE()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E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EMPLOYES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E.SALAIRE &gt; </a:t>
            </a:r>
            <a:r>
              <a:rPr lang="fr-CH" altLang="fr-FR" dirty="0" smtClean="0">
                <a:latin typeface="Courier New" panose="02070309020205020404" pitchFamily="49" charset="0"/>
              </a:rPr>
              <a:t>10000 </a:t>
            </a:r>
            <a:r>
              <a:rPr lang="fr-CH" altLang="fr-FR" b="1" dirty="0" smtClean="0">
                <a:latin typeface="Courier New" panose="02070309020205020404" pitchFamily="49" charset="0"/>
              </a:rPr>
              <a:t>AND</a:t>
            </a:r>
            <a:r>
              <a:rPr lang="fr-CH" altLang="fr-FR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E.AGE</a:t>
            </a:r>
            <a:r>
              <a:rPr lang="fr-CH" altLang="fr-FR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fr-CH" altLang="fr-FR" dirty="0">
                <a:latin typeface="Courier New" panose="02070309020205020404" pitchFamily="49" charset="0"/>
              </a:rPr>
              <a:t> &lt; </a:t>
            </a:r>
            <a:r>
              <a:rPr lang="fr-CH" altLang="fr-FR" dirty="0" smtClean="0">
                <a:latin typeface="Courier New" panose="02070309020205020404" pitchFamily="49" charset="0"/>
              </a:rPr>
              <a:t>30</a:t>
            </a:r>
            <a:r>
              <a:rPr lang="fr-CH" altLang="fr-FR" dirty="0">
                <a:latin typeface="Courier New" panose="02070309020205020404" pitchFamily="49" charset="0"/>
              </a:rPr>
              <a:t>	</a:t>
            </a:r>
            <a:endParaRPr lang="fr-CH" altLang="fr-FR" dirty="0" smtClean="0">
              <a:latin typeface="Courier New" panose="02070309020205020404" pitchFamily="49" charset="0"/>
            </a:endParaRPr>
          </a:p>
          <a:p>
            <a:r>
              <a:rPr lang="fr-CH" altLang="fr-FR" dirty="0" smtClean="0">
                <a:latin typeface="Courier New" panose="02070309020205020404" pitchFamily="49" charset="0"/>
              </a:rPr>
              <a:t>LITTERAL </a:t>
            </a:r>
            <a:r>
              <a:rPr lang="fr-CH" altLang="fr-FR" b="1" dirty="0">
                <a:latin typeface="Courier New" panose="02070309020205020404" pitchFamily="49" charset="0"/>
              </a:rPr>
              <a:t>SET</a:t>
            </a:r>
            <a:r>
              <a:rPr lang="fr-CH" altLang="fr-FR" dirty="0">
                <a:latin typeface="Courier New" panose="02070309020205020404" pitchFamily="49" charset="0"/>
              </a:rPr>
              <a:t> &lt;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2987824" y="4365104"/>
            <a:ext cx="2971800" cy="409575"/>
          </a:xfrm>
          <a:prstGeom prst="accentBorderCallout2">
            <a:avLst>
              <a:gd name="adj1" fmla="val 27907"/>
              <a:gd name="adj2" fmla="val 102565"/>
              <a:gd name="adj3" fmla="val 197040"/>
              <a:gd name="adj4" fmla="val 132599"/>
              <a:gd name="adj5" fmla="val -282170"/>
              <a:gd name="adj6" fmla="val 13136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CH" altLang="fr-FR" sz="2000" dirty="0"/>
              <a:t>AGE() est une méthode</a:t>
            </a:r>
          </a:p>
        </p:txBody>
      </p:sp>
    </p:spTree>
    <p:extLst>
      <p:ext uri="{BB962C8B-B14F-4D97-AF65-F5344CB8AC3E}">
        <p14:creationId xmlns:p14="http://schemas.microsoft.com/office/powerpoint/2010/main" val="1079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Quantificateur existentiel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dirty="0"/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EXISTS</a:t>
            </a:r>
            <a:r>
              <a:rPr lang="fr-CH" altLang="fr-FR" dirty="0">
                <a:latin typeface="Courier New" panose="02070309020205020404" pitchFamily="49" charset="0"/>
              </a:rPr>
              <a:t> V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/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V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V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VOITURES, B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V.APPARTIENT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V.MARQUE = "RENAULT": B.AGE() &gt; 60</a:t>
            </a:r>
            <a:br>
              <a:rPr lang="fr-CH" altLang="fr-FR" dirty="0">
                <a:latin typeface="Courier New" panose="02070309020205020404" pitchFamily="49" charset="0"/>
              </a:rPr>
            </a:br>
            <a:endParaRPr lang="fr-CH" altLang="fr-FR" dirty="0" smtClean="0">
              <a:latin typeface="Courier New" panose="02070309020205020404" pitchFamily="49" charset="0"/>
            </a:endParaRPr>
          </a:p>
          <a:p>
            <a:r>
              <a:rPr lang="fr-CH" altLang="fr-FR" dirty="0"/>
              <a:t>	Retourne vrai s'il existe une voiture de marque Renault, possédée</a:t>
            </a:r>
            <a:br>
              <a:rPr lang="fr-CH" altLang="fr-FR" dirty="0"/>
            </a:br>
            <a:r>
              <a:rPr lang="fr-CH" altLang="fr-FR" dirty="0"/>
              <a:t>	par une personne de plus de 60 ans.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0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Calcul d'agrégats et opérateur GROUP BY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dirty="0"/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E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E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EMPLOYES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</a:t>
            </a:r>
            <a:r>
              <a:rPr lang="fr-CH" altLang="fr-FR" dirty="0">
                <a:latin typeface="Courier New" panose="02070309020205020404" pitchFamily="49" charset="0"/>
              </a:rPr>
              <a:t> (	BAS: E.SALAIRE &lt; 7000,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	MOYEN: E.SALAIRE &gt;= </a:t>
            </a:r>
            <a:r>
              <a:rPr lang="fr-CH" altLang="fr-FR" dirty="0" smtClean="0">
                <a:latin typeface="Courier New" panose="02070309020205020404" pitchFamily="49" charset="0"/>
              </a:rPr>
              <a:t>7000                    AND E.SALAIRE </a:t>
            </a:r>
            <a:r>
              <a:rPr lang="fr-CH" altLang="fr-FR" dirty="0">
                <a:latin typeface="Courier New" panose="02070309020205020404" pitchFamily="49" charset="0"/>
              </a:rPr>
              <a:t>&lt; 21000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	</a:t>
            </a:r>
            <a:r>
              <a:rPr lang="fr-CH" altLang="fr-FR" dirty="0" smtClean="0">
                <a:latin typeface="Courier New" panose="02070309020205020404" pitchFamily="49" charset="0"/>
              </a:rPr>
              <a:t>HAUT</a:t>
            </a:r>
            <a:r>
              <a:rPr lang="fr-CH" altLang="fr-FR" dirty="0">
                <a:latin typeface="Courier New" panose="02070309020205020404" pitchFamily="49" charset="0"/>
              </a:rPr>
              <a:t>: E.SALAIRE </a:t>
            </a:r>
            <a:r>
              <a:rPr lang="fr-CH" altLang="fr-FR" dirty="0" smtClean="0">
                <a:latin typeface="Courier New" panose="02070309020205020404" pitchFamily="49" charset="0"/>
              </a:rPr>
              <a:t>&gt;=21000</a:t>
            </a:r>
            <a:r>
              <a:rPr lang="fr-CH" altLang="fr-FR" dirty="0">
                <a:latin typeface="Courier New" panose="02070309020205020404" pitchFamily="49" charset="0"/>
              </a:rPr>
              <a:t>)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/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&lt;BAS: </a:t>
            </a:r>
            <a:r>
              <a:rPr lang="fr-CH" altLang="fr-FR" b="1" dirty="0">
                <a:latin typeface="Courier New" panose="02070309020205020404" pitchFamily="49" charset="0"/>
              </a:rPr>
              <a:t>SET</a:t>
            </a:r>
            <a:r>
              <a:rPr lang="fr-CH" altLang="fr-FR" dirty="0">
                <a:latin typeface="Courier New" panose="02070309020205020404" pitchFamily="49" charset="0"/>
              </a:rPr>
              <a:t>(EMPLOYES), MOYEN: </a:t>
            </a:r>
            <a:r>
              <a:rPr lang="fr-CH" altLang="fr-FR" b="1" dirty="0">
                <a:latin typeface="Courier New" panose="02070309020205020404" pitchFamily="49" charset="0"/>
              </a:rPr>
              <a:t>SET</a:t>
            </a:r>
            <a:r>
              <a:rPr lang="fr-CH" altLang="fr-FR" dirty="0">
                <a:latin typeface="Courier New" panose="02070309020205020404" pitchFamily="49" charset="0"/>
              </a:rPr>
              <a:t>(EMPLOYES),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	HAUT: </a:t>
            </a:r>
            <a:r>
              <a:rPr lang="fr-CH" altLang="fr-FR" b="1" dirty="0">
                <a:latin typeface="Courier New" panose="02070309020205020404" pitchFamily="49" charset="0"/>
              </a:rPr>
              <a:t>SET</a:t>
            </a:r>
            <a:r>
              <a:rPr lang="fr-CH" altLang="fr-FR" dirty="0">
                <a:latin typeface="Courier New" panose="02070309020205020404" pitchFamily="49" charset="0"/>
              </a:rPr>
              <a:t>(EMPLOYES)&gt;</a:t>
            </a:r>
            <a:endParaRPr lang="fr-CH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Expression de collections: tri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fr-FR" b="1" dirty="0">
                <a:latin typeface="Courier New" panose="02070309020205020404" pitchFamily="49" charset="0"/>
              </a:rPr>
              <a:t>SELECT</a:t>
            </a:r>
            <a:r>
              <a:rPr lang="fr-CH" altLang="fr-FR" dirty="0">
                <a:latin typeface="Courier New" panose="02070309020205020404" pitchFamily="49" charset="0"/>
              </a:rPr>
              <a:t> E.NOM, E.SALAIRE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FROM</a:t>
            </a:r>
            <a:r>
              <a:rPr lang="fr-CH" altLang="fr-FR" dirty="0">
                <a:latin typeface="Courier New" panose="02070309020205020404" pitchFamily="49" charset="0"/>
              </a:rPr>
              <a:t> E </a:t>
            </a:r>
            <a:r>
              <a:rPr lang="fr-CH" altLang="fr-FR" b="1" dirty="0">
                <a:latin typeface="Courier New" panose="02070309020205020404" pitchFamily="49" charset="0"/>
              </a:rPr>
              <a:t>IN</a:t>
            </a:r>
            <a:r>
              <a:rPr lang="fr-CH" altLang="fr-FR" dirty="0">
                <a:latin typeface="Courier New" panose="02070309020205020404" pitchFamily="49" charset="0"/>
              </a:rPr>
              <a:t> EMPLOYES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WHERE</a:t>
            </a:r>
            <a:r>
              <a:rPr lang="fr-CH" altLang="fr-FR" dirty="0">
                <a:latin typeface="Courier New" panose="02070309020205020404" pitchFamily="49" charset="0"/>
              </a:rPr>
              <a:t> E.SALAIRE &gt; 21000</a:t>
            </a:r>
            <a:br>
              <a:rPr lang="fr-CH" altLang="fr-FR" dirty="0">
                <a:latin typeface="Courier New" panose="02070309020205020404" pitchFamily="49" charset="0"/>
              </a:rPr>
            </a:br>
            <a:r>
              <a:rPr lang="fr-CH" altLang="fr-FR" dirty="0">
                <a:latin typeface="Courier New" panose="02070309020205020404" pitchFamily="49" charset="0"/>
              </a:rPr>
              <a:t>	</a:t>
            </a:r>
            <a:r>
              <a:rPr lang="fr-CH" altLang="fr-FR" b="1" dirty="0">
                <a:solidFill>
                  <a:srgbClr val="FF0000"/>
                </a:solidFill>
                <a:latin typeface="Courier New" panose="02070309020205020404" pitchFamily="49" charset="0"/>
              </a:rPr>
              <a:t>ORDER BY DESC</a:t>
            </a:r>
            <a:r>
              <a:rPr lang="fr-CH" altLang="fr-FR" dirty="0">
                <a:latin typeface="Courier New" panose="02070309020205020404" pitchFamily="49" charset="0"/>
              </a:rPr>
              <a:t> E.SALAIRE</a:t>
            </a:r>
            <a:r>
              <a:rPr lang="fr-CH" altLang="fr-FR" dirty="0"/>
              <a:t/>
            </a:r>
            <a:br>
              <a:rPr lang="fr-CH" altLang="fr-FR" dirty="0"/>
            </a:br>
            <a:r>
              <a:rPr lang="fr-CH" altLang="fr-FR" dirty="0"/>
              <a:t>	</a:t>
            </a:r>
            <a:r>
              <a:rPr lang="fr-CH" altLang="fr-FR" b="1" dirty="0">
                <a:latin typeface="Courier New" panose="02070309020205020404" pitchFamily="49" charset="0"/>
              </a:rPr>
              <a:t>BAG</a:t>
            </a:r>
            <a:r>
              <a:rPr lang="fr-CH" altLang="fr-FR" dirty="0">
                <a:latin typeface="Courier New" panose="02070309020205020404" pitchFamily="49" charset="0"/>
              </a:rPr>
              <a:t>&lt;</a:t>
            </a:r>
            <a:r>
              <a:rPr lang="fr-CH" altLang="fr-FR" b="1" dirty="0">
                <a:latin typeface="Courier New" panose="02070309020205020404" pitchFamily="49" charset="0"/>
              </a:rPr>
              <a:t>STRUCT</a:t>
            </a:r>
            <a:r>
              <a:rPr lang="fr-CH" altLang="fr-FR" dirty="0">
                <a:latin typeface="Courier New" panose="02070309020205020404" pitchFamily="49" charset="0"/>
              </a:rPr>
              <a:t>(NOM: </a:t>
            </a:r>
            <a:r>
              <a:rPr lang="fr-CH" altLang="fr-FR" b="1" dirty="0">
                <a:latin typeface="Courier New" panose="02070309020205020404" pitchFamily="49" charset="0"/>
              </a:rPr>
              <a:t>STRING</a:t>
            </a:r>
            <a:r>
              <a:rPr lang="fr-CH" altLang="fr-FR" dirty="0">
                <a:latin typeface="Courier New" panose="02070309020205020404" pitchFamily="49" charset="0"/>
              </a:rPr>
              <a:t>, SALAIRE: </a:t>
            </a:r>
            <a:r>
              <a:rPr lang="fr-CH" altLang="fr-FR" b="1" dirty="0">
                <a:latin typeface="Courier New" panose="02070309020205020404" pitchFamily="49" charset="0"/>
              </a:rPr>
              <a:t>DOUBLE</a:t>
            </a:r>
            <a:r>
              <a:rPr lang="fr-CH" altLang="fr-FR" dirty="0">
                <a:latin typeface="Courier New" panose="02070309020205020404" pitchFamily="49" charset="0"/>
              </a:rPr>
              <a:t>)&gt;</a:t>
            </a:r>
            <a:endParaRPr lang="fr-CH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Introduction(2/2)</a:t>
            </a:r>
            <a:r>
              <a:rPr lang="fr-CA" sz="3200" i="1" cap="none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/>
            </a:r>
            <a:br>
              <a:rPr lang="fr-CA" sz="3200" i="1" cap="none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</a:br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</a:t>
            </a:r>
            <a:endParaRPr lang="en-US" dirty="0"/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gray">
          <a:xfrm>
            <a:off x="2357422" y="2571744"/>
            <a:ext cx="3929090" cy="2525719"/>
          </a:xfrm>
          <a:prstGeom prst="homePlate">
            <a:avLst>
              <a:gd name="adj" fmla="val 28842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357158" y="2000240"/>
            <a:ext cx="3000396" cy="3156952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white">
          <a:xfrm>
            <a:off x="500034" y="2357430"/>
            <a:ext cx="2143140" cy="2523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Le modèle relationnel connaît un très grand succès et s’avère très adéquat pour les  applications traditionnelles des bases de données.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3357554" y="3143248"/>
            <a:ext cx="2286016" cy="1969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Il est beaucoup moins adapté aux nouvelles applications (complexes) telles  que:</a:t>
            </a:r>
          </a:p>
          <a:p>
            <a:pPr algn="ctr"/>
            <a:endParaRPr lang="en-US" sz="1400" dirty="0">
              <a:solidFill>
                <a:srgbClr val="111111"/>
              </a:solidFill>
            </a:endParaRPr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gray">
          <a:xfrm>
            <a:off x="6643702" y="3500438"/>
            <a:ext cx="2071702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gray">
          <a:xfrm>
            <a:off x="6572264" y="4572008"/>
            <a:ext cx="17859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black">
          <a:xfrm>
            <a:off x="6715140" y="3571876"/>
            <a:ext cx="20056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BD géographiques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black">
          <a:xfrm>
            <a:off x="6715140" y="4714884"/>
            <a:ext cx="16225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BD multimédia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718-751B-443B-808B-858FD48C63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lèche droite 19"/>
          <p:cNvSpPr/>
          <p:nvPr/>
        </p:nvSpPr>
        <p:spPr>
          <a:xfrm>
            <a:off x="3643306" y="5786454"/>
            <a:ext cx="142876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656598" y="5742994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i="1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SGBD-OO</a:t>
            </a:r>
            <a:endParaRPr lang="fr-FR" sz="3200" b="1" dirty="0">
              <a:solidFill>
                <a:srgbClr val="336699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265236" y="57864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6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19" grpId="0" animBg="1"/>
      <p:bldP spid="90120" grpId="0"/>
      <p:bldP spid="90124" grpId="0"/>
      <p:bldP spid="15" grpId="0" animBg="1"/>
      <p:bldP spid="16" grpId="0" animBg="1"/>
      <p:bldP spid="17" grpId="0"/>
      <p:bldP spid="18" grpId="0"/>
      <p:bldP spid="20" grpId="0" animBg="1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Conclusion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859216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214282" y="1214422"/>
            <a:ext cx="3867181" cy="285752"/>
          </a:xfrm>
          <a:prstGeom prst="rect">
            <a:avLst/>
          </a:prstGeom>
          <a:solidFill>
            <a:srgbClr val="00B05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de-DE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Forces</a:t>
            </a:r>
            <a:endParaRPr lang="de-DE" sz="2400" b="1" noProof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gray">
          <a:xfrm>
            <a:off x="214282" y="3429000"/>
            <a:ext cx="3867180" cy="357190"/>
          </a:xfrm>
          <a:prstGeom prst="rect">
            <a:avLst/>
          </a:prstGeom>
          <a:solidFill>
            <a:srgbClr val="C0000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de-DE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faiblesses</a:t>
            </a:r>
            <a:endParaRPr lang="de-DE" sz="2400" b="1" noProof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57290" y="1857364"/>
            <a:ext cx="683712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000" dirty="0" smtClean="0">
                <a:cs typeface="Arial" pitchFamily="34" charset="0"/>
              </a:rPr>
              <a:t>Meilleur support pour les données complexes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cs typeface="Arial" pitchFamily="34" charset="0"/>
              </a:rPr>
              <a:t>Représentation plus naturelle et réaliste des objets de </a:t>
            </a:r>
          </a:p>
          <a:p>
            <a:r>
              <a:rPr lang="fr-FR" sz="2000" dirty="0" smtClean="0">
                <a:cs typeface="Arial" pitchFamily="34" charset="0"/>
              </a:rPr>
              <a:t>la vie réelle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cs typeface="Arial" pitchFamily="34" charset="0"/>
              </a:rPr>
              <a:t>Manipulation rapide des Objets</a:t>
            </a:r>
          </a:p>
          <a:p>
            <a:endParaRPr lang="fr-FR" dirty="0" smtClean="0"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285852" y="4071942"/>
            <a:ext cx="6635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Les SGBDO ne sont pas adaptés à tout type d’application !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Migration difficile des SGBD classiques aux SGBDO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4936422-5744-4FA6-A646-8C98F3B0D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9EABA-B186-46BF-87C9-3692316C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5D9EABA-B186-46BF-87C9-3692316CF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2420888"/>
            <a:ext cx="7467600" cy="110872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fr-FR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Merci pour votre attention</a:t>
            </a:r>
            <a:endParaRPr lang="fr-FR" sz="3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Qu’est ce qu’un SGBD-OO? </a:t>
            </a:r>
            <a:r>
              <a:rPr lang="fr-CA" sz="3200" i="1" cap="none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/>
            </a:r>
            <a:br>
              <a:rPr lang="fr-CA" sz="3200" i="1" cap="none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white">
          <a:xfrm>
            <a:off x="847495" y="1520395"/>
            <a:ext cx="6030416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/>
              <a:t>Le schéma de la base est un schéma objet (objets, héritage, polymorphisme,…)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black">
          <a:xfrm>
            <a:off x="7434053" y="4714884"/>
            <a:ext cx="18473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718-751B-443B-808B-858FD48C63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7495" y="2882743"/>
            <a:ext cx="60304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/>
              <a:t>Est un SGBD qui s’appuie sur le modèle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77571" y="3796044"/>
            <a:ext cx="6009923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Quelques SGBDOO:</a:t>
            </a:r>
          </a:p>
          <a:p>
            <a:pPr>
              <a:buFont typeface="Wingdings" pitchFamily="2" charset="2"/>
              <a:buChar char="Ø"/>
            </a:pPr>
            <a:r>
              <a:rPr lang="fr-FR" b="1" dirty="0"/>
              <a:t>Versant Object </a:t>
            </a:r>
            <a:r>
              <a:rPr lang="fr-FR" b="1" dirty="0" err="1"/>
              <a:t>Database</a:t>
            </a:r>
            <a:r>
              <a:rPr lang="fr-FR" b="1" dirty="0"/>
              <a:t> pour C++ et Java ;</a:t>
            </a:r>
          </a:p>
          <a:p>
            <a:pPr>
              <a:buFont typeface="Wingdings" pitchFamily="2" charset="2"/>
              <a:buChar char="Ø"/>
            </a:pPr>
            <a:r>
              <a:rPr lang="fr-FR" b="1" dirty="0" err="1"/>
              <a:t>Fast</a:t>
            </a:r>
            <a:r>
              <a:rPr lang="fr-FR" b="1" dirty="0"/>
              <a:t> </a:t>
            </a:r>
            <a:r>
              <a:rPr lang="fr-FR" b="1" dirty="0" err="1"/>
              <a:t>Objects</a:t>
            </a:r>
            <a:r>
              <a:rPr lang="fr-FR" b="1" dirty="0"/>
              <a:t> .NET</a:t>
            </a:r>
          </a:p>
          <a:p>
            <a:pPr>
              <a:buFont typeface="Wingdings" pitchFamily="2" charset="2"/>
              <a:buChar char="Ø"/>
            </a:pPr>
            <a:r>
              <a:rPr lang="fr-FR" b="1" dirty="0"/>
              <a:t> </a:t>
            </a:r>
            <a:r>
              <a:rPr lang="fr-FR" b="1" dirty="0" err="1"/>
              <a:t>ObjectStore</a:t>
            </a:r>
            <a:endParaRPr lang="fr-FR" b="1" dirty="0"/>
          </a:p>
          <a:p>
            <a:pPr>
              <a:buFont typeface="Wingdings" pitchFamily="2" charset="2"/>
              <a:buChar char="Ø"/>
            </a:pPr>
            <a:r>
              <a:rPr lang="fr-FR" b="1" dirty="0"/>
              <a:t> </a:t>
            </a:r>
            <a:r>
              <a:rPr lang="fr-FR" b="1" dirty="0" err="1"/>
              <a:t>Objectivity</a:t>
            </a:r>
            <a:r>
              <a:rPr lang="fr-FR" b="1" dirty="0"/>
              <a:t>/DB</a:t>
            </a:r>
          </a:p>
          <a:p>
            <a:pPr>
              <a:buFont typeface="Wingdings" pitchFamily="2" charset="2"/>
              <a:buChar char="Ø"/>
            </a:pPr>
            <a:r>
              <a:rPr lang="fr-FR" b="1" dirty="0"/>
              <a:t> O2 (par universitaires français, n’existe plus)</a:t>
            </a:r>
          </a:p>
          <a:p>
            <a:pPr>
              <a:buFont typeface="Wingdings" pitchFamily="2" charset="2"/>
              <a:buChar char="Ø"/>
            </a:pPr>
            <a:r>
              <a:rPr lang="fr-FR" b="1" dirty="0"/>
              <a:t> db4o (acheté par Versant fin 2008)</a:t>
            </a:r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244408" y="5824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18" grpId="0"/>
      <p:bldP spid="3" grpId="0" animBg="1"/>
      <p:bldP spid="3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endParaRPr lang="fr-FR" sz="3000" b="1" cap="all" dirty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 algn="ctr">
              <a:buNone/>
            </a:pPr>
            <a:endParaRPr lang="fr-FR" sz="30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 algn="ctr">
              <a:buNone/>
            </a:pPr>
            <a:endParaRPr lang="fr-FR" sz="3200" b="1" cap="all" dirty="0" smtClean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  <a:p>
            <a:pPr>
              <a:buNone/>
            </a:pPr>
            <a:r>
              <a:rPr lang="fr-FR" sz="3000" b="1" cap="all" dirty="0" smtClean="0">
                <a:ln w="0"/>
                <a:solidFill>
                  <a:srgbClr val="000099"/>
                </a:solidFill>
                <a:effectLst>
                  <a:reflection blurRad="12700" stA="50000" endPos="50000" dist="5000" dir="5400000" sy="-100000" rotWithShape="0"/>
                </a:effectLst>
                <a:latin typeface="Stencil Std" pitchFamily="82" charset="0"/>
              </a:rPr>
              <a:t>                 </a:t>
            </a:r>
            <a:endParaRPr lang="fr-FR" sz="3000" b="1" cap="all" dirty="0">
              <a:ln w="0"/>
              <a:solidFill>
                <a:srgbClr val="000099"/>
              </a:solidFill>
              <a:effectLst>
                <a:reflection blurRad="12700" stA="50000" endPos="50000" dist="5000" dir="5400000" sy="-100000" rotWithShape="0"/>
              </a:effectLst>
              <a:latin typeface="Stencil Std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989018" y="836712"/>
            <a:ext cx="689163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endParaRPr lang="fr-FR" sz="5400" b="1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 Std" pitchFamily="82" charset="0"/>
            </a:endParaRPr>
          </a:p>
          <a:p>
            <a:pPr algn="ctr">
              <a:buNone/>
            </a:pPr>
            <a:endParaRPr lang="fr-FR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 Std" pitchFamily="82" charset="0"/>
            </a:endParaRPr>
          </a:p>
          <a:p>
            <a:pPr algn="ctr">
              <a:buNone/>
            </a:pPr>
            <a:r>
              <a:rPr lang="fr-FR" sz="66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Norme ODMG : </a:t>
            </a:r>
          </a:p>
          <a:p>
            <a:pPr algn="ctr">
              <a:buNone/>
            </a:pPr>
            <a:r>
              <a:rPr lang="fr-FR" sz="66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 Std" pitchFamily="82" charset="0"/>
              </a:rPr>
              <a:t>    Définition et composant</a:t>
            </a:r>
            <a:endParaRPr lang="fr-FR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ODMG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5536" y="2204864"/>
            <a:ext cx="446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lvl="1">
              <a:lnSpc>
                <a:spcPct val="150000"/>
              </a:lnSpc>
            </a:pPr>
            <a:endParaRPr lang="fr-FR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 smtClean="0"/>
              <a:t>Créé en 1991 par Rick Cattell (SUN, Javasoft) comme sous groupe de l’ OMG (Object Management Group).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 smtClean="0"/>
              <a:t>Définir des standards permettant la portabilité des schémas de bases et des programmes développés sur des SGBDOO différents.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1" algn="ctr"/>
            <a:endParaRPr lang="fr-FR" sz="2400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315416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NORME ODMG 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124744"/>
            <a:ext cx="53848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 smtClean="0">
                <a:solidFill>
                  <a:srgbClr val="3366FF"/>
                </a:solidFill>
              </a:rPr>
              <a:t>Composant du standard ODMG</a:t>
            </a:r>
            <a:endParaRPr lang="fr-FR" sz="2500" b="1" dirty="0">
              <a:solidFill>
                <a:srgbClr val="3366FF"/>
              </a:solidFill>
            </a:endParaRPr>
          </a:p>
        </p:txBody>
      </p:sp>
      <p:graphicFrame>
        <p:nvGraphicFramePr>
          <p:cNvPr id="7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71504" y="1714488"/>
          <a:ext cx="735808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1F1D6D-C586-4267-B0A9-6CA105BE4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1B1F1D6D-C586-4267-B0A9-6CA105BE4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BF2D78-51F4-4B3A-91E5-6255E2205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9ABF2D78-51F4-4B3A-91E5-6255E2205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62C2BE-CFE9-42AB-9A25-854BF5320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3962C2BE-CFE9-42AB-9A25-854BF53208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5CF7C8-22AB-4055-B374-46DD1287F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045CF7C8-22AB-4055-B374-46DD1287F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3665D2-FFCE-4E49-871A-A58F10EC6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BE3665D2-FFCE-4E49-871A-A58F10EC6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0536A1-1161-490A-9740-111EC2198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A0536A1-1161-490A-9740-111EC2198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4A0624-8315-46AA-AB61-77D72B6CD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84A0624-8315-46AA-AB61-77D72B6CD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315416"/>
            <a:ext cx="7467600" cy="1143000"/>
          </a:xfrm>
        </p:spPr>
        <p:txBody>
          <a:bodyPr/>
          <a:lstStyle/>
          <a:p>
            <a:pPr algn="ctr"/>
            <a:r>
              <a:rPr lang="fr-FR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NORME ODMG </a:t>
            </a:r>
            <a:endParaRPr lang="fr-FR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3221D6-6B50-4A7E-A5BB-3E0AFE0A480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124744"/>
            <a:ext cx="53848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 smtClean="0">
                <a:solidFill>
                  <a:srgbClr val="3366FF"/>
                </a:solidFill>
              </a:rPr>
              <a:t>Composant du standard ODMG</a:t>
            </a:r>
            <a:endParaRPr lang="fr-FR" sz="2500" b="1" dirty="0">
              <a:solidFill>
                <a:srgbClr val="3366FF"/>
              </a:solidFill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gray">
          <a:xfrm>
            <a:off x="571472" y="1643050"/>
            <a:ext cx="7061200" cy="4676788"/>
          </a:xfrm>
          <a:prstGeom prst="roundRect">
            <a:avLst>
              <a:gd name="adj" fmla="val 809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Objet, attribut, association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Opérations (méthodes), exceptions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Héritage Multiple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Clé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Identité, nommage et durée de vie des objets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Valeurs (littéraux) atomiques, structurées, collection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Collections </a:t>
            </a:r>
            <a:r>
              <a:rPr lang="fr-FR" dirty="0" err="1" smtClean="0"/>
              <a:t>list</a:t>
            </a:r>
            <a:r>
              <a:rPr lang="fr-FR" dirty="0" smtClean="0"/>
              <a:t>, set, bag, </a:t>
            </a:r>
            <a:r>
              <a:rPr lang="fr-FR" dirty="0" err="1" smtClean="0"/>
              <a:t>array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Transactions, Contrôle de Concurrence, Verrouillage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2000241"/>
            <a:ext cx="33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4605"/>
                </a:solidFill>
              </a:rPr>
              <a:t>Concepts du modèle Objet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que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2.xml><?xml version="1.0" encoding="utf-8"?>
<a:themeOverride xmlns:a="http://schemas.openxmlformats.org/drawingml/2006/main">
  <a:clrScheme name="Technique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3.xml><?xml version="1.0" encoding="utf-8"?>
<a:themeOverride xmlns:a="http://schemas.openxmlformats.org/drawingml/2006/main">
  <a:clrScheme name="Technique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4.xml><?xml version="1.0" encoding="utf-8"?>
<a:themeOverride xmlns:a="http://schemas.openxmlformats.org/drawingml/2006/main">
  <a:clrScheme name="Technique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1414</Words>
  <Application>Microsoft Office PowerPoint</Application>
  <PresentationFormat>Affichage à l'écran (4:3)</PresentationFormat>
  <Paragraphs>350</Paragraphs>
  <Slides>41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4" baseType="lpstr">
      <vt:lpstr>Arial</vt:lpstr>
      <vt:lpstr>Bernard MT Condensed</vt:lpstr>
      <vt:lpstr>Calibri</vt:lpstr>
      <vt:lpstr>Century Schoolbook</vt:lpstr>
      <vt:lpstr>Courier New</vt:lpstr>
      <vt:lpstr>Monotype Sorts</vt:lpstr>
      <vt:lpstr>Palatino</vt:lpstr>
      <vt:lpstr>Stencil</vt:lpstr>
      <vt:lpstr>Stencil Std</vt:lpstr>
      <vt:lpstr>Times New Roman</vt:lpstr>
      <vt:lpstr>Wingdings</vt:lpstr>
      <vt:lpstr>Wingdings 2</vt:lpstr>
      <vt:lpstr>Oriel</vt:lpstr>
      <vt:lpstr> Les SGBD orientés objet Norme ODMG</vt:lpstr>
      <vt:lpstr>Plan </vt:lpstr>
      <vt:lpstr>Introduction(1/2)</vt:lpstr>
      <vt:lpstr>Introduction(2/2)                        </vt:lpstr>
      <vt:lpstr>Qu’est ce qu’un SGBD-OO?  </vt:lpstr>
      <vt:lpstr>Présentation PowerPoint</vt:lpstr>
      <vt:lpstr>ODMG</vt:lpstr>
      <vt:lpstr>NORME ODMG </vt:lpstr>
      <vt:lpstr>NORME ODMG </vt:lpstr>
      <vt:lpstr>Présentation PowerPoint</vt:lpstr>
      <vt:lpstr>Présentation PowerPoint</vt:lpstr>
      <vt:lpstr>Présentation PowerPoint</vt:lpstr>
      <vt:lpstr>ODL :TYPE(1/2)</vt:lpstr>
      <vt:lpstr>ODL :TYPE(2/2)</vt:lpstr>
      <vt:lpstr>ODL :LES INTREFACES</vt:lpstr>
      <vt:lpstr>Présentation PowerPoint</vt:lpstr>
      <vt:lpstr>Présentation PowerPoint</vt:lpstr>
      <vt:lpstr> Exemple (2/3) </vt:lpstr>
      <vt:lpstr>Présentation PowerPoint</vt:lpstr>
      <vt:lpstr>Object Manipulation Language(1/3)</vt:lpstr>
      <vt:lpstr>Object Manipulation Language(2/3)</vt:lpstr>
      <vt:lpstr>Object Manipulation Language(3/3)</vt:lpstr>
      <vt:lpstr>Types de Persistance(1/2)</vt:lpstr>
      <vt:lpstr>Types de Persistance(2/2)</vt:lpstr>
      <vt:lpstr>Contexte Transactionnel </vt:lpstr>
      <vt:lpstr>OML - JAVA  Le binding vers le JAVA(1/2)</vt:lpstr>
      <vt:lpstr>OML - JAVA  Le binding vers le JAVA(2/2)</vt:lpstr>
      <vt:lpstr>Présentation PowerPoint</vt:lpstr>
      <vt:lpstr>Object Query Language</vt:lpstr>
      <vt:lpstr>      7 </vt:lpstr>
      <vt:lpstr>SELECT, FROM, WHERE</vt:lpstr>
      <vt:lpstr>Expression de jointures</vt:lpstr>
      <vt:lpstr>Parcours d'associations multivaluées</vt:lpstr>
      <vt:lpstr>Sélection d'une structure en résultat</vt:lpstr>
      <vt:lpstr>Calcul de collections en résultat</vt:lpstr>
      <vt:lpstr>Application de méthodes en qualification et en résultat</vt:lpstr>
      <vt:lpstr>Quantificateur existentiel</vt:lpstr>
      <vt:lpstr>Calcul d'agrégats et opérateur GROUP BY</vt:lpstr>
      <vt:lpstr>Expression de collections: tri</vt:lpstr>
      <vt:lpstr>Conclusion</vt:lpstr>
      <vt:lpstr>Présentation PowerPoint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project Application de gestion des logiciels libres</dc:title>
  <dc:creator>ichraf</dc:creator>
  <cp:lastModifiedBy>muck</cp:lastModifiedBy>
  <cp:revision>159</cp:revision>
  <dcterms:created xsi:type="dcterms:W3CDTF">2011-12-08T18:05:21Z</dcterms:created>
  <dcterms:modified xsi:type="dcterms:W3CDTF">2014-11-03T18:42:25Z</dcterms:modified>
</cp:coreProperties>
</file>