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279" r:id="rId4"/>
    <p:sldId id="280" r:id="rId5"/>
    <p:sldId id="257" r:id="rId6"/>
    <p:sldId id="258" r:id="rId7"/>
    <p:sldId id="274" r:id="rId8"/>
    <p:sldId id="267" r:id="rId9"/>
    <p:sldId id="268" r:id="rId10"/>
    <p:sldId id="273" r:id="rId11"/>
    <p:sldId id="275" r:id="rId12"/>
    <p:sldId id="276" r:id="rId13"/>
    <p:sldId id="260" r:id="rId14"/>
    <p:sldId id="277" r:id="rId15"/>
    <p:sldId id="278" r:id="rId16"/>
    <p:sldId id="281" r:id="rId17"/>
    <p:sldId id="282" r:id="rId18"/>
    <p:sldId id="283" r:id="rId19"/>
    <p:sldId id="284" r:id="rId20"/>
    <p:sldId id="266" r:id="rId21"/>
    <p:sldId id="285" r:id="rId22"/>
    <p:sldId id="28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5" autoAdjust="0"/>
    <p:restoredTop sz="86533" autoAdjust="0"/>
  </p:normalViewPr>
  <p:slideViewPr>
    <p:cSldViewPr snapToGrid="0">
      <p:cViewPr varScale="1">
        <p:scale>
          <a:sx n="55" d="100"/>
          <a:sy n="55" d="100"/>
        </p:scale>
        <p:origin x="108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86702-9B16-425A-B8FC-8B3947D279D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1589F9-F3F1-42FC-85D1-01766A152A49}">
      <dgm:prSet phldrT="[Texte]"/>
      <dgm:spPr/>
      <dgm:t>
        <a:bodyPr/>
        <a:lstStyle/>
        <a:p>
          <a:r>
            <a:rPr lang="fr-FR" dirty="0" smtClean="0"/>
            <a:t>Qualité métrique de l'</a:t>
          </a:r>
          <a:r>
            <a:rPr lang="fr-FR" dirty="0" err="1" smtClean="0"/>
            <a:t>orthophoto</a:t>
          </a:r>
          <a:r>
            <a:rPr lang="fr-FR" dirty="0" smtClean="0"/>
            <a:t> </a:t>
          </a:r>
          <a:endParaRPr lang="fr-FR" dirty="0"/>
        </a:p>
      </dgm:t>
    </dgm:pt>
    <dgm:pt modelId="{7AB8EBA3-E1CF-4116-A333-FBA5F48FD917}" type="parTrans" cxnId="{1F6A8189-75E9-4373-9392-CD2957983361}">
      <dgm:prSet/>
      <dgm:spPr/>
      <dgm:t>
        <a:bodyPr/>
        <a:lstStyle/>
        <a:p>
          <a:endParaRPr lang="fr-FR"/>
        </a:p>
      </dgm:t>
    </dgm:pt>
    <dgm:pt modelId="{65ED575A-7AA1-4FF2-AE8C-1840C4BBCA92}" type="sibTrans" cxnId="{1F6A8189-75E9-4373-9392-CD2957983361}">
      <dgm:prSet/>
      <dgm:spPr/>
      <dgm:t>
        <a:bodyPr/>
        <a:lstStyle/>
        <a:p>
          <a:endParaRPr lang="fr-FR"/>
        </a:p>
      </dgm:t>
    </dgm:pt>
    <dgm:pt modelId="{1D1D8237-18A3-4950-9F76-7FAEC86BD484}">
      <dgm:prSet phldrT="[Texte]"/>
      <dgm:spPr/>
      <dgm:t>
        <a:bodyPr/>
        <a:lstStyle/>
        <a:p>
          <a:r>
            <a:rPr lang="fr-FR" dirty="0" smtClean="0"/>
            <a:t>Qualité du calcul de la grille de déformation</a:t>
          </a:r>
          <a:endParaRPr lang="fr-FR" dirty="0"/>
        </a:p>
      </dgm:t>
    </dgm:pt>
    <dgm:pt modelId="{31DFF162-7BCB-4981-A022-72CADCBB306D}" type="parTrans" cxnId="{3F4916C1-26F0-4BD2-B24E-464526D25B8D}">
      <dgm:prSet/>
      <dgm:spPr/>
      <dgm:t>
        <a:bodyPr/>
        <a:lstStyle/>
        <a:p>
          <a:endParaRPr lang="fr-FR"/>
        </a:p>
      </dgm:t>
    </dgm:pt>
    <dgm:pt modelId="{8619362F-7EC3-4128-A444-38276B181C89}" type="sibTrans" cxnId="{3F4916C1-26F0-4BD2-B24E-464526D25B8D}">
      <dgm:prSet/>
      <dgm:spPr/>
      <dgm:t>
        <a:bodyPr/>
        <a:lstStyle/>
        <a:p>
          <a:endParaRPr lang="fr-FR"/>
        </a:p>
      </dgm:t>
    </dgm:pt>
    <dgm:pt modelId="{7E5ABD0B-AB92-4992-9B58-C810E51E19FE}">
      <dgm:prSet phldrT="[Texte]"/>
      <dgm:spPr/>
      <dgm:t>
        <a:bodyPr/>
        <a:lstStyle/>
        <a:p>
          <a:r>
            <a:rPr lang="fr-FR" dirty="0" smtClean="0"/>
            <a:t>Qualité photographique</a:t>
          </a:r>
          <a:endParaRPr lang="fr-FR" dirty="0"/>
        </a:p>
      </dgm:t>
    </dgm:pt>
    <dgm:pt modelId="{48C66772-A6CA-42D0-AA0B-72D433920020}" type="parTrans" cxnId="{440591FF-DF6F-4A53-8B5E-95A9AD2DB351}">
      <dgm:prSet/>
      <dgm:spPr/>
      <dgm:t>
        <a:bodyPr/>
        <a:lstStyle/>
        <a:p>
          <a:endParaRPr lang="fr-FR"/>
        </a:p>
      </dgm:t>
    </dgm:pt>
    <dgm:pt modelId="{7E4AB1D5-C435-4396-9BA8-C28062CA45BE}" type="sibTrans" cxnId="{440591FF-DF6F-4A53-8B5E-95A9AD2DB351}">
      <dgm:prSet/>
      <dgm:spPr/>
      <dgm:t>
        <a:bodyPr/>
        <a:lstStyle/>
        <a:p>
          <a:endParaRPr lang="fr-FR"/>
        </a:p>
      </dgm:t>
    </dgm:pt>
    <dgm:pt modelId="{A7AB1993-D792-4F70-9C65-CC9202565F46}">
      <dgm:prSet phldrT="[Texte]"/>
      <dgm:spPr/>
      <dgm:t>
        <a:bodyPr/>
        <a:lstStyle/>
        <a:p>
          <a:r>
            <a:rPr lang="fr-FR" dirty="0" smtClean="0"/>
            <a:t>Bonnes conditions de prise de vue,</a:t>
          </a:r>
          <a:endParaRPr lang="fr-FR" dirty="0"/>
        </a:p>
      </dgm:t>
    </dgm:pt>
    <dgm:pt modelId="{0EE225B5-D853-463A-9A3C-E67F8A96FF41}" type="parTrans" cxnId="{11E9A462-0492-4627-9FC8-C5FB560FDDC7}">
      <dgm:prSet/>
      <dgm:spPr/>
      <dgm:t>
        <a:bodyPr/>
        <a:lstStyle/>
        <a:p>
          <a:endParaRPr lang="fr-FR"/>
        </a:p>
      </dgm:t>
    </dgm:pt>
    <dgm:pt modelId="{EA15C24B-7ECD-45BF-B688-C95B3D1065D1}" type="sibTrans" cxnId="{11E9A462-0492-4627-9FC8-C5FB560FDDC7}">
      <dgm:prSet/>
      <dgm:spPr/>
      <dgm:t>
        <a:bodyPr/>
        <a:lstStyle/>
        <a:p>
          <a:endParaRPr lang="fr-FR"/>
        </a:p>
      </dgm:t>
    </dgm:pt>
    <dgm:pt modelId="{4EE180D1-EDD5-4701-BA85-089C34D9A9DC}">
      <dgm:prSet phldrT="[Texte]"/>
      <dgm:spPr/>
      <dgm:t>
        <a:bodyPr/>
        <a:lstStyle/>
        <a:p>
          <a:r>
            <a:rPr lang="fr-FR" dirty="0" smtClean="0"/>
            <a:t>Qualité de la numérisation des clichés.</a:t>
          </a:r>
          <a:endParaRPr lang="fr-FR" dirty="0"/>
        </a:p>
      </dgm:t>
    </dgm:pt>
    <dgm:pt modelId="{895E38EE-24F3-4140-BD38-41B6146A4A6C}" type="sibTrans" cxnId="{32BE719A-DEDC-40AB-AB02-A2CB2B3EBD9B}">
      <dgm:prSet/>
      <dgm:spPr/>
      <dgm:t>
        <a:bodyPr/>
        <a:lstStyle/>
        <a:p>
          <a:endParaRPr lang="fr-FR"/>
        </a:p>
      </dgm:t>
    </dgm:pt>
    <dgm:pt modelId="{159E2398-1043-4D29-ACD1-84AC5A71CF54}" type="parTrans" cxnId="{32BE719A-DEDC-40AB-AB02-A2CB2B3EBD9B}">
      <dgm:prSet/>
      <dgm:spPr/>
      <dgm:t>
        <a:bodyPr/>
        <a:lstStyle/>
        <a:p>
          <a:endParaRPr lang="fr-FR"/>
        </a:p>
      </dgm:t>
    </dgm:pt>
    <dgm:pt modelId="{D4426D70-084E-4264-A7B1-B4FBC33097BA}" type="pres">
      <dgm:prSet presAssocID="{A8086702-9B16-425A-B8FC-8B3947D279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982E60B9-6789-41CA-A078-8198AD712261}" type="pres">
      <dgm:prSet presAssocID="{841589F9-F3F1-42FC-85D1-01766A152A49}" presName="root" presStyleCnt="0"/>
      <dgm:spPr/>
    </dgm:pt>
    <dgm:pt modelId="{BCDB342E-E167-4D49-BA2C-7ADC03F394A4}" type="pres">
      <dgm:prSet presAssocID="{841589F9-F3F1-42FC-85D1-01766A152A49}" presName="rootComposite" presStyleCnt="0"/>
      <dgm:spPr/>
    </dgm:pt>
    <dgm:pt modelId="{0E5C6AE2-EE5A-469B-B7AE-896E602E2F41}" type="pres">
      <dgm:prSet presAssocID="{841589F9-F3F1-42FC-85D1-01766A152A49}" presName="rootText" presStyleLbl="node1" presStyleIdx="0" presStyleCnt="2" custScaleX="249495"/>
      <dgm:spPr/>
      <dgm:t>
        <a:bodyPr/>
        <a:lstStyle/>
        <a:p>
          <a:endParaRPr lang="fr-FR"/>
        </a:p>
      </dgm:t>
    </dgm:pt>
    <dgm:pt modelId="{F13AF6FE-FF97-4D65-BB0A-4B4FF900101E}" type="pres">
      <dgm:prSet presAssocID="{841589F9-F3F1-42FC-85D1-01766A152A49}" presName="rootConnector" presStyleLbl="node1" presStyleIdx="0" presStyleCnt="2"/>
      <dgm:spPr/>
      <dgm:t>
        <a:bodyPr/>
        <a:lstStyle/>
        <a:p>
          <a:endParaRPr lang="fr-FR"/>
        </a:p>
      </dgm:t>
    </dgm:pt>
    <dgm:pt modelId="{2E8F819B-8EF8-4834-8ACD-BDD87FA6F4FF}" type="pres">
      <dgm:prSet presAssocID="{841589F9-F3F1-42FC-85D1-01766A152A49}" presName="childShape" presStyleCnt="0"/>
      <dgm:spPr/>
    </dgm:pt>
    <dgm:pt modelId="{E1E47A14-9468-4F26-AB34-C1964EBFB7C3}" type="pres">
      <dgm:prSet presAssocID="{31DFF162-7BCB-4981-A022-72CADCBB306D}" presName="Name13" presStyleLbl="parChTrans1D2" presStyleIdx="0" presStyleCnt="3"/>
      <dgm:spPr/>
      <dgm:t>
        <a:bodyPr/>
        <a:lstStyle/>
        <a:p>
          <a:endParaRPr lang="fr-FR"/>
        </a:p>
      </dgm:t>
    </dgm:pt>
    <dgm:pt modelId="{A5DCB8E7-FDD7-43F2-BDD1-2A3D8F77E3FA}" type="pres">
      <dgm:prSet presAssocID="{1D1D8237-18A3-4950-9F76-7FAEC86BD484}" presName="childText" presStyleLbl="bgAcc1" presStyleIdx="0" presStyleCnt="3" custScaleX="242124" custLinFactNeighborX="1806" custLinFactNeighborY="19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3E8963-0C56-4C19-A65A-BCB8F23F9ECC}" type="pres">
      <dgm:prSet presAssocID="{7E5ABD0B-AB92-4992-9B58-C810E51E19FE}" presName="root" presStyleCnt="0"/>
      <dgm:spPr/>
    </dgm:pt>
    <dgm:pt modelId="{09310AAF-1292-4A99-868D-56E4C47F89E4}" type="pres">
      <dgm:prSet presAssocID="{7E5ABD0B-AB92-4992-9B58-C810E51E19FE}" presName="rootComposite" presStyleCnt="0"/>
      <dgm:spPr/>
    </dgm:pt>
    <dgm:pt modelId="{95AFA2BD-0820-4B7C-916D-A438728D180D}" type="pres">
      <dgm:prSet presAssocID="{7E5ABD0B-AB92-4992-9B58-C810E51E19FE}" presName="rootText" presStyleLbl="node1" presStyleIdx="1" presStyleCnt="2" custScaleX="250714"/>
      <dgm:spPr/>
      <dgm:t>
        <a:bodyPr/>
        <a:lstStyle/>
        <a:p>
          <a:endParaRPr lang="fr-FR"/>
        </a:p>
      </dgm:t>
    </dgm:pt>
    <dgm:pt modelId="{C4C16BAD-2FDE-4B60-8BCC-77F7FF6DD4E9}" type="pres">
      <dgm:prSet presAssocID="{7E5ABD0B-AB92-4992-9B58-C810E51E19FE}" presName="rootConnector" presStyleLbl="node1" presStyleIdx="1" presStyleCnt="2"/>
      <dgm:spPr/>
      <dgm:t>
        <a:bodyPr/>
        <a:lstStyle/>
        <a:p>
          <a:endParaRPr lang="fr-FR"/>
        </a:p>
      </dgm:t>
    </dgm:pt>
    <dgm:pt modelId="{2044247A-228F-435F-8FA2-EDDEF90E36C9}" type="pres">
      <dgm:prSet presAssocID="{7E5ABD0B-AB92-4992-9B58-C810E51E19FE}" presName="childShape" presStyleCnt="0"/>
      <dgm:spPr/>
    </dgm:pt>
    <dgm:pt modelId="{DA3A5972-4AAF-42F4-9973-AF6924F93CCE}" type="pres">
      <dgm:prSet presAssocID="{0EE225B5-D853-463A-9A3C-E67F8A96FF41}" presName="Name13" presStyleLbl="parChTrans1D2" presStyleIdx="1" presStyleCnt="3"/>
      <dgm:spPr/>
      <dgm:t>
        <a:bodyPr/>
        <a:lstStyle/>
        <a:p>
          <a:endParaRPr lang="fr-FR"/>
        </a:p>
      </dgm:t>
    </dgm:pt>
    <dgm:pt modelId="{CC4BC8F5-F91F-4108-B466-877701BA861E}" type="pres">
      <dgm:prSet presAssocID="{A7AB1993-D792-4F70-9C65-CC9202565F46}" presName="childText" presStyleLbl="bgAcc1" presStyleIdx="1" presStyleCnt="3" custScaleX="23547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AF7F6F-0CC0-45DC-BD98-36B70D83B7A4}" type="pres">
      <dgm:prSet presAssocID="{159E2398-1043-4D29-ACD1-84AC5A71CF54}" presName="Name13" presStyleLbl="parChTrans1D2" presStyleIdx="2" presStyleCnt="3"/>
      <dgm:spPr/>
      <dgm:t>
        <a:bodyPr/>
        <a:lstStyle/>
        <a:p>
          <a:endParaRPr lang="fr-FR"/>
        </a:p>
      </dgm:t>
    </dgm:pt>
    <dgm:pt modelId="{27F66F95-5A48-4B89-9B3D-716567AC7AB4}" type="pres">
      <dgm:prSet presAssocID="{4EE180D1-EDD5-4701-BA85-089C34D9A9DC}" presName="childText" presStyleLbl="bgAcc1" presStyleIdx="2" presStyleCnt="3" custScaleX="2399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40591FF-DF6F-4A53-8B5E-95A9AD2DB351}" srcId="{A8086702-9B16-425A-B8FC-8B3947D279D9}" destId="{7E5ABD0B-AB92-4992-9B58-C810E51E19FE}" srcOrd="1" destOrd="0" parTransId="{48C66772-A6CA-42D0-AA0B-72D433920020}" sibTransId="{7E4AB1D5-C435-4396-9BA8-C28062CA45BE}"/>
    <dgm:cxn modelId="{A0679C97-BDB4-456C-B1F2-18E90664B7F8}" type="presOf" srcId="{7E5ABD0B-AB92-4992-9B58-C810E51E19FE}" destId="{95AFA2BD-0820-4B7C-916D-A438728D180D}" srcOrd="0" destOrd="0" presId="urn:microsoft.com/office/officeart/2005/8/layout/hierarchy3"/>
    <dgm:cxn modelId="{DE47200C-5AE0-4823-AE66-5AED00749DD9}" type="presOf" srcId="{7E5ABD0B-AB92-4992-9B58-C810E51E19FE}" destId="{C4C16BAD-2FDE-4B60-8BCC-77F7FF6DD4E9}" srcOrd="1" destOrd="0" presId="urn:microsoft.com/office/officeart/2005/8/layout/hierarchy3"/>
    <dgm:cxn modelId="{79092B4C-1BDF-4951-AA90-408AA4DB1977}" type="presOf" srcId="{1D1D8237-18A3-4950-9F76-7FAEC86BD484}" destId="{A5DCB8E7-FDD7-43F2-BDD1-2A3D8F77E3FA}" srcOrd="0" destOrd="0" presId="urn:microsoft.com/office/officeart/2005/8/layout/hierarchy3"/>
    <dgm:cxn modelId="{11E9A462-0492-4627-9FC8-C5FB560FDDC7}" srcId="{7E5ABD0B-AB92-4992-9B58-C810E51E19FE}" destId="{A7AB1993-D792-4F70-9C65-CC9202565F46}" srcOrd="0" destOrd="0" parTransId="{0EE225B5-D853-463A-9A3C-E67F8A96FF41}" sibTransId="{EA15C24B-7ECD-45BF-B688-C95B3D1065D1}"/>
    <dgm:cxn modelId="{742CBEC4-4F4C-404F-8FC4-446A6AEB9895}" type="presOf" srcId="{A7AB1993-D792-4F70-9C65-CC9202565F46}" destId="{CC4BC8F5-F91F-4108-B466-877701BA861E}" srcOrd="0" destOrd="0" presId="urn:microsoft.com/office/officeart/2005/8/layout/hierarchy3"/>
    <dgm:cxn modelId="{2F3F99E2-0EFC-46FE-8377-F16E260C7AB7}" type="presOf" srcId="{159E2398-1043-4D29-ACD1-84AC5A71CF54}" destId="{9CAF7F6F-0CC0-45DC-BD98-36B70D83B7A4}" srcOrd="0" destOrd="0" presId="urn:microsoft.com/office/officeart/2005/8/layout/hierarchy3"/>
    <dgm:cxn modelId="{C7CDB13E-399C-41EE-849D-DE240500C6E0}" type="presOf" srcId="{A8086702-9B16-425A-B8FC-8B3947D279D9}" destId="{D4426D70-084E-4264-A7B1-B4FBC33097BA}" srcOrd="0" destOrd="0" presId="urn:microsoft.com/office/officeart/2005/8/layout/hierarchy3"/>
    <dgm:cxn modelId="{1F6A8189-75E9-4373-9392-CD2957983361}" srcId="{A8086702-9B16-425A-B8FC-8B3947D279D9}" destId="{841589F9-F3F1-42FC-85D1-01766A152A49}" srcOrd="0" destOrd="0" parTransId="{7AB8EBA3-E1CF-4116-A333-FBA5F48FD917}" sibTransId="{65ED575A-7AA1-4FF2-AE8C-1840C4BBCA92}"/>
    <dgm:cxn modelId="{85884FB1-CCDD-4596-A8CB-EAD63ECC7FB4}" type="presOf" srcId="{841589F9-F3F1-42FC-85D1-01766A152A49}" destId="{F13AF6FE-FF97-4D65-BB0A-4B4FF900101E}" srcOrd="1" destOrd="0" presId="urn:microsoft.com/office/officeart/2005/8/layout/hierarchy3"/>
    <dgm:cxn modelId="{984C6CF2-B986-45E6-A5C8-08DFC0E26617}" type="presOf" srcId="{841589F9-F3F1-42FC-85D1-01766A152A49}" destId="{0E5C6AE2-EE5A-469B-B7AE-896E602E2F41}" srcOrd="0" destOrd="0" presId="urn:microsoft.com/office/officeart/2005/8/layout/hierarchy3"/>
    <dgm:cxn modelId="{3F4916C1-26F0-4BD2-B24E-464526D25B8D}" srcId="{841589F9-F3F1-42FC-85D1-01766A152A49}" destId="{1D1D8237-18A3-4950-9F76-7FAEC86BD484}" srcOrd="0" destOrd="0" parTransId="{31DFF162-7BCB-4981-A022-72CADCBB306D}" sibTransId="{8619362F-7EC3-4128-A444-38276B181C89}"/>
    <dgm:cxn modelId="{99FE6257-BCC8-4067-AED9-19F953E0FC18}" type="presOf" srcId="{0EE225B5-D853-463A-9A3C-E67F8A96FF41}" destId="{DA3A5972-4AAF-42F4-9973-AF6924F93CCE}" srcOrd="0" destOrd="0" presId="urn:microsoft.com/office/officeart/2005/8/layout/hierarchy3"/>
    <dgm:cxn modelId="{32BE719A-DEDC-40AB-AB02-A2CB2B3EBD9B}" srcId="{7E5ABD0B-AB92-4992-9B58-C810E51E19FE}" destId="{4EE180D1-EDD5-4701-BA85-089C34D9A9DC}" srcOrd="1" destOrd="0" parTransId="{159E2398-1043-4D29-ACD1-84AC5A71CF54}" sibTransId="{895E38EE-24F3-4140-BD38-41B6146A4A6C}"/>
    <dgm:cxn modelId="{A0BD63C4-5A20-44C6-A136-77F51D26322C}" type="presOf" srcId="{4EE180D1-EDD5-4701-BA85-089C34D9A9DC}" destId="{27F66F95-5A48-4B89-9B3D-716567AC7AB4}" srcOrd="0" destOrd="0" presId="urn:microsoft.com/office/officeart/2005/8/layout/hierarchy3"/>
    <dgm:cxn modelId="{50AD2361-21B5-43A0-95AC-D4F4DF6162D8}" type="presOf" srcId="{31DFF162-7BCB-4981-A022-72CADCBB306D}" destId="{E1E47A14-9468-4F26-AB34-C1964EBFB7C3}" srcOrd="0" destOrd="0" presId="urn:microsoft.com/office/officeart/2005/8/layout/hierarchy3"/>
    <dgm:cxn modelId="{79B41224-9A6E-4B97-9F26-43957326E6B1}" type="presParOf" srcId="{D4426D70-084E-4264-A7B1-B4FBC33097BA}" destId="{982E60B9-6789-41CA-A078-8198AD712261}" srcOrd="0" destOrd="0" presId="urn:microsoft.com/office/officeart/2005/8/layout/hierarchy3"/>
    <dgm:cxn modelId="{92A95964-6ACB-4783-8EBE-1AF1DD462369}" type="presParOf" srcId="{982E60B9-6789-41CA-A078-8198AD712261}" destId="{BCDB342E-E167-4D49-BA2C-7ADC03F394A4}" srcOrd="0" destOrd="0" presId="urn:microsoft.com/office/officeart/2005/8/layout/hierarchy3"/>
    <dgm:cxn modelId="{9EC1AA41-6C42-4623-A350-46345CAEC563}" type="presParOf" srcId="{BCDB342E-E167-4D49-BA2C-7ADC03F394A4}" destId="{0E5C6AE2-EE5A-469B-B7AE-896E602E2F41}" srcOrd="0" destOrd="0" presId="urn:microsoft.com/office/officeart/2005/8/layout/hierarchy3"/>
    <dgm:cxn modelId="{4738829B-9CF5-452D-99D3-7A59E3336D53}" type="presParOf" srcId="{BCDB342E-E167-4D49-BA2C-7ADC03F394A4}" destId="{F13AF6FE-FF97-4D65-BB0A-4B4FF900101E}" srcOrd="1" destOrd="0" presId="urn:microsoft.com/office/officeart/2005/8/layout/hierarchy3"/>
    <dgm:cxn modelId="{19E6D2F1-0735-44F9-8C6B-17EB9B54BD04}" type="presParOf" srcId="{982E60B9-6789-41CA-A078-8198AD712261}" destId="{2E8F819B-8EF8-4834-8ACD-BDD87FA6F4FF}" srcOrd="1" destOrd="0" presId="urn:microsoft.com/office/officeart/2005/8/layout/hierarchy3"/>
    <dgm:cxn modelId="{5C2FB447-B4BF-4901-B925-130216858FD0}" type="presParOf" srcId="{2E8F819B-8EF8-4834-8ACD-BDD87FA6F4FF}" destId="{E1E47A14-9468-4F26-AB34-C1964EBFB7C3}" srcOrd="0" destOrd="0" presId="urn:microsoft.com/office/officeart/2005/8/layout/hierarchy3"/>
    <dgm:cxn modelId="{60143341-63F6-4AC9-9940-310C815AD065}" type="presParOf" srcId="{2E8F819B-8EF8-4834-8ACD-BDD87FA6F4FF}" destId="{A5DCB8E7-FDD7-43F2-BDD1-2A3D8F77E3FA}" srcOrd="1" destOrd="0" presId="urn:microsoft.com/office/officeart/2005/8/layout/hierarchy3"/>
    <dgm:cxn modelId="{47656812-DE22-4E4E-B7D8-7A04A3C99275}" type="presParOf" srcId="{D4426D70-084E-4264-A7B1-B4FBC33097BA}" destId="{223E8963-0C56-4C19-A65A-BCB8F23F9ECC}" srcOrd="1" destOrd="0" presId="urn:microsoft.com/office/officeart/2005/8/layout/hierarchy3"/>
    <dgm:cxn modelId="{2E0ADA42-AFD5-40CF-AC6D-87973DB7CAC3}" type="presParOf" srcId="{223E8963-0C56-4C19-A65A-BCB8F23F9ECC}" destId="{09310AAF-1292-4A99-868D-56E4C47F89E4}" srcOrd="0" destOrd="0" presId="urn:microsoft.com/office/officeart/2005/8/layout/hierarchy3"/>
    <dgm:cxn modelId="{4275C5A1-A751-48CF-9239-DB4532336500}" type="presParOf" srcId="{09310AAF-1292-4A99-868D-56E4C47F89E4}" destId="{95AFA2BD-0820-4B7C-916D-A438728D180D}" srcOrd="0" destOrd="0" presId="urn:microsoft.com/office/officeart/2005/8/layout/hierarchy3"/>
    <dgm:cxn modelId="{0F4E2527-6059-4E0F-B30D-05B7F4A4CD65}" type="presParOf" srcId="{09310AAF-1292-4A99-868D-56E4C47F89E4}" destId="{C4C16BAD-2FDE-4B60-8BCC-77F7FF6DD4E9}" srcOrd="1" destOrd="0" presId="urn:microsoft.com/office/officeart/2005/8/layout/hierarchy3"/>
    <dgm:cxn modelId="{14893A28-4698-4A80-9D30-0C7CECA9FF08}" type="presParOf" srcId="{223E8963-0C56-4C19-A65A-BCB8F23F9ECC}" destId="{2044247A-228F-435F-8FA2-EDDEF90E36C9}" srcOrd="1" destOrd="0" presId="urn:microsoft.com/office/officeart/2005/8/layout/hierarchy3"/>
    <dgm:cxn modelId="{748CB7CC-CCDF-45EE-984F-D544C9F08A65}" type="presParOf" srcId="{2044247A-228F-435F-8FA2-EDDEF90E36C9}" destId="{DA3A5972-4AAF-42F4-9973-AF6924F93CCE}" srcOrd="0" destOrd="0" presId="urn:microsoft.com/office/officeart/2005/8/layout/hierarchy3"/>
    <dgm:cxn modelId="{E8DBF0BB-CB55-47AB-B72F-19E4EDC19787}" type="presParOf" srcId="{2044247A-228F-435F-8FA2-EDDEF90E36C9}" destId="{CC4BC8F5-F91F-4108-B466-877701BA861E}" srcOrd="1" destOrd="0" presId="urn:microsoft.com/office/officeart/2005/8/layout/hierarchy3"/>
    <dgm:cxn modelId="{C9D91376-52B1-4372-AB84-4BA5E712763B}" type="presParOf" srcId="{2044247A-228F-435F-8FA2-EDDEF90E36C9}" destId="{9CAF7F6F-0CC0-45DC-BD98-36B70D83B7A4}" srcOrd="2" destOrd="0" presId="urn:microsoft.com/office/officeart/2005/8/layout/hierarchy3"/>
    <dgm:cxn modelId="{8F701FBA-FC2C-4AE9-8B1B-AC979C4155DB}" type="presParOf" srcId="{2044247A-228F-435F-8FA2-EDDEF90E36C9}" destId="{27F66F95-5A48-4B89-9B3D-716567AC7AB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6A2BF-4147-47CC-B933-360E65C8E9D4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7FD5B4A-DD8A-4350-B5C8-FA99CA5603A3}">
      <dgm:prSet phldrT="[Texte]" custT="1"/>
      <dgm:spPr/>
      <dgm:t>
        <a:bodyPr/>
        <a:lstStyle/>
        <a:p>
          <a:r>
            <a:rPr lang="fr-FR" sz="2400" dirty="0" smtClean="0"/>
            <a:t>Correction des défauts dus au relief par l'intermédiaire d'un MNT,</a:t>
          </a:r>
        </a:p>
        <a:p>
          <a:r>
            <a:rPr lang="fr-FR" sz="2400" dirty="0" smtClean="0"/>
            <a:t> </a:t>
          </a:r>
        </a:p>
        <a:p>
          <a:r>
            <a:rPr lang="fr-FR" sz="2400" dirty="0" smtClean="0"/>
            <a:t>Éléments altimétriques décrivent la surface du sol.</a:t>
          </a:r>
          <a:endParaRPr lang="fr-FR" sz="2400" dirty="0"/>
        </a:p>
      </dgm:t>
    </dgm:pt>
    <dgm:pt modelId="{656EF90A-F835-4656-8DFF-8667B57607CE}" type="parTrans" cxnId="{6DC457EF-C173-4C08-8D85-4338DEC8F6DC}">
      <dgm:prSet/>
      <dgm:spPr/>
      <dgm:t>
        <a:bodyPr/>
        <a:lstStyle/>
        <a:p>
          <a:endParaRPr lang="fr-FR"/>
        </a:p>
      </dgm:t>
    </dgm:pt>
    <dgm:pt modelId="{DB98851F-CA70-4FC4-AC40-47EC13C3586B}" type="sibTrans" cxnId="{6DC457EF-C173-4C08-8D85-4338DEC8F6DC}">
      <dgm:prSet/>
      <dgm:spPr/>
      <dgm:t>
        <a:bodyPr/>
        <a:lstStyle/>
        <a:p>
          <a:endParaRPr lang="fr-FR"/>
        </a:p>
      </dgm:t>
    </dgm:pt>
    <dgm:pt modelId="{5D551E08-1D9B-43AC-96AC-046AD0CF7FC2}">
      <dgm:prSet phldrT="[Texte]" custT="1"/>
      <dgm:spPr/>
      <dgm:t>
        <a:bodyPr/>
        <a:lstStyle/>
        <a:p>
          <a:endParaRPr lang="fr-FR" sz="2600" dirty="0" smtClean="0"/>
        </a:p>
        <a:p>
          <a:r>
            <a:rPr lang="fr-FR" sz="2400" dirty="0" smtClean="0"/>
            <a:t>Déformations des superstructures (Ponts, terrasses des immeubles, façades des maisons ...),</a:t>
          </a:r>
        </a:p>
        <a:p>
          <a:r>
            <a:rPr lang="fr-FR" sz="2400" dirty="0" smtClean="0"/>
            <a:t>Défauts accentués si:</a:t>
          </a:r>
        </a:p>
        <a:p>
          <a:r>
            <a:rPr lang="fr-FR" sz="2400" dirty="0" smtClean="0"/>
            <a:t> - Focale de prise de vue courte</a:t>
          </a:r>
        </a:p>
        <a:p>
          <a:r>
            <a:rPr lang="fr-FR" sz="2400" dirty="0" smtClean="0"/>
            <a:t> - L’éloignement du centre du cliché.</a:t>
          </a:r>
          <a:endParaRPr lang="fr-FR" sz="2400" dirty="0"/>
        </a:p>
      </dgm:t>
    </dgm:pt>
    <dgm:pt modelId="{C878871E-5E66-4169-8D32-DB5C3028E50F}" type="parTrans" cxnId="{7AF44CE7-8BD1-47F7-8DBF-C11EA8073792}">
      <dgm:prSet/>
      <dgm:spPr/>
      <dgm:t>
        <a:bodyPr/>
        <a:lstStyle/>
        <a:p>
          <a:endParaRPr lang="fr-FR"/>
        </a:p>
      </dgm:t>
    </dgm:pt>
    <dgm:pt modelId="{961E0BC1-EB58-4383-A666-E4737FA3CEFB}" type="sibTrans" cxnId="{7AF44CE7-8BD1-47F7-8DBF-C11EA8073792}">
      <dgm:prSet/>
      <dgm:spPr/>
      <dgm:t>
        <a:bodyPr/>
        <a:lstStyle/>
        <a:p>
          <a:endParaRPr lang="fr-FR"/>
        </a:p>
      </dgm:t>
    </dgm:pt>
    <dgm:pt modelId="{D96D30BC-9A37-4B7A-A7CB-C6FFAE13CE22}" type="pres">
      <dgm:prSet presAssocID="{57D6A2BF-4147-47CC-B933-360E65C8E9D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B3FB84B-A7C1-49B7-A950-DB9762E46B04}" type="pres">
      <dgm:prSet presAssocID="{57D6A2BF-4147-47CC-B933-360E65C8E9D4}" presName="Background" presStyleLbl="bgImgPlace1" presStyleIdx="0" presStyleCnt="1" custLinFactNeighborX="2023" custLinFactNeighborY="4487"/>
      <dgm:spPr/>
    </dgm:pt>
    <dgm:pt modelId="{1C1C1E3D-D776-440E-9B47-FF9E387C9740}" type="pres">
      <dgm:prSet presAssocID="{57D6A2BF-4147-47CC-B933-360E65C8E9D4}" presName="ParentText1" presStyleLbl="revTx" presStyleIdx="0" presStyleCnt="2" custScaleX="103136" custScaleY="71105" custLinFactNeighborX="3797" custLinFactNeighborY="35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E0EC85-A6BB-4C8E-A2F6-F4F28BAC18BC}" type="pres">
      <dgm:prSet presAssocID="{57D6A2BF-4147-47CC-B933-360E65C8E9D4}" presName="ParentText2" presStyleLbl="revTx" presStyleIdx="1" presStyleCnt="2" custScaleX="108020" custScaleY="123047" custLinFactNeighborX="8099" custLinFactNeighborY="6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D3E544-9AE0-4633-96C5-A9B4DC8C9D8D}" type="pres">
      <dgm:prSet presAssocID="{57D6A2BF-4147-47CC-B933-360E65C8E9D4}" presName="Plus" presStyleLbl="alignNode1" presStyleIdx="0" presStyleCnt="2"/>
      <dgm:spPr/>
    </dgm:pt>
    <dgm:pt modelId="{F748601E-CB3F-48B3-9E4E-592C50844552}" type="pres">
      <dgm:prSet presAssocID="{57D6A2BF-4147-47CC-B933-360E65C8E9D4}" presName="Minus" presStyleLbl="alignNode1" presStyleIdx="1" presStyleCnt="2"/>
      <dgm:spPr/>
    </dgm:pt>
    <dgm:pt modelId="{4541252F-02BC-4784-9706-A2E0134AC8EE}" type="pres">
      <dgm:prSet presAssocID="{57D6A2BF-4147-47CC-B933-360E65C8E9D4}" presName="Divider" presStyleLbl="parChTrans1D1" presStyleIdx="0" presStyleCnt="1"/>
      <dgm:spPr/>
    </dgm:pt>
  </dgm:ptLst>
  <dgm:cxnLst>
    <dgm:cxn modelId="{45A7CF86-B21E-4ED6-ABC7-6901C0CC45FB}" type="presOf" srcId="{5D551E08-1D9B-43AC-96AC-046AD0CF7FC2}" destId="{B6E0EC85-A6BB-4C8E-A2F6-F4F28BAC18BC}" srcOrd="0" destOrd="0" presId="urn:microsoft.com/office/officeart/2009/3/layout/PlusandMinus"/>
    <dgm:cxn modelId="{6DC457EF-C173-4C08-8D85-4338DEC8F6DC}" srcId="{57D6A2BF-4147-47CC-B933-360E65C8E9D4}" destId="{B7FD5B4A-DD8A-4350-B5C8-FA99CA5603A3}" srcOrd="0" destOrd="0" parTransId="{656EF90A-F835-4656-8DFF-8667B57607CE}" sibTransId="{DB98851F-CA70-4FC4-AC40-47EC13C3586B}"/>
    <dgm:cxn modelId="{09F501C8-E6D7-46CE-95ED-B7C384225624}" type="presOf" srcId="{57D6A2BF-4147-47CC-B933-360E65C8E9D4}" destId="{D96D30BC-9A37-4B7A-A7CB-C6FFAE13CE22}" srcOrd="0" destOrd="0" presId="urn:microsoft.com/office/officeart/2009/3/layout/PlusandMinus"/>
    <dgm:cxn modelId="{58CC598A-20C0-4399-AFDB-A3D31B56728E}" type="presOf" srcId="{B7FD5B4A-DD8A-4350-B5C8-FA99CA5603A3}" destId="{1C1C1E3D-D776-440E-9B47-FF9E387C9740}" srcOrd="0" destOrd="0" presId="urn:microsoft.com/office/officeart/2009/3/layout/PlusandMinus"/>
    <dgm:cxn modelId="{7AF44CE7-8BD1-47F7-8DBF-C11EA8073792}" srcId="{57D6A2BF-4147-47CC-B933-360E65C8E9D4}" destId="{5D551E08-1D9B-43AC-96AC-046AD0CF7FC2}" srcOrd="1" destOrd="0" parTransId="{C878871E-5E66-4169-8D32-DB5C3028E50F}" sibTransId="{961E0BC1-EB58-4383-A666-E4737FA3CEFB}"/>
    <dgm:cxn modelId="{1083DB9F-D5BE-4829-8518-9FC63A4211C2}" type="presParOf" srcId="{D96D30BC-9A37-4B7A-A7CB-C6FFAE13CE22}" destId="{3B3FB84B-A7C1-49B7-A950-DB9762E46B04}" srcOrd="0" destOrd="0" presId="urn:microsoft.com/office/officeart/2009/3/layout/PlusandMinus"/>
    <dgm:cxn modelId="{97201A68-C626-407B-8BE2-775761B7AF64}" type="presParOf" srcId="{D96D30BC-9A37-4B7A-A7CB-C6FFAE13CE22}" destId="{1C1C1E3D-D776-440E-9B47-FF9E387C9740}" srcOrd="1" destOrd="0" presId="urn:microsoft.com/office/officeart/2009/3/layout/PlusandMinus"/>
    <dgm:cxn modelId="{D8F007AF-FAE0-4CD1-B637-07ACF20BC45E}" type="presParOf" srcId="{D96D30BC-9A37-4B7A-A7CB-C6FFAE13CE22}" destId="{B6E0EC85-A6BB-4C8E-A2F6-F4F28BAC18BC}" srcOrd="2" destOrd="0" presId="urn:microsoft.com/office/officeart/2009/3/layout/PlusandMinus"/>
    <dgm:cxn modelId="{8AFDBFE0-01EB-4279-9F91-93832F4DE1FC}" type="presParOf" srcId="{D96D30BC-9A37-4B7A-A7CB-C6FFAE13CE22}" destId="{22D3E544-9AE0-4633-96C5-A9B4DC8C9D8D}" srcOrd="3" destOrd="0" presId="urn:microsoft.com/office/officeart/2009/3/layout/PlusandMinus"/>
    <dgm:cxn modelId="{10BA6674-A53B-4E33-A68B-06C7F3F62297}" type="presParOf" srcId="{D96D30BC-9A37-4B7A-A7CB-C6FFAE13CE22}" destId="{F748601E-CB3F-48B3-9E4E-592C50844552}" srcOrd="4" destOrd="0" presId="urn:microsoft.com/office/officeart/2009/3/layout/PlusandMinus"/>
    <dgm:cxn modelId="{15184BD2-7AD7-4074-B906-B5CBE0C67680}" type="presParOf" srcId="{D96D30BC-9A37-4B7A-A7CB-C6FFAE13CE22}" destId="{4541252F-02BC-4784-9706-A2E0134AC8EE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C6AE2-EE5A-469B-B7AE-896E602E2F41}">
      <dsp:nvSpPr>
        <dsp:cNvPr id="0" name=""/>
        <dsp:cNvSpPr/>
      </dsp:nvSpPr>
      <dsp:spPr>
        <a:xfrm>
          <a:off x="6655" y="352037"/>
          <a:ext cx="5597344" cy="1121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Qualité métrique de l'</a:t>
          </a:r>
          <a:r>
            <a:rPr lang="fr-FR" sz="3400" kern="1200" dirty="0" err="1" smtClean="0"/>
            <a:t>orthophoto</a:t>
          </a:r>
          <a:r>
            <a:rPr lang="fr-FR" sz="3400" kern="1200" dirty="0" smtClean="0"/>
            <a:t> </a:t>
          </a:r>
          <a:endParaRPr lang="fr-FR" sz="3400" kern="1200" dirty="0"/>
        </a:p>
      </dsp:txBody>
      <dsp:txXfrm>
        <a:off x="39509" y="384891"/>
        <a:ext cx="5531636" cy="1056026"/>
      </dsp:txXfrm>
    </dsp:sp>
    <dsp:sp modelId="{E1E47A14-9468-4F26-AB34-C1964EBFB7C3}">
      <dsp:nvSpPr>
        <dsp:cNvPr id="0" name=""/>
        <dsp:cNvSpPr/>
      </dsp:nvSpPr>
      <dsp:spPr>
        <a:xfrm>
          <a:off x="566389" y="1473771"/>
          <a:ext cx="592148" cy="86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916"/>
              </a:lnTo>
              <a:lnTo>
                <a:pt x="592148" y="86291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CB8E7-FDD7-43F2-BDD1-2A3D8F77E3FA}">
      <dsp:nvSpPr>
        <dsp:cNvPr id="0" name=""/>
        <dsp:cNvSpPr/>
      </dsp:nvSpPr>
      <dsp:spPr>
        <a:xfrm>
          <a:off x="1158537" y="1775821"/>
          <a:ext cx="4345582" cy="1121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Qualité du calcul de la grille de déformation</a:t>
          </a:r>
          <a:endParaRPr lang="fr-FR" sz="2600" kern="1200" dirty="0"/>
        </a:p>
      </dsp:txBody>
      <dsp:txXfrm>
        <a:off x="1191391" y="1808675"/>
        <a:ext cx="4279874" cy="1056026"/>
      </dsp:txXfrm>
    </dsp:sp>
    <dsp:sp modelId="{95AFA2BD-0820-4B7C-916D-A438728D180D}">
      <dsp:nvSpPr>
        <dsp:cNvPr id="0" name=""/>
        <dsp:cNvSpPr/>
      </dsp:nvSpPr>
      <dsp:spPr>
        <a:xfrm>
          <a:off x="6164867" y="352037"/>
          <a:ext cx="5624692" cy="1121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Qualité photographique</a:t>
          </a:r>
          <a:endParaRPr lang="fr-FR" sz="3400" kern="1200" dirty="0"/>
        </a:p>
      </dsp:txBody>
      <dsp:txXfrm>
        <a:off x="6197721" y="384891"/>
        <a:ext cx="5558984" cy="1056026"/>
      </dsp:txXfrm>
    </dsp:sp>
    <dsp:sp modelId="{DA3A5972-4AAF-42F4-9973-AF6924F93CCE}">
      <dsp:nvSpPr>
        <dsp:cNvPr id="0" name=""/>
        <dsp:cNvSpPr/>
      </dsp:nvSpPr>
      <dsp:spPr>
        <a:xfrm>
          <a:off x="6727336" y="1473771"/>
          <a:ext cx="562469" cy="84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01"/>
              </a:lnTo>
              <a:lnTo>
                <a:pt x="562469" y="8413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BC8F5-F91F-4108-B466-877701BA861E}">
      <dsp:nvSpPr>
        <dsp:cNvPr id="0" name=""/>
        <dsp:cNvSpPr/>
      </dsp:nvSpPr>
      <dsp:spPr>
        <a:xfrm>
          <a:off x="7289805" y="1754205"/>
          <a:ext cx="4226230" cy="1121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Bonnes conditions de prise de vue,</a:t>
          </a:r>
          <a:endParaRPr lang="fr-FR" sz="2600" kern="1200" dirty="0"/>
        </a:p>
      </dsp:txBody>
      <dsp:txXfrm>
        <a:off x="7322659" y="1787059"/>
        <a:ext cx="4160522" cy="1056026"/>
      </dsp:txXfrm>
    </dsp:sp>
    <dsp:sp modelId="{9CAF7F6F-0CC0-45DC-BD98-36B70D83B7A4}">
      <dsp:nvSpPr>
        <dsp:cNvPr id="0" name=""/>
        <dsp:cNvSpPr/>
      </dsp:nvSpPr>
      <dsp:spPr>
        <a:xfrm>
          <a:off x="6727336" y="1473771"/>
          <a:ext cx="562469" cy="2243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3469"/>
              </a:lnTo>
              <a:lnTo>
                <a:pt x="562469" y="22434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66F95-5A48-4B89-9B3D-716567AC7AB4}">
      <dsp:nvSpPr>
        <dsp:cNvPr id="0" name=""/>
        <dsp:cNvSpPr/>
      </dsp:nvSpPr>
      <dsp:spPr>
        <a:xfrm>
          <a:off x="7289805" y="3156374"/>
          <a:ext cx="4305756" cy="1121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Qualité de la numérisation des clichés.</a:t>
          </a:r>
          <a:endParaRPr lang="fr-FR" sz="2600" kern="1200" dirty="0"/>
        </a:p>
      </dsp:txBody>
      <dsp:txXfrm>
        <a:off x="7322659" y="3189228"/>
        <a:ext cx="4240048" cy="1056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FB84B-A7C1-49B7-A950-DB9762E46B04}">
      <dsp:nvSpPr>
        <dsp:cNvPr id="0" name=""/>
        <dsp:cNvSpPr/>
      </dsp:nvSpPr>
      <dsp:spPr>
        <a:xfrm>
          <a:off x="1248486" y="1048851"/>
          <a:ext cx="9259824" cy="47854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C1E3D-D776-440E-9B47-FF9E387C9740}">
      <dsp:nvSpPr>
        <dsp:cNvPr id="0" name=""/>
        <dsp:cNvSpPr/>
      </dsp:nvSpPr>
      <dsp:spPr>
        <a:xfrm>
          <a:off x="1433736" y="2128742"/>
          <a:ext cx="4434811" cy="291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Correction des défauts dus au relief par l'intermédiaire d'un MNT,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Éléments altimétriques décrivent la surface du sol.</a:t>
          </a:r>
          <a:endParaRPr lang="fr-FR" sz="2400" kern="1200" dirty="0"/>
        </a:p>
      </dsp:txBody>
      <dsp:txXfrm>
        <a:off x="1433736" y="2128742"/>
        <a:ext cx="4434811" cy="2910945"/>
      </dsp:txXfrm>
    </dsp:sp>
    <dsp:sp modelId="{B6E0EC85-A6BB-4C8E-A2F6-F4F28BAC18BC}">
      <dsp:nvSpPr>
        <dsp:cNvPr id="0" name=""/>
        <dsp:cNvSpPr/>
      </dsp:nvSpPr>
      <dsp:spPr>
        <a:xfrm>
          <a:off x="5909471" y="922033"/>
          <a:ext cx="4644821" cy="503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600" kern="1200" dirty="0" smtClean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Déformations des superstructures (Ponts, terrasses des immeubles, façades des maisons ...),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Défauts accentués si: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 - Focale de prise de vue courte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 - L’éloignement du centre du cliché.</a:t>
          </a:r>
          <a:endParaRPr lang="fr-FR" sz="2400" kern="1200" dirty="0"/>
        </a:p>
      </dsp:txBody>
      <dsp:txXfrm>
        <a:off x="5909471" y="922033"/>
        <a:ext cx="4644821" cy="5037383"/>
      </dsp:txXfrm>
    </dsp:sp>
    <dsp:sp modelId="{22D3E544-9AE0-4633-96C5-A9B4DC8C9D8D}">
      <dsp:nvSpPr>
        <dsp:cNvPr id="0" name=""/>
        <dsp:cNvSpPr/>
      </dsp:nvSpPr>
      <dsp:spPr>
        <a:xfrm>
          <a:off x="103246" y="-123537"/>
          <a:ext cx="1809390" cy="1809390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8601E-CB3F-48B3-9E4E-592C50844552}">
      <dsp:nvSpPr>
        <dsp:cNvPr id="0" name=""/>
        <dsp:cNvSpPr/>
      </dsp:nvSpPr>
      <dsp:spPr>
        <a:xfrm>
          <a:off x="9043766" y="527162"/>
          <a:ext cx="1702956" cy="5835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1252F-02BC-4784-9706-A2E0134AC8EE}">
      <dsp:nvSpPr>
        <dsp:cNvPr id="0" name=""/>
        <dsp:cNvSpPr/>
      </dsp:nvSpPr>
      <dsp:spPr>
        <a:xfrm>
          <a:off x="5691071" y="1402544"/>
          <a:ext cx="1064" cy="3910038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CD78-C678-4CE7-B5C7-08EE24569126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144C-A4B8-4648-B4A0-A967B2940A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82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DA457-9146-4306-9C48-FE649C559BEF}" type="datetimeFigureOut">
              <a:rPr lang="fr-FR" smtClean="0"/>
              <a:t>02/12/2014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BD14A-DC91-4B08-AF5C-AD25E9CEDD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349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BD14A-DC91-4B08-AF5C-AD25E9CEDD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84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27F1-4DD2-4343-9F24-D4675EA53399}" type="datetime1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04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B8-39E8-4FC8-977B-77E566377FC8}" type="datetime1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33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EB4B-EFF6-4B4B-898A-24F1410E63FE}" type="datetime1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023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4191-8209-4647-90DE-25E6173C6142}" type="datetime1">
              <a:rPr lang="fr-FR" smtClean="0"/>
              <a:t>02/12/2014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0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3227-D4F1-413C-A263-F1E51369DCB5}" type="datetime1">
              <a:rPr lang="fr-FR" smtClean="0"/>
              <a:t>02/12/2014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5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66B4-4FDB-454D-9039-9E3947E0D41C}" type="datetime1">
              <a:rPr lang="fr-FR" smtClean="0"/>
              <a:t>02/12/2014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35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E22-1D8B-4C04-B13A-41E9EBE44397}" type="datetime1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23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D357-0007-41A4-8048-7CB8DEADA1A8}" type="datetime1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AA12-BEDA-4661-AEAF-4D3A5A500963}" type="datetime1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46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8DCC-1883-4CC1-8BF7-FCD9DF682D4F}" type="datetime1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19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4932-8A3C-4EDA-8424-81BB17DC751E}" type="datetime1">
              <a:rPr lang="fr-FR" smtClean="0"/>
              <a:t>02/12/2014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73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B57A-C072-4DFF-8D97-A288C07B2CFF}" type="datetime1">
              <a:rPr lang="fr-FR" smtClean="0"/>
              <a:t>02/12/2014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01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C880-14E8-4B9A-A0A1-7A47ADA4412E}" type="datetime1">
              <a:rPr lang="fr-FR" smtClean="0"/>
              <a:t>02/12/2014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8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E81B-C5FD-4DFD-8A8B-6884E8A8A982}" type="datetime1">
              <a:rPr lang="fr-FR" smtClean="0"/>
              <a:t>02/12/2014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8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CAC9-2B2C-4B42-83F6-983207DBCBEF}" type="datetime1">
              <a:rPr lang="fr-FR" smtClean="0"/>
              <a:t>02/12/2014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4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BE6-19AF-4AD5-93AE-376B36FA6441}" type="datetime1">
              <a:rPr lang="fr-FR" smtClean="0"/>
              <a:t>02/12/2014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3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A3FB-E625-4423-A625-B45DE04EC1B4}" type="datetime1">
              <a:rPr lang="fr-FR" smtClean="0"/>
              <a:t>02/12/2014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D22542-F2CB-4C15-8311-65D7BA3E16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8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4" y="1828799"/>
            <a:ext cx="8915398" cy="1269906"/>
          </a:xfrm>
        </p:spPr>
        <p:txBody>
          <a:bodyPr>
            <a:noAutofit/>
          </a:bodyPr>
          <a:lstStyle/>
          <a:p>
            <a:r>
              <a:rPr lang="fr-FR" sz="8000" dirty="0" smtClean="0"/>
              <a:t>L’</a:t>
            </a:r>
            <a:r>
              <a:rPr lang="fr-FR" sz="8000" dirty="0" err="1" smtClean="0"/>
              <a:t>OrthoImage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327003"/>
            <a:ext cx="8915399" cy="1126283"/>
          </a:xfrm>
        </p:spPr>
        <p:txBody>
          <a:bodyPr>
            <a:normAutofit fontScale="25000" lnSpcReduction="20000"/>
          </a:bodyPr>
          <a:lstStyle/>
          <a:p>
            <a:r>
              <a:rPr lang="fr-FR" sz="7200" b="1" u="sng" dirty="0" smtClean="0"/>
              <a:t>Réalisé par : </a:t>
            </a:r>
          </a:p>
          <a:p>
            <a:r>
              <a:rPr lang="fr-FR" sz="7200" dirty="0"/>
              <a:t>BAROUNI </a:t>
            </a:r>
            <a:r>
              <a:rPr lang="fr-FR" sz="7200" dirty="0" err="1" smtClean="0"/>
              <a:t>Sarra</a:t>
            </a:r>
            <a:endParaRPr lang="fr-FR" sz="7200" b="1" u="sng" dirty="0" smtClean="0"/>
          </a:p>
          <a:p>
            <a:r>
              <a:rPr lang="fr-FR" sz="7200" dirty="0" smtClean="0"/>
              <a:t>BENNOURI Ahmed</a:t>
            </a:r>
          </a:p>
          <a:p>
            <a:endParaRPr lang="fr-FR" sz="7200" dirty="0" smtClean="0"/>
          </a:p>
          <a:p>
            <a:endParaRPr lang="fr-FR" sz="7200" dirty="0" smtClean="0"/>
          </a:p>
          <a:p>
            <a:endParaRPr lang="fr-FR" sz="7200" dirty="0" smtClean="0"/>
          </a:p>
          <a:p>
            <a:pPr algn="r"/>
            <a:r>
              <a:rPr lang="fr-FR" sz="7200" dirty="0" smtClean="0"/>
              <a:t>Année universitaire : 2014-2015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84" y="264793"/>
            <a:ext cx="2666667" cy="133333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Dépendances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2672255"/>
              </p:ext>
            </p:extLst>
          </p:nvPr>
        </p:nvGraphicFramePr>
        <p:xfrm>
          <a:off x="136477" y="1690688"/>
          <a:ext cx="11796215" cy="463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8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116" y="637757"/>
            <a:ext cx="8911687" cy="1280890"/>
          </a:xfrm>
        </p:spPr>
        <p:txBody>
          <a:bodyPr/>
          <a:lstStyle/>
          <a:p>
            <a:r>
              <a:rPr lang="fr-FR" sz="4000" dirty="0" smtClean="0"/>
              <a:t>Étapes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53" y="0"/>
            <a:ext cx="5472332" cy="6627951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</a:t>
            </a:r>
            <a:r>
              <a:rPr lang="fr-FR" dirty="0" smtClean="0"/>
              <a:t>tape 1 – Prise de vue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25439" y="1696871"/>
            <a:ext cx="8915400" cy="4867701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Ensemble </a:t>
            </a:r>
            <a:r>
              <a:rPr lang="fr-FR" sz="2400" dirty="0"/>
              <a:t>de photos aériennes couvrant un territoire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 smtClean="0"/>
              <a:t>Tenir compte </a:t>
            </a:r>
            <a:r>
              <a:rPr lang="fr-FR" sz="2400" dirty="0"/>
              <a:t>des déformations du relief. </a:t>
            </a:r>
          </a:p>
          <a:p>
            <a:r>
              <a:rPr lang="fr-FR" sz="2400" dirty="0" smtClean="0"/>
              <a:t>Prises </a:t>
            </a:r>
            <a:r>
              <a:rPr lang="fr-FR" sz="2400" dirty="0"/>
              <a:t>de vue </a:t>
            </a:r>
            <a:r>
              <a:rPr lang="fr-FR" sz="2400" dirty="0" smtClean="0"/>
              <a:t>effectuées </a:t>
            </a:r>
            <a:r>
              <a:rPr lang="fr-FR" sz="2400" dirty="0"/>
              <a:t>en mode </a:t>
            </a:r>
            <a:r>
              <a:rPr lang="fr-FR" sz="2400" dirty="0" smtClean="0"/>
              <a:t>couleur.</a:t>
            </a:r>
            <a:endParaRPr lang="fr-FR" sz="2400" dirty="0"/>
          </a:p>
          <a:p>
            <a:r>
              <a:rPr lang="fr-FR" sz="2400" dirty="0" smtClean="0"/>
              <a:t>NB: Possibilité d’acquérir </a:t>
            </a:r>
            <a:r>
              <a:rPr lang="fr-FR" sz="2400" dirty="0"/>
              <a:t>en noir et blanc ou en infrarouge.</a:t>
            </a:r>
          </a:p>
          <a:p>
            <a:endParaRPr lang="fr-FR" sz="24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20702"/>
              </p:ext>
            </p:extLst>
          </p:nvPr>
        </p:nvGraphicFramePr>
        <p:xfrm>
          <a:off x="2592925" y="2515281"/>
          <a:ext cx="81280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953042"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Source:</a:t>
                      </a:r>
                    </a:p>
                    <a:p>
                      <a:pPr lvl="1"/>
                      <a:r>
                        <a:rPr lang="fr-FR" sz="2400" dirty="0" smtClean="0"/>
                        <a:t> Avion,</a:t>
                      </a:r>
                    </a:p>
                    <a:p>
                      <a:pPr lvl="1"/>
                      <a:r>
                        <a:rPr lang="fr-FR" sz="2400" dirty="0" smtClean="0"/>
                        <a:t>Satellite.</a:t>
                      </a:r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Type de caméra:</a:t>
                      </a:r>
                    </a:p>
                    <a:p>
                      <a:pPr lvl="1"/>
                      <a:r>
                        <a:rPr lang="fr-FR" sz="2400" dirty="0" smtClean="0"/>
                        <a:t>Numérique,</a:t>
                      </a:r>
                    </a:p>
                    <a:p>
                      <a:pPr lvl="1"/>
                      <a:r>
                        <a:rPr lang="fr-FR" sz="2400" dirty="0" smtClean="0"/>
                        <a:t>Argentique.</a:t>
                      </a:r>
                    </a:p>
                    <a:p>
                      <a:endParaRPr lang="fr-F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2.1 - Numérisation des clichés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Production des</a:t>
            </a:r>
            <a:r>
              <a:rPr lang="fr-FR" sz="2400" dirty="0"/>
              <a:t> </a:t>
            </a:r>
            <a:r>
              <a:rPr lang="fr-FR" sz="2400" dirty="0" smtClean="0"/>
              <a:t>diapositives</a:t>
            </a:r>
            <a:r>
              <a:rPr lang="fr-FR" sz="2400" dirty="0"/>
              <a:t> </a:t>
            </a:r>
            <a:r>
              <a:rPr lang="fr-FR" sz="2400" dirty="0" smtClean="0"/>
              <a:t>pour </a:t>
            </a:r>
            <a:r>
              <a:rPr lang="fr-FR" sz="2400" dirty="0"/>
              <a:t>toutes les photos </a:t>
            </a:r>
            <a:r>
              <a:rPr lang="fr-FR" sz="2400" dirty="0" smtClean="0"/>
              <a:t>prises. </a:t>
            </a:r>
          </a:p>
          <a:p>
            <a:r>
              <a:rPr lang="fr-FR" sz="2400" dirty="0" smtClean="0"/>
              <a:t>Numérisation de chaque </a:t>
            </a:r>
            <a:r>
              <a:rPr lang="fr-FR" sz="2400" dirty="0"/>
              <a:t>diapositive </a:t>
            </a:r>
            <a:r>
              <a:rPr lang="fr-FR" sz="2400" dirty="0" smtClean="0"/>
              <a:t>grâce </a:t>
            </a:r>
            <a:r>
              <a:rPr lang="fr-FR" sz="2400" dirty="0"/>
              <a:t>à </a:t>
            </a:r>
            <a:r>
              <a:rPr lang="fr-FR" sz="2400"/>
              <a:t>un </a:t>
            </a:r>
            <a:r>
              <a:rPr lang="fr-FR" sz="2400" smtClean="0"/>
              <a:t>scanner  </a:t>
            </a:r>
            <a:r>
              <a:rPr lang="fr-FR" sz="2400" dirty="0" err="1" smtClean="0"/>
              <a:t>photogrammétrique</a:t>
            </a:r>
            <a:r>
              <a:rPr lang="fr-FR" sz="2400" dirty="0" smtClean="0"/>
              <a:t>.</a:t>
            </a:r>
            <a:br>
              <a:rPr lang="fr-FR" sz="2400" dirty="0" smtClean="0"/>
            </a:br>
            <a:endParaRPr lang="fr-FR" sz="2400" dirty="0"/>
          </a:p>
          <a:p>
            <a:pPr marL="0" indent="0" algn="ctr">
              <a:buNone/>
            </a:pPr>
            <a:r>
              <a:rPr lang="fr-FR" sz="2400" dirty="0" smtClean="0"/>
              <a:t>Résultat: Images numériques (Raster) </a:t>
            </a:r>
            <a:r>
              <a:rPr lang="fr-FR" sz="2400" dirty="0"/>
              <a:t>non </a:t>
            </a:r>
            <a:r>
              <a:rPr lang="fr-FR" sz="2400" dirty="0" smtClean="0"/>
              <a:t>rectifiées. </a:t>
            </a:r>
            <a:br>
              <a:rPr lang="fr-FR" sz="2400" dirty="0" smtClean="0"/>
            </a:br>
            <a:endParaRPr lang="fr-FR" sz="2400" dirty="0" smtClean="0"/>
          </a:p>
          <a:p>
            <a:pPr marL="0" indent="0" algn="ctr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Images ne correspondant pas à la réalité.</a:t>
            </a:r>
            <a:endParaRPr lang="fr-FR" sz="2400" dirty="0"/>
          </a:p>
        </p:txBody>
      </p:sp>
      <p:sp>
        <p:nvSpPr>
          <p:cNvPr id="4" name="Chevron 3"/>
          <p:cNvSpPr/>
          <p:nvPr/>
        </p:nvSpPr>
        <p:spPr>
          <a:xfrm>
            <a:off x="2072754" y="3954801"/>
            <a:ext cx="663054" cy="3138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838671"/>
            <a:ext cx="989178" cy="98917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2.2 </a:t>
            </a:r>
            <a:r>
              <a:rPr lang="fr-FR" dirty="0"/>
              <a:t>- </a:t>
            </a:r>
            <a:r>
              <a:rPr lang="fr-FR" dirty="0" smtClean="0"/>
              <a:t>Calage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Entrer des coordonnées géographiques dans une projection définie.</a:t>
            </a:r>
          </a:p>
          <a:p>
            <a:r>
              <a:rPr lang="fr-FR" sz="2400" dirty="0" smtClean="0"/>
              <a:t>Indiquer la correspondance entre les points et les coordonnées.</a:t>
            </a:r>
          </a:p>
          <a:p>
            <a:r>
              <a:rPr lang="fr-FR" sz="2400" dirty="0" smtClean="0"/>
              <a:t>Définition des points de calage ou points d’appui.</a:t>
            </a:r>
          </a:p>
          <a:p>
            <a:endParaRPr lang="fr-FR" sz="2400" dirty="0"/>
          </a:p>
          <a:p>
            <a:pPr marL="0" indent="0" algn="ctr">
              <a:buNone/>
            </a:pPr>
            <a:r>
              <a:rPr lang="fr-FR" sz="2400" dirty="0" smtClean="0"/>
              <a:t>Reconstituer la </a:t>
            </a:r>
            <a:r>
              <a:rPr lang="fr-FR" sz="2400" dirty="0"/>
              <a:t>grille de déformation en </a:t>
            </a:r>
            <a:r>
              <a:rPr lang="fr-FR" sz="2400" dirty="0" smtClean="0"/>
              <a:t>coordonnées image</a:t>
            </a:r>
            <a:r>
              <a:rPr lang="fr-FR" sz="2400" dirty="0"/>
              <a:t>.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endParaRPr lang="fr-FR" sz="2400" dirty="0" smtClean="0"/>
          </a:p>
          <a:p>
            <a:pPr marL="0" indent="0" algn="ctr">
              <a:buNone/>
            </a:pPr>
            <a:r>
              <a:rPr lang="fr-FR" sz="2400" dirty="0" smtClean="0"/>
              <a:t>Utile pour les données vectorielles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Émoticône 3"/>
          <p:cNvSpPr/>
          <p:nvPr/>
        </p:nvSpPr>
        <p:spPr>
          <a:xfrm>
            <a:off x="3560386" y="5174242"/>
            <a:ext cx="818866" cy="736980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rayée 5"/>
          <p:cNvSpPr/>
          <p:nvPr/>
        </p:nvSpPr>
        <p:spPr>
          <a:xfrm>
            <a:off x="2251881" y="4222179"/>
            <a:ext cx="551596" cy="40943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8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3 – Corrélation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5469" y="2047163"/>
            <a:ext cx="10985997" cy="4491855"/>
          </a:xfrm>
        </p:spPr>
        <p:txBody>
          <a:bodyPr>
            <a:noAutofit/>
          </a:bodyPr>
          <a:lstStyle/>
          <a:p>
            <a:r>
              <a:rPr lang="fr-FR" sz="2400" dirty="0" smtClean="0"/>
              <a:t>Automatiser </a:t>
            </a:r>
            <a:r>
              <a:rPr lang="fr-FR" sz="2400" dirty="0"/>
              <a:t>les procédures de fabrication des </a:t>
            </a:r>
            <a:r>
              <a:rPr lang="fr-FR" sz="2400" dirty="0" smtClean="0"/>
              <a:t>MNT.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Détection automatique </a:t>
            </a:r>
            <a:r>
              <a:rPr lang="fr-FR" sz="2400" dirty="0"/>
              <a:t>des points caractéristiques homologues sur les images, par comparaison de paramètres </a:t>
            </a:r>
            <a:r>
              <a:rPr lang="fr-FR" sz="2400" dirty="0" smtClean="0"/>
              <a:t>descriptifs: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 Niveau De Luminosité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 Contraste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 Coordonnées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 smtClean="0"/>
              <a:t> Paramètres Géométriques De Ligne.</a:t>
            </a:r>
          </a:p>
          <a:p>
            <a:pPr marL="457200" lvl="1" indent="0">
              <a:buNone/>
            </a:pPr>
            <a:endParaRPr lang="fr-FR" sz="2000" dirty="0" smtClean="0"/>
          </a:p>
          <a:p>
            <a:r>
              <a:rPr lang="fr-FR" sz="2400" dirty="0" smtClean="0"/>
              <a:t>Output: Fichier MNT contenant les positions </a:t>
            </a:r>
            <a:r>
              <a:rPr lang="fr-FR" sz="2400" dirty="0"/>
              <a:t>(x et y) des points corrélés.</a:t>
            </a:r>
          </a:p>
          <a:p>
            <a:endParaRPr lang="fr-FR" sz="2400" dirty="0" smtClean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7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 4: </a:t>
            </a:r>
            <a:r>
              <a:rPr lang="fr-FR" dirty="0" err="1" smtClean="0"/>
              <a:t>Orthoréctification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6346" y="2133600"/>
            <a:ext cx="9348266" cy="4724400"/>
          </a:xfrm>
        </p:spPr>
        <p:txBody>
          <a:bodyPr>
            <a:normAutofit fontScale="92500"/>
          </a:bodyPr>
          <a:lstStyle/>
          <a:p>
            <a:r>
              <a:rPr lang="fr-FR" sz="2800" dirty="0" smtClean="0"/>
              <a:t>Corriger </a:t>
            </a:r>
            <a:r>
              <a:rPr lang="fr-FR" sz="2800" dirty="0"/>
              <a:t>les déformations de la photographie liées </a:t>
            </a:r>
            <a:r>
              <a:rPr lang="fr-FR" sz="2800" dirty="0" smtClean="0"/>
              <a:t>à: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/>
              <a:t> Projection </a:t>
            </a:r>
            <a:r>
              <a:rPr lang="fr-FR" sz="2400" dirty="0"/>
              <a:t>de l’axe optique (non perpendicularité</a:t>
            </a:r>
            <a:r>
              <a:rPr lang="fr-FR" sz="2400" dirty="0" smtClean="0"/>
              <a:t>);,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/>
              <a:t>Effets </a:t>
            </a:r>
            <a:r>
              <a:rPr lang="fr-FR" sz="2400" dirty="0"/>
              <a:t>du relief de l’objet </a:t>
            </a:r>
            <a:r>
              <a:rPr lang="fr-FR" sz="2400" dirty="0" smtClean="0"/>
              <a:t>photographié;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/>
              <a:t>Projection conique.</a:t>
            </a:r>
          </a:p>
          <a:p>
            <a:pPr marL="457200" lvl="1" indent="0">
              <a:buNone/>
            </a:pPr>
            <a:endParaRPr lang="fr-FR" sz="2400" dirty="0" smtClean="0"/>
          </a:p>
          <a:p>
            <a:r>
              <a:rPr lang="fr-FR" sz="2800" dirty="0" smtClean="0"/>
              <a:t>Image obtenue corrigée </a:t>
            </a:r>
            <a:r>
              <a:rPr lang="fr-FR" sz="2800" dirty="0"/>
              <a:t>à partir </a:t>
            </a:r>
            <a:r>
              <a:rPr lang="fr-FR" sz="2800" dirty="0" smtClean="0"/>
              <a:t>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/>
              <a:t> Paramètres </a:t>
            </a:r>
            <a:r>
              <a:rPr lang="fr-FR" sz="2400" dirty="0"/>
              <a:t>d’orientation de la chambre de prise de </a:t>
            </a:r>
            <a:r>
              <a:rPr lang="fr-FR" sz="2400" dirty="0" smtClean="0"/>
              <a:t>vue</a:t>
            </a:r>
            <a:r>
              <a:rPr lang="fr-FR" sz="2400" dirty="0"/>
              <a:t>;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/>
              <a:t>Points </a:t>
            </a:r>
            <a:r>
              <a:rPr lang="fr-FR" sz="2400" dirty="0"/>
              <a:t>de calage connus en </a:t>
            </a:r>
            <a:r>
              <a:rPr lang="fr-FR" sz="2400" dirty="0" smtClean="0"/>
              <a:t>XYZ;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400" dirty="0" smtClean="0"/>
              <a:t>Modèle </a:t>
            </a:r>
            <a:r>
              <a:rPr lang="fr-FR" sz="2400" dirty="0"/>
              <a:t>Numérique de Terrain.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</a:t>
            </a:r>
            <a:r>
              <a:rPr lang="fr-FR" dirty="0" smtClean="0"/>
              <a:t>4: </a:t>
            </a:r>
            <a:r>
              <a:rPr lang="fr-FR" dirty="0" err="1"/>
              <a:t>Orthoréctification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40155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Correction géométrique:</a:t>
            </a:r>
          </a:p>
          <a:p>
            <a:pPr lvl="1"/>
            <a:r>
              <a:rPr lang="fr-FR" sz="2200" dirty="0" smtClean="0"/>
              <a:t>Correction de la forme de l’image.</a:t>
            </a:r>
          </a:p>
          <a:p>
            <a:r>
              <a:rPr lang="fr-FR" sz="3200" dirty="0" smtClean="0"/>
              <a:t>Correction radiométrique:</a:t>
            </a:r>
          </a:p>
          <a:p>
            <a:pPr lvl="1"/>
            <a:r>
              <a:rPr lang="fr-FR" sz="2200" dirty="0"/>
              <a:t>Assurer une homogénéité de la saturation des couleurs et des contrastes pour avoir des images continues et homogènes. </a:t>
            </a:r>
          </a:p>
          <a:p>
            <a:pPr lvl="1"/>
            <a:endParaRPr lang="fr-FR" sz="2200" dirty="0"/>
          </a:p>
          <a:p>
            <a:pPr lvl="1"/>
            <a:r>
              <a:rPr lang="fr-FR" sz="2200" dirty="0" smtClean="0"/>
              <a:t>Processus </a:t>
            </a:r>
            <a:r>
              <a:rPr lang="fr-FR" sz="2200" dirty="0"/>
              <a:t>d'équilibre chromatique </a:t>
            </a:r>
            <a:r>
              <a:rPr lang="fr-FR" sz="2200" dirty="0" smtClean="0"/>
              <a:t>nommé </a:t>
            </a:r>
            <a:r>
              <a:rPr lang="fr-FR" sz="2200" dirty="0"/>
              <a:t>processus de correction radiométrique.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991" y="544734"/>
            <a:ext cx="8911687" cy="1280890"/>
          </a:xfrm>
        </p:spPr>
        <p:txBody>
          <a:bodyPr/>
          <a:lstStyle/>
          <a:p>
            <a:r>
              <a:rPr lang="fr-FR" dirty="0" smtClean="0"/>
              <a:t>Étape 5: </a:t>
            </a:r>
            <a:r>
              <a:rPr lang="fr-FR" dirty="0" err="1"/>
              <a:t>M</a:t>
            </a:r>
            <a:r>
              <a:rPr lang="fr-FR" dirty="0" err="1" smtClean="0"/>
              <a:t>osaïquage</a:t>
            </a:r>
            <a:r>
              <a:rPr lang="fr-FR" dirty="0"/>
              <a:t>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511725"/>
            <a:ext cx="6215105" cy="5346275"/>
          </a:xfrm>
        </p:spPr>
        <p:txBody>
          <a:bodyPr>
            <a:normAutofit/>
          </a:bodyPr>
          <a:lstStyle/>
          <a:p>
            <a:r>
              <a:rPr lang="fr-FR" sz="2000" dirty="0"/>
              <a:t>P</a:t>
            </a:r>
            <a:r>
              <a:rPr lang="fr-FR" sz="2000" dirty="0" smtClean="0"/>
              <a:t>rocédé </a:t>
            </a:r>
            <a:r>
              <a:rPr lang="fr-FR" sz="2000" dirty="0"/>
              <a:t>d’assemblage des </a:t>
            </a:r>
            <a:r>
              <a:rPr lang="fr-FR" sz="2000" dirty="0" err="1"/>
              <a:t>orthophotographies</a:t>
            </a:r>
            <a:r>
              <a:rPr lang="fr-FR" sz="2000" dirty="0"/>
              <a:t> réalisé avec des logiciels </a:t>
            </a:r>
            <a:r>
              <a:rPr lang="fr-FR" sz="2000" dirty="0" smtClean="0"/>
              <a:t>spécifiques.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 smtClean="0"/>
              <a:t>Photos regroupées </a:t>
            </a:r>
            <a:r>
              <a:rPr lang="fr-FR" sz="2000" dirty="0"/>
              <a:t>puis assemblées selon une grille pour former une </a:t>
            </a:r>
            <a:r>
              <a:rPr lang="fr-FR" sz="2000" dirty="0" smtClean="0"/>
              <a:t>mosaïque. </a:t>
            </a:r>
            <a:br>
              <a:rPr lang="fr-FR" sz="2000" dirty="0" smtClean="0"/>
            </a:br>
            <a:endParaRPr lang="fr-FR" sz="2000" dirty="0"/>
          </a:p>
          <a:p>
            <a:r>
              <a:rPr lang="fr-FR" sz="2000" dirty="0" smtClean="0"/>
              <a:t>Éléments sans </a:t>
            </a:r>
            <a:r>
              <a:rPr lang="fr-FR" sz="2000" dirty="0"/>
              <a:t>superposition ni </a:t>
            </a:r>
            <a:r>
              <a:rPr lang="fr-FR" sz="2000" dirty="0" smtClean="0"/>
              <a:t>trous.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 smtClean="0"/>
              <a:t>Éliminer </a:t>
            </a:r>
            <a:r>
              <a:rPr lang="fr-FR" sz="2000" dirty="0"/>
              <a:t>les parallaxes </a:t>
            </a:r>
            <a:r>
              <a:rPr lang="fr-FR" sz="2000" dirty="0" smtClean="0"/>
              <a:t>résiduelles (effets </a:t>
            </a:r>
            <a:r>
              <a:rPr lang="fr-FR" sz="2000" dirty="0"/>
              <a:t>du changement de position </a:t>
            </a:r>
            <a:r>
              <a:rPr lang="fr-FR" sz="2000" dirty="0" smtClean="0"/>
              <a:t>de la caméra </a:t>
            </a:r>
            <a:r>
              <a:rPr lang="fr-FR" sz="2000" dirty="0"/>
              <a:t>sur </a:t>
            </a:r>
            <a:r>
              <a:rPr lang="fr-FR" sz="2000" dirty="0" smtClean="0"/>
              <a:t>les objets).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 smtClean="0"/>
              <a:t>Corriger </a:t>
            </a:r>
            <a:r>
              <a:rPr lang="fr-FR" sz="2000" dirty="0"/>
              <a:t>d’éventuelles différences radiométriques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04" y="183843"/>
            <a:ext cx="4961677" cy="4852389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235997872"/>
              </p:ext>
            </p:extLst>
          </p:nvPr>
        </p:nvGraphicFramePr>
        <p:xfrm>
          <a:off x="996286" y="856143"/>
          <a:ext cx="10849970" cy="583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- Limites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41232"/>
            <a:ext cx="8915400" cy="4724400"/>
          </a:xfrm>
        </p:spPr>
        <p:txBody>
          <a:bodyPr>
            <a:noAutofit/>
          </a:bodyPr>
          <a:lstStyle/>
          <a:p>
            <a:r>
              <a:rPr lang="fr-FR" sz="2400" dirty="0" smtClean="0"/>
              <a:t>Introduction</a:t>
            </a:r>
          </a:p>
          <a:p>
            <a:r>
              <a:rPr lang="fr-FR" sz="2400" dirty="0" smtClean="0"/>
              <a:t>Évolution</a:t>
            </a:r>
          </a:p>
          <a:p>
            <a:r>
              <a:rPr lang="fr-FR" sz="2400" dirty="0" err="1"/>
              <a:t>O</a:t>
            </a:r>
            <a:r>
              <a:rPr lang="fr-FR" sz="2400" i="1" dirty="0" err="1"/>
              <a:t>rthophotographies</a:t>
            </a:r>
            <a:r>
              <a:rPr lang="fr-FR" sz="2400" dirty="0"/>
              <a:t> ou </a:t>
            </a:r>
            <a:r>
              <a:rPr lang="fr-FR" sz="2400" dirty="0" err="1" smtClean="0"/>
              <a:t>orthoimages</a:t>
            </a:r>
            <a:endParaRPr lang="fr-FR" sz="2400" dirty="0" smtClean="0"/>
          </a:p>
          <a:p>
            <a:r>
              <a:rPr lang="fr-FR" sz="2400" dirty="0" smtClean="0"/>
              <a:t>Domaines d’utilisation et applications concernées</a:t>
            </a:r>
          </a:p>
          <a:p>
            <a:r>
              <a:rPr lang="fr-FR" sz="2400" dirty="0" smtClean="0"/>
              <a:t>Principe</a:t>
            </a:r>
          </a:p>
          <a:p>
            <a:r>
              <a:rPr lang="fr-FR" sz="2400" dirty="0"/>
              <a:t>Dépendances</a:t>
            </a:r>
            <a:endParaRPr lang="fr-FR" sz="2400" dirty="0" smtClean="0"/>
          </a:p>
          <a:p>
            <a:r>
              <a:rPr lang="fr-FR" sz="2400" dirty="0" smtClean="0"/>
              <a:t>Etapes</a:t>
            </a:r>
          </a:p>
          <a:p>
            <a:r>
              <a:rPr lang="fr-FR" sz="2400" dirty="0" smtClean="0"/>
              <a:t>Avantages et limites</a:t>
            </a:r>
          </a:p>
          <a:p>
            <a:r>
              <a:rPr lang="fr-FR" sz="24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2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Technique </a:t>
            </a:r>
            <a:r>
              <a:rPr lang="fr-FR" sz="2400" dirty="0"/>
              <a:t>la plus efficiente pour les relevés d’</a:t>
            </a:r>
            <a:r>
              <a:rPr lang="fr-FR" sz="2400" dirty="0" err="1"/>
              <a:t>oeuvres</a:t>
            </a:r>
            <a:r>
              <a:rPr lang="fr-FR" sz="2400" dirty="0"/>
              <a:t> pariétales. 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Autorisation de </a:t>
            </a:r>
            <a:r>
              <a:rPr lang="fr-FR" sz="2400" dirty="0"/>
              <a:t>la transcription du relief sur </a:t>
            </a:r>
            <a:r>
              <a:rPr lang="fr-FR" sz="2400" dirty="0" smtClean="0"/>
              <a:t>l’image:</a:t>
            </a:r>
          </a:p>
          <a:p>
            <a:pPr marL="0" indent="0">
              <a:buNone/>
            </a:pPr>
            <a:endParaRPr lang="fr-FR" sz="2400" dirty="0" smtClean="0"/>
          </a:p>
          <a:p>
            <a:pPr lvl="1"/>
            <a:r>
              <a:rPr lang="fr-FR" sz="2200" dirty="0" smtClean="0"/>
              <a:t>Directement </a:t>
            </a:r>
            <a:r>
              <a:rPr lang="fr-FR" sz="2200" dirty="0"/>
              <a:t>à travers la mesure de son unité (pixel</a:t>
            </a:r>
            <a:r>
              <a:rPr lang="fr-FR" sz="2200" dirty="0" smtClean="0"/>
              <a:t>),</a:t>
            </a:r>
          </a:p>
          <a:p>
            <a:pPr lvl="1"/>
            <a:r>
              <a:rPr lang="fr-FR" sz="2200" dirty="0" smtClean="0"/>
              <a:t>Indirectement </a:t>
            </a:r>
            <a:r>
              <a:rPr lang="fr-FR" sz="2200" dirty="0"/>
              <a:t>à l’aide d’une surcharge altimétrique. </a:t>
            </a:r>
            <a:endParaRPr lang="fr-FR" sz="2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8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Forces:</a:t>
            </a:r>
          </a:p>
          <a:p>
            <a:pPr lvl="1"/>
            <a:r>
              <a:rPr lang="fr-FR" sz="2200" dirty="0" smtClean="0"/>
              <a:t>Reproduction </a:t>
            </a:r>
            <a:r>
              <a:rPr lang="fr-FR" sz="2200" dirty="0"/>
              <a:t>fidèle des manifestations graphiques et </a:t>
            </a:r>
            <a:r>
              <a:rPr lang="fr-FR" sz="2200" dirty="0" smtClean="0"/>
              <a:t>picturales</a:t>
            </a:r>
          </a:p>
          <a:p>
            <a:pPr lvl="1"/>
            <a:r>
              <a:rPr lang="fr-FR" sz="2200" dirty="0"/>
              <a:t>R</a:t>
            </a:r>
            <a:r>
              <a:rPr lang="fr-FR" sz="2200" dirty="0" smtClean="0"/>
              <a:t>estitution </a:t>
            </a:r>
            <a:r>
              <a:rPr lang="fr-FR" sz="2200" dirty="0"/>
              <a:t>spatiale des </a:t>
            </a:r>
            <a:r>
              <a:rPr lang="fr-FR" sz="2200" dirty="0" err="1"/>
              <a:t>oeuvres</a:t>
            </a:r>
            <a:r>
              <a:rPr lang="fr-FR" sz="2200" dirty="0"/>
              <a:t> et de leur support. </a:t>
            </a:r>
            <a:endParaRPr lang="fr-FR" sz="2200" dirty="0" smtClean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400" dirty="0" err="1" smtClean="0"/>
              <a:t>Permetant</a:t>
            </a:r>
            <a:r>
              <a:rPr lang="fr-FR" sz="2400" dirty="0" smtClean="0"/>
              <a:t> </a:t>
            </a:r>
            <a:r>
              <a:rPr lang="fr-FR" sz="2400" dirty="0"/>
              <a:t>de ne pas limiter le relevé des motifs rupestres à des images synthétiques, le plus souvent erronées.</a:t>
            </a:r>
          </a:p>
          <a:p>
            <a:endParaRPr lang="fr-FR" sz="24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Conclusion(2/2)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8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2152483" y="2884226"/>
            <a:ext cx="8915400" cy="991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dirty="0" smtClean="0"/>
              <a:t>Merci de votre attention</a:t>
            </a:r>
            <a:endParaRPr lang="fr-FR" sz="5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69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7"/>
            <a:ext cx="6736307" cy="48875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 dirty="0" err="1" smtClean="0"/>
              <a:t>Orthophotographie</a:t>
            </a:r>
            <a:r>
              <a:rPr lang="fr-FR" sz="3200" dirty="0" smtClean="0"/>
              <a:t> </a:t>
            </a:r>
            <a:r>
              <a:rPr lang="fr-FR" sz="3200" dirty="0"/>
              <a:t>analogique</a:t>
            </a:r>
            <a:r>
              <a:rPr lang="fr-FR" sz="3200" dirty="0" smtClean="0"/>
              <a:t>:</a:t>
            </a:r>
          </a:p>
          <a:p>
            <a:pPr marL="0" indent="0">
              <a:buNone/>
            </a:pPr>
            <a:endParaRPr lang="fr-FR" sz="3600" dirty="0" smtClean="0"/>
          </a:p>
          <a:p>
            <a:r>
              <a:rPr lang="fr-FR" sz="2400" dirty="0" smtClean="0"/>
              <a:t>Nécessité </a:t>
            </a:r>
            <a:r>
              <a:rPr lang="fr-FR" sz="2400" dirty="0"/>
              <a:t>de connaître le relief de </a:t>
            </a:r>
            <a:r>
              <a:rPr lang="fr-FR" sz="2400" dirty="0" smtClean="0"/>
              <a:t>l’objet.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Utilisation des matériaux </a:t>
            </a:r>
            <a:r>
              <a:rPr lang="fr-FR" sz="2400" dirty="0" err="1"/>
              <a:t>orthophotographiques</a:t>
            </a:r>
            <a:r>
              <a:rPr lang="fr-FR" sz="2400" dirty="0"/>
              <a:t> analogiques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(</a:t>
            </a:r>
            <a:r>
              <a:rPr lang="fr-FR" sz="2400" dirty="0" smtClean="0"/>
              <a:t> </a:t>
            </a:r>
            <a:r>
              <a:rPr lang="fr-FR" sz="2400" dirty="0"/>
              <a:t>appareils de restitution </a:t>
            </a:r>
            <a:r>
              <a:rPr lang="fr-FR" sz="2400" dirty="0" err="1" smtClean="0"/>
              <a:t>photogrammétrique</a:t>
            </a:r>
            <a:r>
              <a:rPr lang="fr-FR" sz="2400" dirty="0" smtClean="0"/>
              <a:t>),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Exemple: Appareils </a:t>
            </a:r>
            <a:r>
              <a:rPr lang="fr-FR" sz="2400" dirty="0"/>
              <a:t>de </a:t>
            </a:r>
            <a:r>
              <a:rPr lang="fr-FR" sz="2400" dirty="0" err="1"/>
              <a:t>stéréorestitution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pic>
        <p:nvPicPr>
          <p:cNvPr id="1025" name="Picture 1" descr="Photocartographe Ortho-3-Projecteur de ZEI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588" y="1062891"/>
            <a:ext cx="3947615" cy="358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le_16p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9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Évolution: L'</a:t>
            </a:r>
            <a:r>
              <a:rPr lang="fr-FR" dirty="0" err="1" smtClean="0"/>
              <a:t>orthophotographie</a:t>
            </a:r>
            <a:r>
              <a:rPr lang="fr-FR" dirty="0" smtClean="0"/>
              <a:t>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sz="2400" dirty="0" smtClean="0"/>
              <a:t>Développement </a:t>
            </a:r>
            <a:r>
              <a:rPr lang="fr-FR" sz="2400" dirty="0"/>
              <a:t>de la technologie informatique et l’évolution des systèmes de traitement </a:t>
            </a:r>
            <a:r>
              <a:rPr lang="fr-FR" sz="2400" dirty="0" smtClean="0"/>
              <a:t>d’images.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 Effectuer </a:t>
            </a:r>
            <a:r>
              <a:rPr lang="fr-FR" sz="2400" dirty="0"/>
              <a:t>toutes les corrections géométriques par des procédés </a:t>
            </a:r>
            <a:r>
              <a:rPr lang="fr-FR" sz="2400" dirty="0" smtClean="0"/>
              <a:t>mathématiques.</a:t>
            </a: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</a:t>
            </a:r>
            <a:r>
              <a:rPr lang="fr-FR" i="1" dirty="0" err="1" smtClean="0"/>
              <a:t>rthophotographies</a:t>
            </a:r>
            <a:r>
              <a:rPr lang="fr-FR" dirty="0"/>
              <a:t> ou </a:t>
            </a:r>
            <a:r>
              <a:rPr lang="fr-FR" dirty="0" err="1"/>
              <a:t>orthoimages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355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Images</a:t>
            </a:r>
            <a:r>
              <a:rPr lang="fr-FR" sz="2400" dirty="0"/>
              <a:t> aériennes ou </a:t>
            </a:r>
            <a:r>
              <a:rPr lang="fr-FR" sz="2400" dirty="0" smtClean="0"/>
              <a:t>satellitaires </a:t>
            </a:r>
            <a:r>
              <a:rPr lang="fr-FR" sz="2400" dirty="0"/>
              <a:t>de la surface </a:t>
            </a:r>
            <a:r>
              <a:rPr lang="fr-FR" sz="2400" dirty="0" smtClean="0"/>
              <a:t>terrestre: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 smtClean="0"/>
              <a:t>Rectifiées Géométriquement,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 smtClean="0"/>
              <a:t>Égalisées Radiométriquement.</a:t>
            </a:r>
          </a:p>
          <a:p>
            <a:endParaRPr lang="fr-FR" sz="2400" dirty="0" smtClean="0"/>
          </a:p>
          <a:p>
            <a:r>
              <a:rPr lang="fr-FR" sz="2400" dirty="0" smtClean="0"/>
              <a:t> Forme de dalles couvrant une zone de la Terre pouvant être géo référencées dans n'importe quel système de coordonnées. </a:t>
            </a:r>
          </a:p>
          <a:p>
            <a:endParaRPr lang="fr-FR" sz="2400" dirty="0" smtClean="0"/>
          </a:p>
          <a:p>
            <a:r>
              <a:rPr lang="fr-FR" sz="2400" dirty="0"/>
              <a:t>R</a:t>
            </a:r>
            <a:r>
              <a:rPr lang="fr-FR" sz="2400" dirty="0" smtClean="0"/>
              <a:t>ésultat: Image </a:t>
            </a:r>
            <a:r>
              <a:rPr lang="fr-FR" sz="2400" dirty="0"/>
              <a:t>numérique directement intégrable dans un SIG.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8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Domaine d’utilisation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Urbanisme,</a:t>
            </a:r>
          </a:p>
          <a:p>
            <a:r>
              <a:rPr lang="fr-FR" sz="2400" dirty="0" smtClean="0"/>
              <a:t>Environnement,</a:t>
            </a:r>
          </a:p>
          <a:p>
            <a:r>
              <a:rPr lang="fr-FR" sz="2400" dirty="0" smtClean="0"/>
              <a:t>Agriculture,</a:t>
            </a:r>
          </a:p>
          <a:p>
            <a:r>
              <a:rPr lang="fr-FR" sz="2400" dirty="0" smtClean="0"/>
              <a:t>Archéologie,</a:t>
            </a:r>
          </a:p>
          <a:p>
            <a:r>
              <a:rPr lang="fr-FR" sz="2400" dirty="0" smtClean="0"/>
              <a:t>Communication.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 </a:t>
            </a:r>
            <a:r>
              <a:rPr lang="fr-FR" dirty="0"/>
              <a:t>concernées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/>
          </a:p>
          <a:p>
            <a:r>
              <a:rPr lang="fr-FR" sz="2400" dirty="0" smtClean="0"/>
              <a:t>Étude D'impact,</a:t>
            </a:r>
          </a:p>
          <a:p>
            <a:r>
              <a:rPr lang="fr-FR" sz="2400" dirty="0" smtClean="0"/>
              <a:t>Analyse Du Paysage,</a:t>
            </a:r>
          </a:p>
          <a:p>
            <a:r>
              <a:rPr lang="fr-FR" sz="2400" dirty="0" smtClean="0"/>
              <a:t>Gestion Des Aides,</a:t>
            </a:r>
          </a:p>
          <a:p>
            <a:r>
              <a:rPr lang="fr-FR" sz="2400" dirty="0" smtClean="0"/>
              <a:t>Plans De Préventions,</a:t>
            </a:r>
          </a:p>
          <a:p>
            <a:r>
              <a:rPr lang="fr-FR" sz="2400" dirty="0" smtClean="0"/>
              <a:t>Géomatique.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1" y="2133600"/>
            <a:ext cx="9379875" cy="3777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Décomposition du terrain en petites surfaces élémentaires pouvant être assimilés à des surfaces planes.</a:t>
            </a:r>
          </a:p>
          <a:p>
            <a:endParaRPr lang="fr-FR" sz="2400" dirty="0" smtClean="0"/>
          </a:p>
          <a:p>
            <a:r>
              <a:rPr lang="fr-FR" sz="2400" dirty="0" smtClean="0"/>
              <a:t> Appliquer à chaque surface élémentaire un redressement :</a:t>
            </a: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lang="fr-FR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«</a:t>
            </a:r>
            <a:r>
              <a:rPr lang="fr-FR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</a:t>
            </a:r>
            <a:r>
              <a:rPr lang="fr-FR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edressement différentiel».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5003" y="569519"/>
            <a:ext cx="8911687" cy="128089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Principe</a:t>
            </a:r>
            <a:endParaRPr lang="fr-FR" sz="40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0407" y="365125"/>
            <a:ext cx="6691544" cy="634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2542-F2CB-4C15-8311-65D7BA3E161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810</TotalTime>
  <Words>591</Words>
  <Application>Microsoft Office PowerPoint</Application>
  <PresentationFormat>Grand écran</PresentationFormat>
  <Paragraphs>172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</vt:lpstr>
      <vt:lpstr>Wingdings 3</vt:lpstr>
      <vt:lpstr>Brin</vt:lpstr>
      <vt:lpstr>L’OrthoImage</vt:lpstr>
      <vt:lpstr>Plan:</vt:lpstr>
      <vt:lpstr>Introduction</vt:lpstr>
      <vt:lpstr>Évolution: L'orthophotographie numérique</vt:lpstr>
      <vt:lpstr>Orthophotographies ou orthoimages</vt:lpstr>
      <vt:lpstr>Domaine d’utilisation </vt:lpstr>
      <vt:lpstr>Applications concernées</vt:lpstr>
      <vt:lpstr>Principe</vt:lpstr>
      <vt:lpstr>Principe</vt:lpstr>
      <vt:lpstr>Dépendances</vt:lpstr>
      <vt:lpstr>Étapes </vt:lpstr>
      <vt:lpstr>Étape 1 – Prise de vue</vt:lpstr>
      <vt:lpstr>Étape 2.1 - Numérisation des clichés</vt:lpstr>
      <vt:lpstr>Étape 2.2 - Calage</vt:lpstr>
      <vt:lpstr>Étape 3 – Corrélation automatique</vt:lpstr>
      <vt:lpstr>Étape 4: Orthoréctification</vt:lpstr>
      <vt:lpstr>Étape 4: Orthoréctification</vt:lpstr>
      <vt:lpstr>Étape 5: Mosaïquage.</vt:lpstr>
      <vt:lpstr>Avantages - Limites</vt:lpstr>
      <vt:lpstr>Conclusion(1/2)</vt:lpstr>
      <vt:lpstr>Conclusion(2/2)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myriam b</dc:creator>
  <cp:lastModifiedBy>myriam b</cp:lastModifiedBy>
  <cp:revision>78</cp:revision>
  <dcterms:created xsi:type="dcterms:W3CDTF">2014-11-19T10:47:06Z</dcterms:created>
  <dcterms:modified xsi:type="dcterms:W3CDTF">2014-12-02T10:18:21Z</dcterms:modified>
</cp:coreProperties>
</file>