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06" autoAdjust="0"/>
    <p:restoredTop sz="94706" autoAdjust="0"/>
  </p:normalViewPr>
  <p:slideViewPr>
    <p:cSldViewPr>
      <p:cViewPr>
        <p:scale>
          <a:sx n="100" d="100"/>
          <a:sy n="100" d="100"/>
        </p:scale>
        <p:origin x="-122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FB30-A197-414B-9C47-A7CD0FD432A3}" type="datetimeFigureOut">
              <a:rPr lang="pl-PL" smtClean="0"/>
              <a:pPr/>
              <a:t>2015-04-17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7FF6-86F7-4666-8381-520389A2AA3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ksiegarnia.com/Search?searchText=%3cscript%3ealert(%22Zostales%20zhackowany%22)%3c/script%3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yhunt.com/" TargetMode="External"/><Relationship Id="rId7" Type="http://schemas.openxmlformats.org/officeDocument/2006/relationships/hyperlink" Target="http://www.codeproject.com/Articles/291562/Asp-net-web-application-Security-Review-Dos-Dont" TargetMode="External"/><Relationship Id="rId2" Type="http://schemas.openxmlformats.org/officeDocument/2006/relationships/hyperlink" Target="http://owas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330a99hc(v=vs.140).aspx" TargetMode="External"/><Relationship Id="rId5" Type="http://schemas.openxmlformats.org/officeDocument/2006/relationships/hyperlink" Target="http://blogs.msdn.com/b/cdndevs/archive/2015/02/04/evolving-asp-net-apps-cross-site-scripting.aspx" TargetMode="External"/><Relationship Id="rId4" Type="http://schemas.openxmlformats.org/officeDocument/2006/relationships/hyperlink" Target="http://www.as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Bezpieczeństwo aplikacji </a:t>
            </a:r>
            <a:r>
              <a:rPr lang="pl-PL" dirty="0" err="1" smtClean="0"/>
              <a:t>web’owych</a:t>
            </a:r>
            <a:r>
              <a:rPr lang="pl-PL" dirty="0" smtClean="0"/>
              <a:t> w ASP.NET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572000" y="3933056"/>
            <a:ext cx="3200400" cy="1705744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r>
              <a:rPr lang="pl-PL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Bartosz Różański</a:t>
            </a:r>
            <a:endParaRPr lang="pl-PL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Cross </a:t>
            </a:r>
            <a:r>
              <a:rPr lang="pl-PL" dirty="0" err="1" smtClean="0"/>
              <a:t>Site</a:t>
            </a:r>
            <a:r>
              <a:rPr lang="pl-PL" dirty="0" smtClean="0"/>
              <a:t> </a:t>
            </a:r>
            <a:r>
              <a:rPr lang="pl-PL" dirty="0" err="1" smtClean="0"/>
              <a:t>Scripting</a:t>
            </a:r>
            <a:r>
              <a:rPr lang="pl-PL" dirty="0" smtClean="0"/>
              <a:t> (XSS)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000" dirty="0" smtClean="0"/>
          </a:p>
          <a:p>
            <a:r>
              <a:rPr lang="pl-PL" sz="2000" dirty="0" smtClean="0"/>
              <a:t>Umożliwienie wykonania niepożądanych skryptów na przeglądarce użytkownika</a:t>
            </a:r>
          </a:p>
          <a:p>
            <a:r>
              <a:rPr lang="pl-PL" sz="2000" dirty="0" smtClean="0"/>
              <a:t>Wykorzystywane do:</a:t>
            </a:r>
          </a:p>
          <a:p>
            <a:pPr lvl="1"/>
            <a:r>
              <a:rPr lang="pl-PL" sz="1600" dirty="0" smtClean="0"/>
              <a:t>Zmiany wyglądu strony WWW</a:t>
            </a:r>
          </a:p>
          <a:p>
            <a:pPr lvl="1"/>
            <a:r>
              <a:rPr lang="pl-PL" sz="1600" dirty="0" smtClean="0"/>
              <a:t>Przechwycenia sesji użytkownika</a:t>
            </a:r>
          </a:p>
          <a:p>
            <a:pPr lvl="1"/>
            <a:r>
              <a:rPr lang="pl-PL" sz="1600" dirty="0" err="1" smtClean="0"/>
              <a:t>Przekierowania</a:t>
            </a:r>
            <a:r>
              <a:rPr lang="pl-PL" sz="1600" dirty="0" smtClean="0"/>
              <a:t> użytkownika do strony zawierającej </a:t>
            </a:r>
            <a:r>
              <a:rPr lang="pl-PL" sz="1600" dirty="0" err="1" smtClean="0"/>
              <a:t>malware</a:t>
            </a:r>
            <a:endParaRPr lang="pl-PL" sz="1600" dirty="0" smtClean="0"/>
          </a:p>
          <a:p>
            <a:r>
              <a:rPr lang="pl-PL" sz="2000" dirty="0" smtClean="0"/>
              <a:t>Najczęstsze błędy:</a:t>
            </a:r>
          </a:p>
          <a:p>
            <a:pPr lvl="1"/>
            <a:r>
              <a:rPr lang="pl-PL" sz="1600" dirty="0" smtClean="0"/>
              <a:t>Brak walidacji wprowadzanych wartości</a:t>
            </a:r>
          </a:p>
          <a:p>
            <a:pPr lvl="1"/>
            <a:r>
              <a:rPr lang="pl-PL" sz="1600" dirty="0" smtClean="0"/>
              <a:t>Brak prawidłowego kodowania elementów na stronie</a:t>
            </a:r>
          </a:p>
          <a:p>
            <a:pPr lvl="1"/>
            <a:endParaRPr lang="pl-PL" sz="1600" dirty="0" smtClean="0"/>
          </a:p>
          <a:p>
            <a:pPr lvl="1"/>
            <a:endParaRPr lang="pl-PL" sz="1200" dirty="0" smtClean="0"/>
          </a:p>
          <a:p>
            <a:pPr lvl="1"/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XSS – Przykładowy scenariusz ataku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pl-PL" sz="2000" dirty="0" smtClean="0"/>
          </a:p>
          <a:p>
            <a:pPr marL="800100" lvl="1" indent="-342900">
              <a:buFont typeface="+mj-lt"/>
              <a:buAutoNum type="arabicPeriod"/>
            </a:pPr>
            <a:endParaRPr lang="pl-PL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pl-PL" sz="2000" dirty="0" smtClean="0"/>
              <a:t>atakujący wykorzystuje podatną na atak typu XSS stronę  do wstrzyknięcia złośliwego kodu (np. odnośnikiem do skryptu kradnącego „ciasteczko”) i tworzy z niej odpowiedni link, np.:</a:t>
            </a:r>
          </a:p>
          <a:p>
            <a:pPr marL="1200150" lvl="2" indent="-342900">
              <a:buNone/>
            </a:pPr>
            <a:r>
              <a:rPr lang="pl-PL" sz="1000" dirty="0" smtClean="0">
                <a:latin typeface="Courier New" pitchFamily="49" charset="0"/>
                <a:cs typeface="Courier New" pitchFamily="49" charset="0"/>
                <a:hlinkClick r:id="rId2"/>
              </a:rPr>
              <a:t>http://ksiegarnia.com/Search?searchText=%3C%73%63%72%69%70%74%3E%61%6C%65%72%74%28%22%5A%6F%73%74%61%6C%65%73%20%7A%68%61%63%6B%6F%77%61%6E%79%22%29%3C%2F%73%63%72%69%70%74%3E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pPr marL="1200150" lvl="2" indent="-342900">
              <a:buNone/>
            </a:pPr>
            <a:r>
              <a:rPr lang="pl-PL" sz="1400" dirty="0" smtClean="0">
                <a:cs typeface="Courier New" pitchFamily="49" charset="0"/>
              </a:rPr>
              <a:t>co odpowiada:</a:t>
            </a:r>
          </a:p>
          <a:p>
            <a:pPr marL="1200150" lvl="2" indent="-342900">
              <a:buNone/>
            </a:pP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http://ksiegarnia.com/Search?searchText=&lt;script&gt;alert(„Zostales_zhackowany”)&lt;/script&gt;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2000" dirty="0" smtClean="0"/>
              <a:t>Atakujący wymusza na użytkowniku uruchomienie </a:t>
            </a:r>
            <a:r>
              <a:rPr lang="pl-PL" sz="2000" dirty="0" err="1" smtClean="0"/>
              <a:t>link’a</a:t>
            </a:r>
            <a:endParaRPr lang="pl-PL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pl-PL" sz="2000" dirty="0" smtClean="0"/>
              <a:t>Skrypt zapisuje ukradzione „ciasteczko”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2000" dirty="0" smtClean="0"/>
              <a:t>Atakujący podmienia swoje „ciasteczko” na ukradzione i przechwytuje sesję ofiary</a:t>
            </a:r>
          </a:p>
          <a:p>
            <a:endParaRPr lang="pl-P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XSS - zalecenia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Użycie odpowiednich </a:t>
            </a:r>
            <a:r>
              <a:rPr lang="pl-PL" sz="2000" dirty="0" err="1" smtClean="0"/>
              <a:t>encoderów</a:t>
            </a:r>
            <a:r>
              <a:rPr lang="pl-PL" sz="2000" dirty="0" smtClean="0"/>
              <a:t> dla odpowiednich typów danych (HTML, JS, CSS)</a:t>
            </a:r>
          </a:p>
          <a:p>
            <a:pPr lvl="1"/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System.Web.Security.AntiXss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smtClean="0">
                <a:cs typeface="Courier New" pitchFamily="49" charset="0"/>
              </a:rPr>
              <a:t>w .NET 4.5</a:t>
            </a:r>
          </a:p>
          <a:p>
            <a:pPr lvl="1"/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AntiXSS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4.3.0 </a:t>
            </a:r>
            <a:r>
              <a:rPr lang="pl-PL" sz="1600" dirty="0" smtClean="0">
                <a:cs typeface="Courier New" pitchFamily="49" charset="0"/>
              </a:rPr>
              <a:t>- pakiet z </a:t>
            </a:r>
            <a:r>
              <a:rPr lang="pl-PL" sz="1600" dirty="0" err="1" smtClean="0">
                <a:cs typeface="Courier New" pitchFamily="49" charset="0"/>
              </a:rPr>
              <a:t>Nuget</a:t>
            </a:r>
            <a:endParaRPr lang="pl-PL" dirty="0" smtClean="0"/>
          </a:p>
          <a:p>
            <a:r>
              <a:rPr lang="pl-PL" sz="2000" dirty="0" smtClean="0"/>
              <a:t>MVC wykonuje </a:t>
            </a:r>
            <a:r>
              <a:rPr lang="pl-PL" sz="2000" dirty="0" err="1" smtClean="0"/>
              <a:t>enkodowanie</a:t>
            </a:r>
            <a:r>
              <a:rPr lang="pl-PL" sz="2000" dirty="0" smtClean="0"/>
              <a:t> automatycznie w przeciwieństwie do </a:t>
            </a:r>
            <a:r>
              <a:rPr lang="pl-PL" sz="2000" dirty="0" err="1" smtClean="0"/>
              <a:t>WebForms</a:t>
            </a:r>
            <a:endParaRPr lang="pl-PL" sz="2000" dirty="0" smtClean="0"/>
          </a:p>
          <a:p>
            <a:r>
              <a:rPr lang="pl-PL" sz="2000" dirty="0" smtClean="0"/>
              <a:t>Walidacja za pomocą wyrażeń regularnych</a:t>
            </a:r>
          </a:p>
          <a:p>
            <a:r>
              <a:rPr lang="pl-PL" sz="2000" dirty="0" smtClean="0"/>
              <a:t>Wykorzystanie mechanizmów </a:t>
            </a:r>
            <a:r>
              <a:rPr lang="pl-PL" sz="2000" dirty="0" err="1" smtClean="0"/>
              <a:t>frameworka</a:t>
            </a:r>
            <a:r>
              <a:rPr lang="pl-PL" sz="2000" dirty="0" smtClean="0"/>
              <a:t>:</a:t>
            </a:r>
          </a:p>
          <a:p>
            <a:pPr lvl="1"/>
            <a:r>
              <a:rPr lang="pl-PL" sz="1600" dirty="0" smtClean="0"/>
              <a:t>Web </a:t>
            </a:r>
            <a:r>
              <a:rPr lang="pl-PL" sz="1600" dirty="0" err="1" smtClean="0"/>
              <a:t>Forms</a:t>
            </a:r>
            <a:r>
              <a:rPr lang="pl-PL" sz="1600" dirty="0" smtClean="0"/>
              <a:t> – </a:t>
            </a:r>
            <a:r>
              <a:rPr lang="pl-PL" sz="1600" dirty="0" err="1" smtClean="0"/>
              <a:t>validateRequest</a:t>
            </a:r>
            <a:r>
              <a:rPr lang="pl-PL" sz="1600" dirty="0" smtClean="0"/>
              <a:t> (2.0 – na poziomie całej aplikacji  lub pojedynczej strony; 4.0 – możliwość włączenia/wyłączenia walidacji na poziomie kontrolki)</a:t>
            </a:r>
          </a:p>
          <a:p>
            <a:pPr lvl="1"/>
            <a:r>
              <a:rPr lang="pl-PL" sz="1600" dirty="0" smtClean="0"/>
              <a:t>MVC – domyślnie ma włączoną walidację na poziomie Kontrolera lub Akcji (można to kontrolować za pomocą atrybutu „</a:t>
            </a:r>
            <a:r>
              <a:rPr lang="pl-PL" sz="1400" b="1" i="1" dirty="0" err="1" smtClean="0">
                <a:latin typeface="Courier New" pitchFamily="49" charset="0"/>
                <a:cs typeface="Courier New" pitchFamily="49" charset="0"/>
              </a:rPr>
              <a:t>ValidateInputAttribute</a:t>
            </a:r>
            <a:r>
              <a:rPr lang="pl-PL" sz="1600" i="1" dirty="0" smtClean="0"/>
              <a:t>”</a:t>
            </a:r>
          </a:p>
          <a:p>
            <a:r>
              <a:rPr lang="pl-PL" sz="2000" dirty="0" smtClean="0">
                <a:cs typeface="Courier New" pitchFamily="49" charset="0"/>
              </a:rPr>
              <a:t>Wykorzystanie mechanizmów wbudowanych w przeglądarki:</a:t>
            </a:r>
          </a:p>
          <a:p>
            <a:pPr lvl="1"/>
            <a:r>
              <a:rPr lang="pl-PL" sz="1600" dirty="0" smtClean="0">
                <a:cs typeface="Courier New" pitchFamily="49" charset="0"/>
              </a:rPr>
              <a:t>Nagłówek niestandardowy X – XSS - </a:t>
            </a:r>
            <a:r>
              <a:rPr lang="pl-PL" sz="1600" dirty="0" err="1" smtClean="0">
                <a:cs typeface="Courier New" pitchFamily="49" charset="0"/>
              </a:rPr>
              <a:t>Protection</a:t>
            </a:r>
            <a:endParaRPr lang="pl-PL" sz="1600" dirty="0" smtClean="0">
              <a:cs typeface="Courier New" pitchFamily="49" charset="0"/>
            </a:endParaRPr>
          </a:p>
          <a:p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Insecure</a:t>
            </a:r>
            <a:r>
              <a:rPr lang="pl-PL" dirty="0" smtClean="0"/>
              <a:t> </a:t>
            </a:r>
            <a:r>
              <a:rPr lang="pl-PL" dirty="0" err="1" smtClean="0"/>
              <a:t>Direct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r>
              <a:rPr lang="pl-PL" sz="2800" dirty="0" smtClean="0"/>
              <a:t>Podatność ta polega na umożliwieniu dostępu </a:t>
            </a:r>
            <a:r>
              <a:rPr lang="pl-PL" sz="2800" u="sng" dirty="0" smtClean="0"/>
              <a:t>uwierzytelnionemu </a:t>
            </a:r>
            <a:r>
              <a:rPr lang="pl-PL" sz="2800" dirty="0" smtClean="0"/>
              <a:t> użytkownikowi do danych, do których nie miał mieć dostępu</a:t>
            </a:r>
          </a:p>
          <a:p>
            <a:r>
              <a:rPr lang="pl-PL" sz="2800" dirty="0" smtClean="0"/>
              <a:t>Tworzenie bezpośrednich odwołań do danych</a:t>
            </a:r>
          </a:p>
          <a:p>
            <a:r>
              <a:rPr lang="pl-PL" sz="2800" dirty="0" smtClean="0"/>
              <a:t>Brak autoryzacji w procesie dostępu do danych 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Insecure</a:t>
            </a:r>
            <a:r>
              <a:rPr lang="pl-PL" dirty="0" smtClean="0"/>
              <a:t> </a:t>
            </a:r>
            <a:r>
              <a:rPr lang="pl-PL" dirty="0" err="1" smtClean="0"/>
              <a:t>Direct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- zalecenia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800" dirty="0" smtClean="0"/>
          </a:p>
          <a:p>
            <a:r>
              <a:rPr lang="pl-PL" sz="2800" dirty="0" smtClean="0"/>
              <a:t>Zabezpieczenie poprzez powszechną autoryzację dostępu do zasobów</a:t>
            </a:r>
          </a:p>
          <a:p>
            <a:r>
              <a:rPr lang="pl-PL" sz="2800" dirty="0" smtClean="0"/>
              <a:t>Utworzenie mechanizmu pośrednich odwołań dostępnych w sesji użytkownika</a:t>
            </a:r>
          </a:p>
          <a:p>
            <a:r>
              <a:rPr lang="pl-PL" sz="2800" dirty="0" smtClean="0"/>
              <a:t>Wykorzystanie mechanizmu </a:t>
            </a:r>
            <a:r>
              <a:rPr lang="pl-PL" sz="2800" dirty="0" err="1" smtClean="0"/>
              <a:t>obfuskacji</a:t>
            </a:r>
            <a:r>
              <a:rPr lang="pl-PL" sz="2800" dirty="0" smtClean="0"/>
              <a:t> (UWAGA: „security by </a:t>
            </a:r>
            <a:r>
              <a:rPr lang="pl-PL" sz="2800" dirty="0" err="1" smtClean="0"/>
              <a:t>obscurity</a:t>
            </a:r>
            <a:r>
              <a:rPr lang="pl-PL" sz="2800" dirty="0" smtClean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Security </a:t>
            </a:r>
            <a:r>
              <a:rPr lang="pl-PL" dirty="0" err="1" smtClean="0"/>
              <a:t>Misconfiguration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Błędna konfiguracja odpowiadająca za bezpieczeństwo</a:t>
            </a:r>
          </a:p>
          <a:p>
            <a:r>
              <a:rPr lang="pl-PL" sz="2400" dirty="0" smtClean="0"/>
              <a:t>Nieprawidłowe wykorzystanie narzędzi monitorujących (</a:t>
            </a:r>
            <a:r>
              <a:rPr lang="pl-PL" sz="2400" dirty="0" err="1" smtClean="0"/>
              <a:t>Trace</a:t>
            </a:r>
            <a:r>
              <a:rPr lang="pl-PL" sz="2400" dirty="0" smtClean="0"/>
              <a:t>, ELMAH)</a:t>
            </a:r>
          </a:p>
          <a:p>
            <a:r>
              <a:rPr lang="pl-PL" sz="2400" dirty="0" smtClean="0"/>
              <a:t>Jawne „wrażliwe” dane (</a:t>
            </a:r>
            <a:r>
              <a:rPr lang="pl-PL" sz="2400" dirty="0" err="1" smtClean="0"/>
              <a:t>connection</a:t>
            </a:r>
            <a:r>
              <a:rPr lang="pl-PL" sz="2400" dirty="0" smtClean="0"/>
              <a:t> </a:t>
            </a:r>
            <a:r>
              <a:rPr lang="pl-PL" sz="2400" dirty="0" err="1" smtClean="0"/>
              <a:t>stringi</a:t>
            </a:r>
            <a:r>
              <a:rPr lang="pl-PL" sz="2400" dirty="0" smtClean="0"/>
              <a:t> w kodzie źródłowym lub konfiguracji)</a:t>
            </a:r>
          </a:p>
          <a:p>
            <a:r>
              <a:rPr lang="pl-PL" sz="2400" dirty="0" smtClean="0"/>
              <a:t>Brak dedykowanych ekranów błędów</a:t>
            </a:r>
          </a:p>
          <a:p>
            <a:r>
              <a:rPr lang="pl-PL" sz="2400" dirty="0" smtClean="0"/>
              <a:t>Wykorzystanie nieaktualnych wersji komponentów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Security </a:t>
            </a:r>
            <a:r>
              <a:rPr lang="pl-PL" dirty="0" err="1" smtClean="0"/>
              <a:t>Misconfiguration</a:t>
            </a:r>
            <a:r>
              <a:rPr lang="pl-PL" dirty="0" smtClean="0"/>
              <a:t> - zalecenia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Tworzenie dedykowanych ekranów z błędami</a:t>
            </a:r>
          </a:p>
          <a:p>
            <a:r>
              <a:rPr lang="pl-PL" sz="2400" dirty="0" smtClean="0"/>
              <a:t>Wykorzystanie mechanizmu szyfrowania konfiguracji dla „wrażliwych” jej elementów</a:t>
            </a:r>
            <a:br>
              <a:rPr lang="pl-PL" sz="2400" dirty="0" smtClean="0"/>
            </a:br>
            <a:endParaRPr lang="pl-PL" sz="2400" dirty="0" smtClean="0"/>
          </a:p>
          <a:p>
            <a:pPr>
              <a:buNone/>
            </a:pP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400" b="1" dirty="0" err="1" smtClean="0">
                <a:latin typeface="Courier New" pitchFamily="49" charset="0"/>
                <a:cs typeface="Courier New" pitchFamily="49" charset="0"/>
              </a:rPr>
              <a:t>aspnet_regiis</a:t>
            </a: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 -pe "</a:t>
            </a:r>
            <a:r>
              <a:rPr lang="pl-PL" sz="1400" b="1" dirty="0" err="1" smtClean="0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" -</a:t>
            </a:r>
            <a:r>
              <a:rPr lang="pl-PL" sz="1400" b="1" dirty="0" err="1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 "/</a:t>
            </a:r>
            <a:r>
              <a:rPr lang="pl-PL" sz="1400" b="1" dirty="0" err="1" smtClean="0">
                <a:latin typeface="Courier New" pitchFamily="49" charset="0"/>
                <a:cs typeface="Courier New" pitchFamily="49" charset="0"/>
              </a:rPr>
              <a:t>SampleApplication</a:t>
            </a: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" -</a:t>
            </a:r>
            <a:r>
              <a:rPr lang="pl-PL" sz="1400" b="1" dirty="0" err="1" smtClean="0">
                <a:latin typeface="Courier New" pitchFamily="49" charset="0"/>
                <a:cs typeface="Courier New" pitchFamily="49" charset="0"/>
              </a:rPr>
              <a:t>prov</a:t>
            </a: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l-PL" sz="1400" b="1" dirty="0" err="1" smtClean="0">
                <a:latin typeface="Courier New" pitchFamily="49" charset="0"/>
                <a:cs typeface="Courier New" pitchFamily="49" charset="0"/>
              </a:rPr>
              <a:t>RsaProtectedConfigurationProvider</a:t>
            </a:r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pl-PL" sz="1400" b="1" dirty="0" smtClean="0">
                <a:latin typeface="Courier New" pitchFamily="49" charset="0"/>
                <a:cs typeface="Courier New" pitchFamily="49" charset="0"/>
              </a:rPr>
            </a:br>
            <a:endParaRPr lang="pl-PL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2400" dirty="0" smtClean="0"/>
              <a:t>Wykorzystanie mechanizmu transformacji w celu zarządzania konfiguracją w trakcie wdrażania na produkcji</a:t>
            </a:r>
          </a:p>
          <a:p>
            <a:r>
              <a:rPr lang="pl-PL" sz="2400" dirty="0" smtClean="0"/>
              <a:t>Korzystanie z najnowszych wersji komponentów 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Zawsze budujmy wielopoziomowe zabezpieczenia</a:t>
            </a:r>
          </a:p>
          <a:p>
            <a:r>
              <a:rPr lang="pl-PL" dirty="0" smtClean="0"/>
              <a:t>Nigdy nie ufajmy użytkownikowi (nawet uwierzytelnionemu)</a:t>
            </a:r>
          </a:p>
          <a:p>
            <a:r>
              <a:rPr lang="pl-PL" dirty="0" smtClean="0"/>
              <a:t>Wykonujmy testy bezpieczeństwa aplikacji</a:t>
            </a:r>
          </a:p>
          <a:p>
            <a:r>
              <a:rPr lang="pl-PL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000" dirty="0" smtClean="0">
              <a:hlinkClick r:id="rId2"/>
            </a:endParaRPr>
          </a:p>
          <a:p>
            <a:endParaRPr lang="pl-PL" sz="2000" dirty="0" smtClean="0">
              <a:hlinkClick r:id="rId2"/>
            </a:endParaRPr>
          </a:p>
          <a:p>
            <a:endParaRPr lang="pl-PL" sz="2000" dirty="0" smtClean="0">
              <a:hlinkClick r:id="rId2"/>
            </a:endParaRPr>
          </a:p>
          <a:p>
            <a:r>
              <a:rPr lang="pl-PL" sz="1800" dirty="0" err="1" smtClean="0">
                <a:hlinkClick r:id="rId2"/>
              </a:rPr>
              <a:t>owasp.org</a:t>
            </a:r>
            <a:endParaRPr lang="pl-PL" sz="1800" dirty="0" smtClean="0"/>
          </a:p>
          <a:p>
            <a:r>
              <a:rPr lang="pl-PL" sz="1800" dirty="0" err="1" smtClean="0">
                <a:hlinkClick r:id="rId3"/>
              </a:rPr>
              <a:t>www.troyhunt.com</a:t>
            </a:r>
            <a:r>
              <a:rPr lang="pl-PL" sz="1800" dirty="0" smtClean="0"/>
              <a:t> </a:t>
            </a:r>
          </a:p>
          <a:p>
            <a:r>
              <a:rPr lang="pl-PL" sz="1800" dirty="0" err="1" smtClean="0">
                <a:hlinkClick r:id="rId4"/>
              </a:rPr>
              <a:t>www.asp.net</a:t>
            </a:r>
            <a:endParaRPr lang="pl-PL" sz="1800" dirty="0" smtClean="0"/>
          </a:p>
          <a:p>
            <a:r>
              <a:rPr lang="pl-PL" sz="1800" dirty="0" smtClean="0">
                <a:hlinkClick r:id="rId5"/>
              </a:rPr>
              <a:t>http://blogs.msdn.com/b/cdndevs/archive/2015/02/04/evolving-asp-net-apps-cross-site-scripting.aspx</a:t>
            </a:r>
            <a:endParaRPr lang="pl-PL" sz="1800" dirty="0" smtClean="0"/>
          </a:p>
          <a:p>
            <a:r>
              <a:rPr lang="pl-PL" sz="1800" dirty="0" smtClean="0">
                <a:hlinkClick r:id="rId6"/>
              </a:rPr>
              <a:t>https://msdn.microsoft.com/en-us/library/330a99hc%28v=vs.140%29.aspx</a:t>
            </a:r>
            <a:endParaRPr lang="pl-PL" sz="1800" dirty="0" smtClean="0"/>
          </a:p>
          <a:p>
            <a:r>
              <a:rPr lang="pl-PL" sz="1800" dirty="0" smtClean="0">
                <a:hlinkClick r:id="rId7"/>
              </a:rPr>
              <a:t>http://www.codeproject.com/Articles/291562/Asp-net-web-application-Security-Review-Dos-Dont#2</a:t>
            </a:r>
            <a:endParaRPr lang="pl-PL" sz="1800" dirty="0" smtClean="0"/>
          </a:p>
          <a:p>
            <a:endParaRPr lang="pl-PL" sz="1800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Pytania???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err="1" smtClean="0"/>
              <a:t>Twitter</a:t>
            </a:r>
            <a:r>
              <a:rPr lang="pl-PL" sz="2000" dirty="0" smtClean="0"/>
              <a:t>: @</a:t>
            </a:r>
            <a:r>
              <a:rPr lang="pl-PL" sz="2000" dirty="0" err="1" smtClean="0"/>
              <a:t>barozanski</a:t>
            </a:r>
            <a:endParaRPr lang="pl-PL" sz="2000" dirty="0" smtClean="0"/>
          </a:p>
          <a:p>
            <a:r>
              <a:rPr lang="pl-PL" sz="2000" dirty="0" smtClean="0"/>
              <a:t>E-Mail: </a:t>
            </a:r>
            <a:r>
              <a:rPr lang="pl-PL" sz="2000" dirty="0" err="1" smtClean="0"/>
              <a:t>barozanski@gmail.com</a:t>
            </a:r>
            <a:endParaRPr lang="pl-PL" sz="2000" dirty="0" smtClean="0"/>
          </a:p>
          <a:p>
            <a:r>
              <a:rPr lang="pl-PL" sz="2000" dirty="0" smtClean="0"/>
              <a:t>Strona </a:t>
            </a:r>
            <a:r>
              <a:rPr lang="pl-PL" sz="2000" dirty="0" err="1" smtClean="0"/>
              <a:t>www</a:t>
            </a:r>
            <a:r>
              <a:rPr lang="pl-PL" sz="2000" dirty="0" smtClean="0"/>
              <a:t>: „w przygotowaniu” (od ponad pół roku)</a:t>
            </a:r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co mi to wszystko?</a:t>
            </a:r>
          </a:p>
          <a:p>
            <a:r>
              <a:rPr lang="pl-PL" dirty="0" smtClean="0"/>
              <a:t>Ranking zagrożeń – OWASP Top 10</a:t>
            </a:r>
          </a:p>
          <a:p>
            <a:r>
              <a:rPr lang="pl-PL" dirty="0" smtClean="0"/>
              <a:t>Zagrożenia i jak sobie z nimi radzić?</a:t>
            </a:r>
          </a:p>
          <a:p>
            <a:r>
              <a:rPr lang="pl-PL" dirty="0" smtClean="0"/>
              <a:t>I co dalej?</a:t>
            </a:r>
          </a:p>
          <a:p>
            <a:r>
              <a:rPr lang="pl-PL" dirty="0" smtClean="0"/>
              <a:t>Pytania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obra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708920"/>
            <a:ext cx="3853211" cy="648072"/>
          </a:xfrm>
          <a:prstGeom prst="rect">
            <a:avLst/>
          </a:prstGeom>
        </p:spPr>
      </p:pic>
      <p:pic>
        <p:nvPicPr>
          <p:cNvPr id="7" name="Obraz 6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717032"/>
            <a:ext cx="2998151" cy="720080"/>
          </a:xfrm>
          <a:prstGeom prst="rect">
            <a:avLst/>
          </a:prstGeom>
        </p:spPr>
      </p:pic>
      <p:pic>
        <p:nvPicPr>
          <p:cNvPr id="8" name="Obraz 7" descr="pobra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548680"/>
            <a:ext cx="864096" cy="1047389"/>
          </a:xfrm>
          <a:prstGeom prst="rect">
            <a:avLst/>
          </a:prstGeom>
        </p:spPr>
      </p:pic>
      <p:pic>
        <p:nvPicPr>
          <p:cNvPr id="9" name="Obraz 8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124744"/>
            <a:ext cx="2384214" cy="614933"/>
          </a:xfrm>
          <a:prstGeom prst="rect">
            <a:avLst/>
          </a:prstGeom>
        </p:spPr>
      </p:pic>
      <p:pic>
        <p:nvPicPr>
          <p:cNvPr id="10" name="Obraz 9" descr="ie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4941168"/>
            <a:ext cx="2462014" cy="789585"/>
          </a:xfrm>
          <a:prstGeom prst="rect">
            <a:avLst/>
          </a:prstGeom>
        </p:spPr>
      </p:pic>
      <p:pic>
        <p:nvPicPr>
          <p:cNvPr id="11" name="Obraz 10" descr="telegrap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3928" y="4797152"/>
            <a:ext cx="1352550" cy="847725"/>
          </a:xfrm>
          <a:prstGeom prst="rect">
            <a:avLst/>
          </a:prstGeom>
        </p:spPr>
      </p:pic>
      <p:pic>
        <p:nvPicPr>
          <p:cNvPr id="12" name="Obraz 11" descr="harvar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908720"/>
            <a:ext cx="1154717" cy="1129283"/>
          </a:xfrm>
          <a:prstGeom prst="rect">
            <a:avLst/>
          </a:prstGeom>
        </p:spPr>
      </p:pic>
      <p:pic>
        <p:nvPicPr>
          <p:cNvPr id="13" name="Obraz 12" descr="HP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3928" y="476672"/>
            <a:ext cx="2685014" cy="557783"/>
          </a:xfrm>
          <a:prstGeom prst="rect">
            <a:avLst/>
          </a:prstGeom>
        </p:spPr>
      </p:pic>
      <p:pic>
        <p:nvPicPr>
          <p:cNvPr id="14" name="Obraz 13" descr="amazo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584" y="4869160"/>
            <a:ext cx="2160240" cy="791512"/>
          </a:xfrm>
          <a:prstGeom prst="rect">
            <a:avLst/>
          </a:prstGeom>
        </p:spPr>
      </p:pic>
      <p:pic>
        <p:nvPicPr>
          <p:cNvPr id="15" name="Obraz 14" descr="gpw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52120" y="3645024"/>
            <a:ext cx="2510908" cy="591121"/>
          </a:xfrm>
          <a:prstGeom prst="rect">
            <a:avLst/>
          </a:prstGeom>
        </p:spPr>
      </p:pic>
      <p:pic>
        <p:nvPicPr>
          <p:cNvPr id="16" name="Obraz 15" descr="kbw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3568" y="2708920"/>
            <a:ext cx="1841346" cy="792088"/>
          </a:xfrm>
          <a:prstGeom prst="rect">
            <a:avLst/>
          </a:prstGeom>
        </p:spPr>
      </p:pic>
      <p:pic>
        <p:nvPicPr>
          <p:cNvPr id="17" name="Obraz 16" descr="city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83968" y="1340768"/>
            <a:ext cx="1071563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OWASP Top 10 (2013)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000" dirty="0" smtClean="0"/>
          </a:p>
          <a:p>
            <a:r>
              <a:rPr lang="pl-PL" sz="2000" dirty="0" smtClean="0"/>
              <a:t>A1 – </a:t>
            </a:r>
            <a:r>
              <a:rPr lang="pl-PL" sz="2000" dirty="0" err="1" smtClean="0"/>
              <a:t>Injection</a:t>
            </a:r>
            <a:endParaRPr lang="pl-PL" sz="2000" dirty="0" smtClean="0"/>
          </a:p>
          <a:p>
            <a:r>
              <a:rPr lang="pl-PL" sz="2000" dirty="0" smtClean="0"/>
              <a:t>A2 – </a:t>
            </a:r>
            <a:r>
              <a:rPr lang="pl-PL" sz="2000" dirty="0" err="1" smtClean="0"/>
              <a:t>Broken</a:t>
            </a:r>
            <a:r>
              <a:rPr lang="pl-PL" sz="2000" dirty="0" smtClean="0"/>
              <a:t> </a:t>
            </a:r>
            <a:r>
              <a:rPr lang="pl-PL" sz="2000" dirty="0" err="1" smtClean="0"/>
              <a:t>Authentication</a:t>
            </a:r>
            <a:r>
              <a:rPr lang="pl-PL" sz="2000" dirty="0" smtClean="0"/>
              <a:t> and Session Management</a:t>
            </a:r>
          </a:p>
          <a:p>
            <a:r>
              <a:rPr lang="pl-PL" sz="2000" dirty="0" smtClean="0"/>
              <a:t>A3 – Cross </a:t>
            </a:r>
            <a:r>
              <a:rPr lang="pl-PL" sz="2000" dirty="0" err="1" smtClean="0"/>
              <a:t>Site</a:t>
            </a:r>
            <a:r>
              <a:rPr lang="pl-PL" sz="2000" dirty="0" smtClean="0"/>
              <a:t> </a:t>
            </a:r>
            <a:r>
              <a:rPr lang="pl-PL" sz="2000" dirty="0" err="1" smtClean="0"/>
              <a:t>Scripting</a:t>
            </a:r>
            <a:r>
              <a:rPr lang="pl-PL" sz="2000" dirty="0" smtClean="0"/>
              <a:t> (XSS)</a:t>
            </a:r>
          </a:p>
          <a:p>
            <a:r>
              <a:rPr lang="pl-PL" sz="2000" dirty="0" smtClean="0"/>
              <a:t>A4 – </a:t>
            </a:r>
            <a:r>
              <a:rPr lang="pl-PL" sz="2000" dirty="0" err="1" smtClean="0"/>
              <a:t>Insecure</a:t>
            </a:r>
            <a:r>
              <a:rPr lang="pl-PL" sz="2000" dirty="0" smtClean="0"/>
              <a:t> </a:t>
            </a:r>
            <a:r>
              <a:rPr lang="pl-PL" sz="2000" dirty="0" err="1" smtClean="0"/>
              <a:t>Direct</a:t>
            </a:r>
            <a:r>
              <a:rPr lang="pl-PL" sz="2000" dirty="0" smtClean="0"/>
              <a:t> </a:t>
            </a:r>
            <a:r>
              <a:rPr lang="pl-PL" sz="2000" dirty="0" err="1" smtClean="0"/>
              <a:t>Object</a:t>
            </a:r>
            <a:r>
              <a:rPr lang="pl-PL" sz="2000" dirty="0" smtClean="0"/>
              <a:t> </a:t>
            </a:r>
            <a:r>
              <a:rPr lang="pl-PL" sz="2000" dirty="0" err="1" smtClean="0"/>
              <a:t>References</a:t>
            </a:r>
            <a:endParaRPr lang="pl-PL" sz="2000" dirty="0" smtClean="0"/>
          </a:p>
          <a:p>
            <a:r>
              <a:rPr lang="pl-PL" sz="2000" dirty="0" smtClean="0"/>
              <a:t>A5 – Security </a:t>
            </a:r>
            <a:r>
              <a:rPr lang="pl-PL" sz="2000" dirty="0" err="1" smtClean="0"/>
              <a:t>Misconfiguration</a:t>
            </a:r>
            <a:endParaRPr lang="pl-PL" sz="2000" dirty="0" smtClean="0"/>
          </a:p>
          <a:p>
            <a:r>
              <a:rPr lang="pl-PL" sz="2000" dirty="0" smtClean="0"/>
              <a:t>A6 – </a:t>
            </a:r>
            <a:r>
              <a:rPr lang="pl-PL" sz="2000" dirty="0" err="1" smtClean="0"/>
              <a:t>Sensitive</a:t>
            </a:r>
            <a:r>
              <a:rPr lang="pl-PL" sz="2000" dirty="0" smtClean="0"/>
              <a:t> Data </a:t>
            </a:r>
            <a:r>
              <a:rPr lang="pl-PL" sz="2000" dirty="0" err="1" smtClean="0"/>
              <a:t>Exposure</a:t>
            </a:r>
            <a:endParaRPr lang="pl-PL" sz="2000" dirty="0" smtClean="0"/>
          </a:p>
          <a:p>
            <a:r>
              <a:rPr lang="pl-PL" sz="2000" dirty="0" smtClean="0"/>
              <a:t>A7 – </a:t>
            </a:r>
            <a:r>
              <a:rPr lang="pl-PL" sz="2000" dirty="0" err="1" smtClean="0"/>
              <a:t>Missing</a:t>
            </a:r>
            <a:r>
              <a:rPr lang="pl-PL" sz="2000" dirty="0" smtClean="0"/>
              <a:t> </a:t>
            </a:r>
            <a:r>
              <a:rPr lang="pl-PL" sz="2000" dirty="0" err="1" smtClean="0"/>
              <a:t>Function</a:t>
            </a:r>
            <a:r>
              <a:rPr lang="pl-PL" sz="2000" dirty="0" smtClean="0"/>
              <a:t> </a:t>
            </a:r>
            <a:r>
              <a:rPr lang="pl-PL" sz="2000" dirty="0" err="1" smtClean="0"/>
              <a:t>Level</a:t>
            </a:r>
            <a:r>
              <a:rPr lang="pl-PL" sz="2000" dirty="0" smtClean="0"/>
              <a:t> Access </a:t>
            </a:r>
            <a:r>
              <a:rPr lang="pl-PL" sz="2000" dirty="0" err="1" smtClean="0"/>
              <a:t>Control</a:t>
            </a:r>
            <a:endParaRPr lang="pl-PL" sz="2000" dirty="0" smtClean="0"/>
          </a:p>
          <a:p>
            <a:r>
              <a:rPr lang="pl-PL" sz="2000" dirty="0" smtClean="0"/>
              <a:t>A8 – Cross </a:t>
            </a:r>
            <a:r>
              <a:rPr lang="pl-PL" sz="2000" dirty="0" err="1" smtClean="0"/>
              <a:t>Site</a:t>
            </a:r>
            <a:r>
              <a:rPr lang="pl-PL" sz="2000" dirty="0" smtClean="0"/>
              <a:t> </a:t>
            </a:r>
            <a:r>
              <a:rPr lang="pl-PL" sz="2000" dirty="0" err="1" smtClean="0"/>
              <a:t>Request</a:t>
            </a:r>
            <a:r>
              <a:rPr lang="pl-PL" sz="2000" dirty="0" smtClean="0"/>
              <a:t> </a:t>
            </a:r>
            <a:r>
              <a:rPr lang="pl-PL" sz="2000" dirty="0" err="1" smtClean="0"/>
              <a:t>Forgery</a:t>
            </a:r>
            <a:r>
              <a:rPr lang="pl-PL" sz="2000" dirty="0" smtClean="0"/>
              <a:t> (CSRF)</a:t>
            </a:r>
          </a:p>
          <a:p>
            <a:r>
              <a:rPr lang="pl-PL" sz="2000" dirty="0" smtClean="0"/>
              <a:t>A9 – </a:t>
            </a:r>
            <a:r>
              <a:rPr lang="pl-PL" sz="2000" dirty="0" err="1" smtClean="0"/>
              <a:t>Using</a:t>
            </a:r>
            <a:r>
              <a:rPr lang="pl-PL" sz="2000" dirty="0" smtClean="0"/>
              <a:t> </a:t>
            </a:r>
            <a:r>
              <a:rPr lang="pl-PL" sz="2000" dirty="0" err="1" smtClean="0"/>
              <a:t>Components</a:t>
            </a:r>
            <a:r>
              <a:rPr lang="pl-PL" sz="2000" dirty="0" smtClean="0"/>
              <a:t>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pl-PL" sz="2000" dirty="0" err="1" smtClean="0"/>
              <a:t>Knonw</a:t>
            </a:r>
            <a:r>
              <a:rPr lang="pl-PL" sz="2000" dirty="0" smtClean="0"/>
              <a:t> </a:t>
            </a:r>
            <a:r>
              <a:rPr lang="pl-PL" sz="2000" dirty="0" err="1" smtClean="0"/>
              <a:t>Vulnerabilities</a:t>
            </a:r>
            <a:endParaRPr lang="pl-PL" sz="2000" dirty="0" smtClean="0"/>
          </a:p>
          <a:p>
            <a:r>
              <a:rPr lang="pl-PL" sz="2000" dirty="0" smtClean="0"/>
              <a:t>A10 – </a:t>
            </a:r>
            <a:r>
              <a:rPr lang="pl-PL" sz="2000" dirty="0" err="1" smtClean="0"/>
              <a:t>Unvalidated</a:t>
            </a:r>
            <a:r>
              <a:rPr lang="pl-PL" sz="2000" dirty="0" smtClean="0"/>
              <a:t> </a:t>
            </a:r>
            <a:r>
              <a:rPr lang="pl-PL" sz="2000" dirty="0" err="1" smtClean="0"/>
              <a:t>Redirects</a:t>
            </a:r>
            <a:r>
              <a:rPr lang="pl-PL" sz="2000" dirty="0" smtClean="0"/>
              <a:t> and </a:t>
            </a:r>
            <a:r>
              <a:rPr lang="pl-PL" sz="2000" dirty="0" err="1" smtClean="0"/>
              <a:t>Forwards</a:t>
            </a:r>
            <a:endParaRPr lang="pl-PL" sz="2000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95536" y="1916832"/>
            <a:ext cx="6192688" cy="19442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Injection</a:t>
            </a:r>
            <a:r>
              <a:rPr lang="pl-PL" dirty="0" smtClean="0"/>
              <a:t> (SQL, OS, LDAP, …)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r>
              <a:rPr lang="pl-PL" sz="2400" dirty="0" smtClean="0"/>
              <a:t>Atakujący wysyła do strony specjalnie spreparowany tekst, który modyfikuje działanie serwera co umożliwia ujawnienie „wrażliwych” danych</a:t>
            </a:r>
          </a:p>
          <a:p>
            <a:r>
              <a:rPr lang="pl-PL" sz="2400" dirty="0" smtClean="0"/>
              <a:t>Wykorzystanie niedostatecznego filtrowania i braku typowania danych wprowadzanych do aplikacji oraz niepoprawnego użycia języka SQL lub innych (sklejanie zapytań)</a:t>
            </a:r>
          </a:p>
          <a:p>
            <a:r>
              <a:rPr lang="pl-PL" sz="2400" dirty="0" smtClean="0"/>
              <a:t>Wykorzystanie błędów w systemie bazy danych</a:t>
            </a:r>
          </a:p>
          <a:p>
            <a:r>
              <a:rPr lang="pl-PL" sz="2400" dirty="0" smtClean="0"/>
              <a:t>Umożliwia nieuprawniony dostęp do danych, struktury BD, struktury katalogów, uprawnień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Injection</a:t>
            </a:r>
            <a:r>
              <a:rPr lang="pl-PL" dirty="0" smtClean="0"/>
              <a:t> – zalecenia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smtClean="0"/>
              <a:t>Filtrowanie wprowadzanych danych:</a:t>
            </a:r>
          </a:p>
          <a:p>
            <a:pPr lvl="1"/>
            <a:r>
              <a:rPr lang="pl-PL" sz="1600" dirty="0" err="1" smtClean="0"/>
              <a:t>Walidatory</a:t>
            </a:r>
            <a:r>
              <a:rPr lang="pl-PL" sz="1600" dirty="0" smtClean="0"/>
              <a:t> </a:t>
            </a:r>
            <a:r>
              <a:rPr lang="pl-PL" sz="1600" dirty="0" err="1" smtClean="0"/>
              <a:t>Regex</a:t>
            </a:r>
            <a:endParaRPr lang="pl-PL" sz="1600" dirty="0" smtClean="0"/>
          </a:p>
          <a:p>
            <a:pPr lvl="1"/>
            <a:r>
              <a:rPr lang="pl-PL" sz="1600" dirty="0" smtClean="0"/>
              <a:t>Wartości słownikowe</a:t>
            </a:r>
          </a:p>
          <a:p>
            <a:pPr lvl="1"/>
            <a:r>
              <a:rPr lang="pl-PL" sz="1600" dirty="0" smtClean="0"/>
              <a:t>Typowanie wartości - </a:t>
            </a:r>
            <a:r>
              <a:rPr lang="pl-PL" sz="1600" dirty="0" err="1" smtClean="0"/>
              <a:t>TryParse</a:t>
            </a:r>
            <a:r>
              <a:rPr lang="pl-PL" sz="1600" dirty="0" smtClean="0"/>
              <a:t>(…)</a:t>
            </a:r>
          </a:p>
          <a:p>
            <a:r>
              <a:rPr lang="pl-PL" sz="2000" dirty="0" smtClean="0"/>
              <a:t>Wykorzystanie parametrów w zapytaniach zamiast „sklejania” zapytań SQL</a:t>
            </a:r>
          </a:p>
          <a:p>
            <a:r>
              <a:rPr lang="pl-PL" sz="2000" dirty="0" smtClean="0"/>
              <a:t>Wykorzystanie procedur składowanych</a:t>
            </a:r>
          </a:p>
          <a:p>
            <a:r>
              <a:rPr lang="pl-PL" sz="2000" dirty="0" smtClean="0"/>
              <a:t>Wykorzystanie ORM </a:t>
            </a:r>
          </a:p>
          <a:p>
            <a:r>
              <a:rPr lang="pl-PL" sz="2000" dirty="0" smtClean="0"/>
              <a:t>Stosować zasadę najniższych uprawnień dla użytkownika wykonującego zapytania na bazie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Broken</a:t>
            </a:r>
            <a:r>
              <a:rPr lang="pl-PL" dirty="0" smtClean="0"/>
              <a:t> </a:t>
            </a:r>
            <a:r>
              <a:rPr lang="pl-PL" dirty="0" err="1" smtClean="0"/>
              <a:t>Authentication</a:t>
            </a:r>
            <a:r>
              <a:rPr lang="pl-PL" dirty="0" smtClean="0"/>
              <a:t> and Session Management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/>
              <a:t>Skutki:</a:t>
            </a:r>
          </a:p>
          <a:p>
            <a:r>
              <a:rPr lang="pl-PL" sz="2400" dirty="0" smtClean="0"/>
              <a:t>Przechwycenie sesji</a:t>
            </a:r>
          </a:p>
          <a:p>
            <a:r>
              <a:rPr lang="pl-PL" sz="2400" dirty="0" smtClean="0"/>
              <a:t>Wykorzystanie tożsamości innego użytkownika</a:t>
            </a:r>
          </a:p>
          <a:p>
            <a:pPr>
              <a:buNone/>
            </a:pPr>
            <a:r>
              <a:rPr lang="pl-PL" sz="2400" dirty="0" smtClean="0"/>
              <a:t>Powody:</a:t>
            </a:r>
          </a:p>
          <a:p>
            <a:r>
              <a:rPr lang="pl-PL" sz="2400" dirty="0" smtClean="0"/>
              <a:t>Niepoprawne przechowywanie ID sesji (np. w </a:t>
            </a:r>
            <a:r>
              <a:rPr lang="pl-PL" sz="2400" dirty="0" err="1" smtClean="0"/>
              <a:t>URI’u</a:t>
            </a:r>
            <a:r>
              <a:rPr lang="pl-PL" sz="2400" dirty="0" smtClean="0"/>
              <a:t>)</a:t>
            </a:r>
          </a:p>
          <a:p>
            <a:r>
              <a:rPr lang="pl-PL" sz="2400" dirty="0" smtClean="0"/>
              <a:t>Niedostateczna ochrona przed atakiem XSS umożliwiającym wykradzenie „ciasteczka”</a:t>
            </a:r>
          </a:p>
          <a:p>
            <a:r>
              <a:rPr lang="pl-PL" sz="2400" dirty="0" smtClean="0"/>
              <a:t>Brak odpowiednich zabezpieczeń kryptograficznych dla poświadczeń („</a:t>
            </a:r>
            <a:r>
              <a:rPr lang="pl-PL" sz="2400" dirty="0" err="1" smtClean="0"/>
              <a:t>credentials</a:t>
            </a:r>
            <a:r>
              <a:rPr lang="pl-PL" sz="2400" dirty="0" smtClean="0"/>
              <a:t>”)</a:t>
            </a:r>
          </a:p>
          <a:p>
            <a:r>
              <a:rPr lang="pl-PL" sz="2400" dirty="0" smtClean="0"/>
              <a:t>Przesyłanie „wrażliwych” danych niezabezpieczonym kanałem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Broken</a:t>
            </a:r>
            <a:r>
              <a:rPr lang="pl-PL" dirty="0" smtClean="0"/>
              <a:t> </a:t>
            </a:r>
            <a:r>
              <a:rPr lang="pl-PL" dirty="0" err="1" smtClean="0"/>
              <a:t>Authentication</a:t>
            </a:r>
            <a:r>
              <a:rPr lang="pl-PL" dirty="0" smtClean="0"/>
              <a:t> and Session Management - zalecenia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sz="2000" dirty="0" smtClean="0"/>
          </a:p>
          <a:p>
            <a:r>
              <a:rPr lang="pl-PL" sz="2000" dirty="0" smtClean="0"/>
              <a:t>Prawidłowa konfiguracja elementu „&lt;</a:t>
            </a:r>
            <a:r>
              <a:rPr lang="pl-PL" sz="2000" dirty="0" err="1" smtClean="0"/>
              <a:t>sessionState</a:t>
            </a:r>
            <a:r>
              <a:rPr lang="pl-PL" sz="2000" dirty="0" smtClean="0"/>
              <a:t>&gt;” – najlepiej pozostawić wartość domyślną (bez ustawionego atrybutu „</a:t>
            </a:r>
            <a:r>
              <a:rPr lang="pl-PL" sz="2000" dirty="0" err="1" smtClean="0"/>
              <a:t>cookieless</a:t>
            </a:r>
            <a:r>
              <a:rPr lang="pl-PL" sz="2000" dirty="0" smtClean="0"/>
              <a:t>”) lub ustawić </a:t>
            </a:r>
            <a:br>
              <a:rPr lang="pl-PL" sz="2000" dirty="0" smtClean="0"/>
            </a:b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sessionState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cookieless=„UseCookies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pl-PL" sz="2000" dirty="0" smtClean="0"/>
          </a:p>
          <a:p>
            <a:r>
              <a:rPr lang="pl-PL" sz="2000" dirty="0" smtClean="0"/>
              <a:t>Wykorzystywać dobrze poznane moduły do zarządzania </a:t>
            </a:r>
            <a:r>
              <a:rPr lang="pl-PL" sz="2000" dirty="0" err="1" smtClean="0"/>
              <a:t>tożsamościami</a:t>
            </a:r>
            <a:r>
              <a:rPr lang="pl-PL" sz="2000" dirty="0" smtClean="0"/>
              <a:t> (UWAGA: zwrócić uwagę na sposób przechowywania haseł </a:t>
            </a:r>
            <a:r>
              <a:rPr lang="pl-PL" sz="2000" smtClean="0"/>
              <a:t>– </a:t>
            </a:r>
            <a:r>
              <a:rPr lang="pl-PL" sz="2000" smtClean="0"/>
              <a:t>stosować algorytm </a:t>
            </a:r>
            <a:r>
              <a:rPr lang="pl-PL" sz="2000" dirty="0" smtClean="0"/>
              <a:t>PBKDFK2)</a:t>
            </a:r>
          </a:p>
          <a:p>
            <a:pPr lvl="1"/>
            <a:r>
              <a:rPr lang="pl-PL" sz="1600" dirty="0" err="1" smtClean="0"/>
              <a:t>bCrypt.NET</a:t>
            </a:r>
            <a:endParaRPr lang="pl-PL" sz="1600" dirty="0" smtClean="0"/>
          </a:p>
          <a:p>
            <a:pPr lvl="1"/>
            <a:r>
              <a:rPr lang="pl-PL" sz="1600" dirty="0" err="1" smtClean="0"/>
              <a:t>Zetetic.Security</a:t>
            </a:r>
            <a:endParaRPr lang="pl-PL" sz="1600" dirty="0" smtClean="0"/>
          </a:p>
          <a:p>
            <a:r>
              <a:rPr lang="pl-PL" sz="2000" dirty="0" smtClean="0"/>
              <a:t>Ustawiać „odpowiednie </a:t>
            </a:r>
            <a:r>
              <a:rPr lang="pl-PL" sz="2000" dirty="0" err="1" smtClean="0"/>
              <a:t>timeout’y</a:t>
            </a:r>
            <a:r>
              <a:rPr lang="pl-PL" sz="2000" dirty="0" smtClean="0"/>
              <a:t>” dla sesji</a:t>
            </a:r>
          </a:p>
          <a:p>
            <a:r>
              <a:rPr lang="pl-PL" sz="2000" dirty="0" smtClean="0"/>
              <a:t>Ustanowić politykę tworzenia i odzyskiwania haseł</a:t>
            </a:r>
          </a:p>
          <a:p>
            <a:r>
              <a:rPr lang="pl-PL" sz="2000" dirty="0" smtClean="0"/>
              <a:t>Wykorzystywać połączenia szyfrowane na poziomie protokołu, tam gdzie przetwarzamy „dane wrażliwe” 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httpCookies</a:t>
            </a:r>
            <a:r>
              <a:rPr lang="en-US" sz="1600" dirty="0" smtClean="0"/>
              <a:t> </a:t>
            </a:r>
            <a:r>
              <a:rPr lang="en-US" sz="1600" dirty="0" err="1" smtClean="0"/>
              <a:t>httpOnlyCookies</a:t>
            </a:r>
            <a:r>
              <a:rPr lang="en-US" sz="1600" dirty="0" smtClean="0"/>
              <a:t>="true" </a:t>
            </a:r>
            <a:r>
              <a:rPr lang="en-US" sz="1600" dirty="0" err="1" smtClean="0"/>
              <a:t>requireSSL</a:t>
            </a:r>
            <a:r>
              <a:rPr lang="en-US" sz="1600" dirty="0" smtClean="0"/>
              <a:t>="true" /&gt; </a:t>
            </a:r>
            <a:endParaRPr lang="pl-PL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691</Words>
  <Application>Microsoft Office PowerPoint</Application>
  <PresentationFormat>Pokaz na ekranie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Bezpieczeństwo aplikacji web’owych w ASP.NET </vt:lpstr>
      <vt:lpstr>O mnie</vt:lpstr>
      <vt:lpstr>Agenda</vt:lpstr>
      <vt:lpstr>Slajd 4</vt:lpstr>
      <vt:lpstr>OWASP Top 10 (2013)</vt:lpstr>
      <vt:lpstr>Injection (SQL, OS, LDAP, …)</vt:lpstr>
      <vt:lpstr>Injection – zalecenia</vt:lpstr>
      <vt:lpstr>Broken Authentication and Session Management</vt:lpstr>
      <vt:lpstr>Broken Authentication and Session Management - zalecenia</vt:lpstr>
      <vt:lpstr>Cross Site Scripting (XSS)</vt:lpstr>
      <vt:lpstr>XSS – Przykładowy scenariusz ataku</vt:lpstr>
      <vt:lpstr>XSS - zalecenia</vt:lpstr>
      <vt:lpstr>Insecure Direct Object Reference</vt:lpstr>
      <vt:lpstr>Insecure Direct Object Reference - zalecenia</vt:lpstr>
      <vt:lpstr>Security Misconfiguration</vt:lpstr>
      <vt:lpstr>Security Misconfiguration - zalecenia</vt:lpstr>
      <vt:lpstr>Podsumowanie</vt:lpstr>
      <vt:lpstr>Bibliografia</vt:lpstr>
      <vt:lpstr>Pytania???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Bezpieczeństwo aplikacji web’owych w ASP.NET</dc:title>
  <dc:creator>war010934</dc:creator>
  <cp:lastModifiedBy>war010934</cp:lastModifiedBy>
  <cp:revision>101</cp:revision>
  <dcterms:created xsi:type="dcterms:W3CDTF">2015-04-14T11:46:45Z</dcterms:created>
  <dcterms:modified xsi:type="dcterms:W3CDTF">2015-04-17T09:05:56Z</dcterms:modified>
</cp:coreProperties>
</file>