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8" r:id="rId1"/>
  </p:sldMasterIdLst>
  <p:sldIdLst>
    <p:sldId id="256" r:id="rId2"/>
    <p:sldId id="257" r:id="rId3"/>
    <p:sldId id="258" r:id="rId4"/>
    <p:sldId id="271" r:id="rId5"/>
    <p:sldId id="270" r:id="rId6"/>
    <p:sldId id="259" r:id="rId7"/>
    <p:sldId id="264" r:id="rId8"/>
    <p:sldId id="265" r:id="rId9"/>
    <p:sldId id="266" r:id="rId10"/>
    <p:sldId id="267" r:id="rId11"/>
    <p:sldId id="269" r:id="rId12"/>
    <p:sldId id="268" r:id="rId13"/>
    <p:sldId id="260" r:id="rId14"/>
    <p:sldId id="262" r:id="rId15"/>
    <p:sldId id="263" r:id="rId16"/>
    <p:sldId id="272" r:id="rId1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094980-BAEB-3A18-04BD-59AA8DAF469B}"/>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8E9D8459-7F54-C536-0F95-30853A899C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71F9D7D3-6966-3FE4-B4F5-A7DBC62663E9}"/>
              </a:ext>
            </a:extLst>
          </p:cNvPr>
          <p:cNvSpPr>
            <a:spLocks noGrp="1"/>
          </p:cNvSpPr>
          <p:nvPr>
            <p:ph type="dt" sz="half" idx="10"/>
          </p:nvPr>
        </p:nvSpPr>
        <p:spPr/>
        <p:txBody>
          <a:bodyPr/>
          <a:lstStyle/>
          <a:p>
            <a:fld id="{F997FC43-6DE5-48A2-AA7C-BC63BB512E9B}" type="datetimeFigureOut">
              <a:rPr lang="he-IL" smtClean="0"/>
              <a:t>ז'/אב/תשפ"ד</a:t>
            </a:fld>
            <a:endParaRPr lang="he-IL"/>
          </a:p>
        </p:txBody>
      </p:sp>
      <p:sp>
        <p:nvSpPr>
          <p:cNvPr id="5" name="מציין מיקום של כותרת תחתונה 4">
            <a:extLst>
              <a:ext uri="{FF2B5EF4-FFF2-40B4-BE49-F238E27FC236}">
                <a16:creationId xmlns:a16="http://schemas.microsoft.com/office/drawing/2014/main" id="{C94CDA97-52AE-FE50-6A2C-2B8DDB013D1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4F8B487-88BF-4AF9-58DC-0CB6E1136227}"/>
              </a:ext>
            </a:extLst>
          </p:cNvPr>
          <p:cNvSpPr>
            <a:spLocks noGrp="1"/>
          </p:cNvSpPr>
          <p:nvPr>
            <p:ph type="sldNum" sz="quarter" idx="12"/>
          </p:nvPr>
        </p:nvSpPr>
        <p:spPr/>
        <p:txBody>
          <a:bodyPr/>
          <a:lstStyle/>
          <a:p>
            <a:fld id="{921676A9-F2F2-4C57-B875-B4256A3056CB}" type="slidenum">
              <a:rPr lang="he-IL" smtClean="0"/>
              <a:t>‹#›</a:t>
            </a:fld>
            <a:endParaRPr lang="he-IL"/>
          </a:p>
        </p:txBody>
      </p:sp>
    </p:spTree>
    <p:extLst>
      <p:ext uri="{BB962C8B-B14F-4D97-AF65-F5344CB8AC3E}">
        <p14:creationId xmlns:p14="http://schemas.microsoft.com/office/powerpoint/2010/main" val="4149653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9F6F36-4992-F175-0F89-496BCB3C35C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EB219B0C-6F1C-DD2E-5286-BDD84762801F}"/>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BEC73A2-FA72-F443-2271-5F77B1447F42}"/>
              </a:ext>
            </a:extLst>
          </p:cNvPr>
          <p:cNvSpPr>
            <a:spLocks noGrp="1"/>
          </p:cNvSpPr>
          <p:nvPr>
            <p:ph type="dt" sz="half" idx="10"/>
          </p:nvPr>
        </p:nvSpPr>
        <p:spPr/>
        <p:txBody>
          <a:bodyPr/>
          <a:lstStyle/>
          <a:p>
            <a:fld id="{F997FC43-6DE5-48A2-AA7C-BC63BB512E9B}" type="datetimeFigureOut">
              <a:rPr lang="he-IL" smtClean="0"/>
              <a:t>ז'/אב/תשפ"ד</a:t>
            </a:fld>
            <a:endParaRPr lang="he-IL"/>
          </a:p>
        </p:txBody>
      </p:sp>
      <p:sp>
        <p:nvSpPr>
          <p:cNvPr id="5" name="מציין מיקום של כותרת תחתונה 4">
            <a:extLst>
              <a:ext uri="{FF2B5EF4-FFF2-40B4-BE49-F238E27FC236}">
                <a16:creationId xmlns:a16="http://schemas.microsoft.com/office/drawing/2014/main" id="{BEF51892-A92C-2D00-4C9A-335F9C4C3A2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278709D-7F2F-40C4-E8C6-DDDB8040401B}"/>
              </a:ext>
            </a:extLst>
          </p:cNvPr>
          <p:cNvSpPr>
            <a:spLocks noGrp="1"/>
          </p:cNvSpPr>
          <p:nvPr>
            <p:ph type="sldNum" sz="quarter" idx="12"/>
          </p:nvPr>
        </p:nvSpPr>
        <p:spPr/>
        <p:txBody>
          <a:bodyPr/>
          <a:lstStyle/>
          <a:p>
            <a:fld id="{921676A9-F2F2-4C57-B875-B4256A3056CB}" type="slidenum">
              <a:rPr lang="he-IL" smtClean="0"/>
              <a:t>‹#›</a:t>
            </a:fld>
            <a:endParaRPr lang="he-IL"/>
          </a:p>
        </p:txBody>
      </p:sp>
    </p:spTree>
    <p:extLst>
      <p:ext uri="{BB962C8B-B14F-4D97-AF65-F5344CB8AC3E}">
        <p14:creationId xmlns:p14="http://schemas.microsoft.com/office/powerpoint/2010/main" val="362617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6DC068CF-2322-2EE7-6F4B-18E64D8D6E6E}"/>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F3E0A974-1DFB-0D3E-7E27-53460972272F}"/>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2F9E523-3437-C9A7-D53C-34A212735D3B}"/>
              </a:ext>
            </a:extLst>
          </p:cNvPr>
          <p:cNvSpPr>
            <a:spLocks noGrp="1"/>
          </p:cNvSpPr>
          <p:nvPr>
            <p:ph type="dt" sz="half" idx="10"/>
          </p:nvPr>
        </p:nvSpPr>
        <p:spPr/>
        <p:txBody>
          <a:bodyPr/>
          <a:lstStyle/>
          <a:p>
            <a:fld id="{F997FC43-6DE5-48A2-AA7C-BC63BB512E9B}" type="datetimeFigureOut">
              <a:rPr lang="he-IL" smtClean="0"/>
              <a:t>ז'/אב/תשפ"ד</a:t>
            </a:fld>
            <a:endParaRPr lang="he-IL"/>
          </a:p>
        </p:txBody>
      </p:sp>
      <p:sp>
        <p:nvSpPr>
          <p:cNvPr id="5" name="מציין מיקום של כותרת תחתונה 4">
            <a:extLst>
              <a:ext uri="{FF2B5EF4-FFF2-40B4-BE49-F238E27FC236}">
                <a16:creationId xmlns:a16="http://schemas.microsoft.com/office/drawing/2014/main" id="{F989BB44-9C26-5CB0-14FF-39988D3C853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EF5BA28-2E57-BCDB-81B6-D92D3C89839F}"/>
              </a:ext>
            </a:extLst>
          </p:cNvPr>
          <p:cNvSpPr>
            <a:spLocks noGrp="1"/>
          </p:cNvSpPr>
          <p:nvPr>
            <p:ph type="sldNum" sz="quarter" idx="12"/>
          </p:nvPr>
        </p:nvSpPr>
        <p:spPr/>
        <p:txBody>
          <a:bodyPr/>
          <a:lstStyle/>
          <a:p>
            <a:fld id="{921676A9-F2F2-4C57-B875-B4256A3056CB}" type="slidenum">
              <a:rPr lang="he-IL" smtClean="0"/>
              <a:t>‹#›</a:t>
            </a:fld>
            <a:endParaRPr lang="he-IL"/>
          </a:p>
        </p:txBody>
      </p:sp>
    </p:spTree>
    <p:extLst>
      <p:ext uri="{BB962C8B-B14F-4D97-AF65-F5344CB8AC3E}">
        <p14:creationId xmlns:p14="http://schemas.microsoft.com/office/powerpoint/2010/main" val="1383993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7BB52A4-AB07-9B61-923C-AA5F31F81D2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E41CA3CD-CBB5-EC8D-E2C0-7D99B332A598}"/>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AD50BA7-5068-68E9-C9ED-93FA28E0E74B}"/>
              </a:ext>
            </a:extLst>
          </p:cNvPr>
          <p:cNvSpPr>
            <a:spLocks noGrp="1"/>
          </p:cNvSpPr>
          <p:nvPr>
            <p:ph type="dt" sz="half" idx="10"/>
          </p:nvPr>
        </p:nvSpPr>
        <p:spPr/>
        <p:txBody>
          <a:bodyPr/>
          <a:lstStyle/>
          <a:p>
            <a:fld id="{F997FC43-6DE5-48A2-AA7C-BC63BB512E9B}" type="datetimeFigureOut">
              <a:rPr lang="he-IL" smtClean="0"/>
              <a:t>ז'/אב/תשפ"ד</a:t>
            </a:fld>
            <a:endParaRPr lang="he-IL"/>
          </a:p>
        </p:txBody>
      </p:sp>
      <p:sp>
        <p:nvSpPr>
          <p:cNvPr id="5" name="מציין מיקום של כותרת תחתונה 4">
            <a:extLst>
              <a:ext uri="{FF2B5EF4-FFF2-40B4-BE49-F238E27FC236}">
                <a16:creationId xmlns:a16="http://schemas.microsoft.com/office/drawing/2014/main" id="{D9EAE9F9-FAB6-187B-75E6-89503EE92CBC}"/>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5B6830B-D1ED-BAC8-23D9-AA717EAA1FD5}"/>
              </a:ext>
            </a:extLst>
          </p:cNvPr>
          <p:cNvSpPr>
            <a:spLocks noGrp="1"/>
          </p:cNvSpPr>
          <p:nvPr>
            <p:ph type="sldNum" sz="quarter" idx="12"/>
          </p:nvPr>
        </p:nvSpPr>
        <p:spPr/>
        <p:txBody>
          <a:bodyPr/>
          <a:lstStyle/>
          <a:p>
            <a:fld id="{921676A9-F2F2-4C57-B875-B4256A3056CB}" type="slidenum">
              <a:rPr lang="he-IL" smtClean="0"/>
              <a:t>‹#›</a:t>
            </a:fld>
            <a:endParaRPr lang="he-IL"/>
          </a:p>
        </p:txBody>
      </p:sp>
    </p:spTree>
    <p:extLst>
      <p:ext uri="{BB962C8B-B14F-4D97-AF65-F5344CB8AC3E}">
        <p14:creationId xmlns:p14="http://schemas.microsoft.com/office/powerpoint/2010/main" val="292555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1E1D630-B60F-6331-49A7-2A102C262D2D}"/>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E7D9444-7742-F979-AA83-BE2B65A1222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E22410B4-6EC0-4097-97B7-727DB9C05D88}"/>
              </a:ext>
            </a:extLst>
          </p:cNvPr>
          <p:cNvSpPr>
            <a:spLocks noGrp="1"/>
          </p:cNvSpPr>
          <p:nvPr>
            <p:ph type="dt" sz="half" idx="10"/>
          </p:nvPr>
        </p:nvSpPr>
        <p:spPr/>
        <p:txBody>
          <a:bodyPr/>
          <a:lstStyle/>
          <a:p>
            <a:fld id="{F997FC43-6DE5-48A2-AA7C-BC63BB512E9B}" type="datetimeFigureOut">
              <a:rPr lang="he-IL" smtClean="0"/>
              <a:t>ז'/אב/תשפ"ד</a:t>
            </a:fld>
            <a:endParaRPr lang="he-IL"/>
          </a:p>
        </p:txBody>
      </p:sp>
      <p:sp>
        <p:nvSpPr>
          <p:cNvPr id="5" name="מציין מיקום של כותרת תחתונה 4">
            <a:extLst>
              <a:ext uri="{FF2B5EF4-FFF2-40B4-BE49-F238E27FC236}">
                <a16:creationId xmlns:a16="http://schemas.microsoft.com/office/drawing/2014/main" id="{86B974F9-F924-5F9E-C76E-E37E5F9F8D7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706DCAE-726C-D9D0-086B-8CD184B5BBCD}"/>
              </a:ext>
            </a:extLst>
          </p:cNvPr>
          <p:cNvSpPr>
            <a:spLocks noGrp="1"/>
          </p:cNvSpPr>
          <p:nvPr>
            <p:ph type="sldNum" sz="quarter" idx="12"/>
          </p:nvPr>
        </p:nvSpPr>
        <p:spPr/>
        <p:txBody>
          <a:bodyPr/>
          <a:lstStyle/>
          <a:p>
            <a:fld id="{921676A9-F2F2-4C57-B875-B4256A3056CB}" type="slidenum">
              <a:rPr lang="he-IL" smtClean="0"/>
              <a:t>‹#›</a:t>
            </a:fld>
            <a:endParaRPr lang="he-IL"/>
          </a:p>
        </p:txBody>
      </p:sp>
    </p:spTree>
    <p:extLst>
      <p:ext uri="{BB962C8B-B14F-4D97-AF65-F5344CB8AC3E}">
        <p14:creationId xmlns:p14="http://schemas.microsoft.com/office/powerpoint/2010/main" val="1317486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F4F43F5-BE1F-5912-BDA4-83493C2195D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7744ADB-F2EC-75F4-6A5B-53D92475661E}"/>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86170019-2B3C-6BCF-8356-33B63B23BF93}"/>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ADA00D59-9D98-7CFE-5FA4-624328F6B63E}"/>
              </a:ext>
            </a:extLst>
          </p:cNvPr>
          <p:cNvSpPr>
            <a:spLocks noGrp="1"/>
          </p:cNvSpPr>
          <p:nvPr>
            <p:ph type="dt" sz="half" idx="10"/>
          </p:nvPr>
        </p:nvSpPr>
        <p:spPr/>
        <p:txBody>
          <a:bodyPr/>
          <a:lstStyle/>
          <a:p>
            <a:fld id="{F997FC43-6DE5-48A2-AA7C-BC63BB512E9B}" type="datetimeFigureOut">
              <a:rPr lang="he-IL" smtClean="0"/>
              <a:t>ז'/אב/תשפ"ד</a:t>
            </a:fld>
            <a:endParaRPr lang="he-IL"/>
          </a:p>
        </p:txBody>
      </p:sp>
      <p:sp>
        <p:nvSpPr>
          <p:cNvPr id="6" name="מציין מיקום של כותרת תחתונה 5">
            <a:extLst>
              <a:ext uri="{FF2B5EF4-FFF2-40B4-BE49-F238E27FC236}">
                <a16:creationId xmlns:a16="http://schemas.microsoft.com/office/drawing/2014/main" id="{E8895E72-DE90-C839-D554-2D4866846AF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E4B429A-C3C7-4BE8-2FAE-86D2FBD698EB}"/>
              </a:ext>
            </a:extLst>
          </p:cNvPr>
          <p:cNvSpPr>
            <a:spLocks noGrp="1"/>
          </p:cNvSpPr>
          <p:nvPr>
            <p:ph type="sldNum" sz="quarter" idx="12"/>
          </p:nvPr>
        </p:nvSpPr>
        <p:spPr/>
        <p:txBody>
          <a:bodyPr/>
          <a:lstStyle/>
          <a:p>
            <a:fld id="{921676A9-F2F2-4C57-B875-B4256A3056CB}" type="slidenum">
              <a:rPr lang="he-IL" smtClean="0"/>
              <a:t>‹#›</a:t>
            </a:fld>
            <a:endParaRPr lang="he-IL"/>
          </a:p>
        </p:txBody>
      </p:sp>
    </p:spTree>
    <p:extLst>
      <p:ext uri="{BB962C8B-B14F-4D97-AF65-F5344CB8AC3E}">
        <p14:creationId xmlns:p14="http://schemas.microsoft.com/office/powerpoint/2010/main" val="807426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27294F8-B748-F457-3669-F8D52FED2880}"/>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3A998B7D-A60E-F72F-182F-B3AA7FA1FB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CD687DB6-D7A8-850E-51C9-A146AC881E03}"/>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8A232F12-5D5B-379D-E753-9C9EF03FB4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ED612C25-FC05-5978-8D02-AED53BFE2942}"/>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F037677A-B2F5-EA41-AC4F-8125712B3B89}"/>
              </a:ext>
            </a:extLst>
          </p:cNvPr>
          <p:cNvSpPr>
            <a:spLocks noGrp="1"/>
          </p:cNvSpPr>
          <p:nvPr>
            <p:ph type="dt" sz="half" idx="10"/>
          </p:nvPr>
        </p:nvSpPr>
        <p:spPr/>
        <p:txBody>
          <a:bodyPr/>
          <a:lstStyle/>
          <a:p>
            <a:fld id="{F997FC43-6DE5-48A2-AA7C-BC63BB512E9B}" type="datetimeFigureOut">
              <a:rPr lang="he-IL" smtClean="0"/>
              <a:t>ז'/אב/תשפ"ד</a:t>
            </a:fld>
            <a:endParaRPr lang="he-IL"/>
          </a:p>
        </p:txBody>
      </p:sp>
      <p:sp>
        <p:nvSpPr>
          <p:cNvPr id="8" name="מציין מיקום של כותרת תחתונה 7">
            <a:extLst>
              <a:ext uri="{FF2B5EF4-FFF2-40B4-BE49-F238E27FC236}">
                <a16:creationId xmlns:a16="http://schemas.microsoft.com/office/drawing/2014/main" id="{1BE62CB3-442A-54B3-F2CE-EC5E8CC48CF6}"/>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9C9F039A-9E74-42CF-A77C-730736AB651A}"/>
              </a:ext>
            </a:extLst>
          </p:cNvPr>
          <p:cNvSpPr>
            <a:spLocks noGrp="1"/>
          </p:cNvSpPr>
          <p:nvPr>
            <p:ph type="sldNum" sz="quarter" idx="12"/>
          </p:nvPr>
        </p:nvSpPr>
        <p:spPr/>
        <p:txBody>
          <a:bodyPr/>
          <a:lstStyle/>
          <a:p>
            <a:fld id="{921676A9-F2F2-4C57-B875-B4256A3056CB}" type="slidenum">
              <a:rPr lang="he-IL" smtClean="0"/>
              <a:t>‹#›</a:t>
            </a:fld>
            <a:endParaRPr lang="he-IL"/>
          </a:p>
        </p:txBody>
      </p:sp>
    </p:spTree>
    <p:extLst>
      <p:ext uri="{BB962C8B-B14F-4D97-AF65-F5344CB8AC3E}">
        <p14:creationId xmlns:p14="http://schemas.microsoft.com/office/powerpoint/2010/main" val="2609773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D3A631F-5A70-E9D7-DF50-D1E7855CC1B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A09E62E0-5F7C-57A4-3FDE-D5CBF5B78A02}"/>
              </a:ext>
            </a:extLst>
          </p:cNvPr>
          <p:cNvSpPr>
            <a:spLocks noGrp="1"/>
          </p:cNvSpPr>
          <p:nvPr>
            <p:ph type="dt" sz="half" idx="10"/>
          </p:nvPr>
        </p:nvSpPr>
        <p:spPr/>
        <p:txBody>
          <a:bodyPr/>
          <a:lstStyle/>
          <a:p>
            <a:fld id="{F997FC43-6DE5-48A2-AA7C-BC63BB512E9B}" type="datetimeFigureOut">
              <a:rPr lang="he-IL" smtClean="0"/>
              <a:t>ז'/אב/תשפ"ד</a:t>
            </a:fld>
            <a:endParaRPr lang="he-IL"/>
          </a:p>
        </p:txBody>
      </p:sp>
      <p:sp>
        <p:nvSpPr>
          <p:cNvPr id="4" name="מציין מיקום של כותרת תחתונה 3">
            <a:extLst>
              <a:ext uri="{FF2B5EF4-FFF2-40B4-BE49-F238E27FC236}">
                <a16:creationId xmlns:a16="http://schemas.microsoft.com/office/drawing/2014/main" id="{83D904F5-36FB-141A-95F7-C55FE83F6B12}"/>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4A14A105-6035-80C2-BA70-A8B961ECA19A}"/>
              </a:ext>
            </a:extLst>
          </p:cNvPr>
          <p:cNvSpPr>
            <a:spLocks noGrp="1"/>
          </p:cNvSpPr>
          <p:nvPr>
            <p:ph type="sldNum" sz="quarter" idx="12"/>
          </p:nvPr>
        </p:nvSpPr>
        <p:spPr/>
        <p:txBody>
          <a:bodyPr/>
          <a:lstStyle/>
          <a:p>
            <a:fld id="{921676A9-F2F2-4C57-B875-B4256A3056CB}" type="slidenum">
              <a:rPr lang="he-IL" smtClean="0"/>
              <a:t>‹#›</a:t>
            </a:fld>
            <a:endParaRPr lang="he-IL"/>
          </a:p>
        </p:txBody>
      </p:sp>
    </p:spTree>
    <p:extLst>
      <p:ext uri="{BB962C8B-B14F-4D97-AF65-F5344CB8AC3E}">
        <p14:creationId xmlns:p14="http://schemas.microsoft.com/office/powerpoint/2010/main" val="3287507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1795E06F-C731-9D5E-7D15-6193197C9A53}"/>
              </a:ext>
            </a:extLst>
          </p:cNvPr>
          <p:cNvSpPr>
            <a:spLocks noGrp="1"/>
          </p:cNvSpPr>
          <p:nvPr>
            <p:ph type="dt" sz="half" idx="10"/>
          </p:nvPr>
        </p:nvSpPr>
        <p:spPr/>
        <p:txBody>
          <a:bodyPr/>
          <a:lstStyle/>
          <a:p>
            <a:fld id="{F997FC43-6DE5-48A2-AA7C-BC63BB512E9B}" type="datetimeFigureOut">
              <a:rPr lang="he-IL" smtClean="0"/>
              <a:t>ז'/אב/תשפ"ד</a:t>
            </a:fld>
            <a:endParaRPr lang="he-IL"/>
          </a:p>
        </p:txBody>
      </p:sp>
      <p:sp>
        <p:nvSpPr>
          <p:cNvPr id="3" name="מציין מיקום של כותרת תחתונה 2">
            <a:extLst>
              <a:ext uri="{FF2B5EF4-FFF2-40B4-BE49-F238E27FC236}">
                <a16:creationId xmlns:a16="http://schemas.microsoft.com/office/drawing/2014/main" id="{6608B5B1-C9BF-766A-2066-74AA07DC6EA1}"/>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AA36C2A3-583D-A1EB-A6C0-F4D239689651}"/>
              </a:ext>
            </a:extLst>
          </p:cNvPr>
          <p:cNvSpPr>
            <a:spLocks noGrp="1"/>
          </p:cNvSpPr>
          <p:nvPr>
            <p:ph type="sldNum" sz="quarter" idx="12"/>
          </p:nvPr>
        </p:nvSpPr>
        <p:spPr/>
        <p:txBody>
          <a:bodyPr/>
          <a:lstStyle/>
          <a:p>
            <a:fld id="{921676A9-F2F2-4C57-B875-B4256A3056CB}" type="slidenum">
              <a:rPr lang="he-IL" smtClean="0"/>
              <a:t>‹#›</a:t>
            </a:fld>
            <a:endParaRPr lang="he-IL"/>
          </a:p>
        </p:txBody>
      </p:sp>
    </p:spTree>
    <p:extLst>
      <p:ext uri="{BB962C8B-B14F-4D97-AF65-F5344CB8AC3E}">
        <p14:creationId xmlns:p14="http://schemas.microsoft.com/office/powerpoint/2010/main" val="4199339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7D42D18-29A0-D83A-9897-4D83E7960E52}"/>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04CC12A-98D7-19D9-04A9-04C66475AD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DFEC2B14-4940-FA1A-D4ED-6FE93B55D9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4E5E8211-FE7C-3F91-53DF-0987142C9593}"/>
              </a:ext>
            </a:extLst>
          </p:cNvPr>
          <p:cNvSpPr>
            <a:spLocks noGrp="1"/>
          </p:cNvSpPr>
          <p:nvPr>
            <p:ph type="dt" sz="half" idx="10"/>
          </p:nvPr>
        </p:nvSpPr>
        <p:spPr/>
        <p:txBody>
          <a:bodyPr/>
          <a:lstStyle/>
          <a:p>
            <a:fld id="{F997FC43-6DE5-48A2-AA7C-BC63BB512E9B}" type="datetimeFigureOut">
              <a:rPr lang="he-IL" smtClean="0"/>
              <a:t>ז'/אב/תשפ"ד</a:t>
            </a:fld>
            <a:endParaRPr lang="he-IL"/>
          </a:p>
        </p:txBody>
      </p:sp>
      <p:sp>
        <p:nvSpPr>
          <p:cNvPr id="6" name="מציין מיקום של כותרת תחתונה 5">
            <a:extLst>
              <a:ext uri="{FF2B5EF4-FFF2-40B4-BE49-F238E27FC236}">
                <a16:creationId xmlns:a16="http://schemas.microsoft.com/office/drawing/2014/main" id="{57D29C6D-56D8-3682-10AE-3F6A75B88F90}"/>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5410D419-2054-D787-864C-5E1C8844B9F8}"/>
              </a:ext>
            </a:extLst>
          </p:cNvPr>
          <p:cNvSpPr>
            <a:spLocks noGrp="1"/>
          </p:cNvSpPr>
          <p:nvPr>
            <p:ph type="sldNum" sz="quarter" idx="12"/>
          </p:nvPr>
        </p:nvSpPr>
        <p:spPr/>
        <p:txBody>
          <a:bodyPr/>
          <a:lstStyle/>
          <a:p>
            <a:fld id="{921676A9-F2F2-4C57-B875-B4256A3056CB}" type="slidenum">
              <a:rPr lang="he-IL" smtClean="0"/>
              <a:t>‹#›</a:t>
            </a:fld>
            <a:endParaRPr lang="he-IL"/>
          </a:p>
        </p:txBody>
      </p:sp>
    </p:spTree>
    <p:extLst>
      <p:ext uri="{BB962C8B-B14F-4D97-AF65-F5344CB8AC3E}">
        <p14:creationId xmlns:p14="http://schemas.microsoft.com/office/powerpoint/2010/main" val="197420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9DA1C93-17E1-7ABC-0D77-10141436017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C66307C2-FB1B-DEA5-8F01-F688FB1F3E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0E8CB69E-94B5-0B20-1CB4-DB3C5E136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9273D895-E224-C5C8-DCB6-C1D65E729B51}"/>
              </a:ext>
            </a:extLst>
          </p:cNvPr>
          <p:cNvSpPr>
            <a:spLocks noGrp="1"/>
          </p:cNvSpPr>
          <p:nvPr>
            <p:ph type="dt" sz="half" idx="10"/>
          </p:nvPr>
        </p:nvSpPr>
        <p:spPr/>
        <p:txBody>
          <a:bodyPr/>
          <a:lstStyle/>
          <a:p>
            <a:fld id="{F997FC43-6DE5-48A2-AA7C-BC63BB512E9B}" type="datetimeFigureOut">
              <a:rPr lang="he-IL" smtClean="0"/>
              <a:t>ז'/אב/תשפ"ד</a:t>
            </a:fld>
            <a:endParaRPr lang="he-IL"/>
          </a:p>
        </p:txBody>
      </p:sp>
      <p:sp>
        <p:nvSpPr>
          <p:cNvPr id="6" name="מציין מיקום של כותרת תחתונה 5">
            <a:extLst>
              <a:ext uri="{FF2B5EF4-FFF2-40B4-BE49-F238E27FC236}">
                <a16:creationId xmlns:a16="http://schemas.microsoft.com/office/drawing/2014/main" id="{60238DE4-9533-3359-C533-68539B29ECC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1C675338-D4AA-9D1B-2223-F37879066099}"/>
              </a:ext>
            </a:extLst>
          </p:cNvPr>
          <p:cNvSpPr>
            <a:spLocks noGrp="1"/>
          </p:cNvSpPr>
          <p:nvPr>
            <p:ph type="sldNum" sz="quarter" idx="12"/>
          </p:nvPr>
        </p:nvSpPr>
        <p:spPr/>
        <p:txBody>
          <a:bodyPr/>
          <a:lstStyle/>
          <a:p>
            <a:fld id="{921676A9-F2F2-4C57-B875-B4256A3056CB}" type="slidenum">
              <a:rPr lang="he-IL" smtClean="0"/>
              <a:t>‹#›</a:t>
            </a:fld>
            <a:endParaRPr lang="he-IL"/>
          </a:p>
        </p:txBody>
      </p:sp>
    </p:spTree>
    <p:extLst>
      <p:ext uri="{BB962C8B-B14F-4D97-AF65-F5344CB8AC3E}">
        <p14:creationId xmlns:p14="http://schemas.microsoft.com/office/powerpoint/2010/main" val="1987326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0000"/>
            <a:lum/>
          </a:blip>
          <a:srcRect/>
          <a:stretch>
            <a:fillRect t="-9000" b="-9000"/>
          </a:stretch>
        </a:blipFill>
        <a:effectLst/>
      </p:bgPr>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7E6C1493-C020-438D-7A76-8740D02A2CF9}"/>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6241818D-1DA8-E973-594C-EF39B36AAD5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9B7771D-718A-1F67-50AD-AD89475669E4}"/>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82000"/>
                  </a:schemeClr>
                </a:solidFill>
              </a:defRPr>
            </a:lvl1pPr>
          </a:lstStyle>
          <a:p>
            <a:fld id="{F997FC43-6DE5-48A2-AA7C-BC63BB512E9B}" type="datetimeFigureOut">
              <a:rPr lang="he-IL" smtClean="0"/>
              <a:t>ז'/אב/תשפ"ד</a:t>
            </a:fld>
            <a:endParaRPr lang="he-IL"/>
          </a:p>
        </p:txBody>
      </p:sp>
      <p:sp>
        <p:nvSpPr>
          <p:cNvPr id="5" name="מציין מיקום של כותרת תחתונה 4">
            <a:extLst>
              <a:ext uri="{FF2B5EF4-FFF2-40B4-BE49-F238E27FC236}">
                <a16:creationId xmlns:a16="http://schemas.microsoft.com/office/drawing/2014/main" id="{08338200-6BFD-C9DB-7184-0FE411CCBF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82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1FD554B7-83CA-1C4E-D033-DF2FD06E8AE0}"/>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82000"/>
                  </a:schemeClr>
                </a:solidFill>
              </a:defRPr>
            </a:lvl1pPr>
          </a:lstStyle>
          <a:p>
            <a:fld id="{921676A9-F2F2-4C57-B875-B4256A3056CB}" type="slidenum">
              <a:rPr lang="he-IL" smtClean="0"/>
              <a:t>‹#›</a:t>
            </a:fld>
            <a:endParaRPr lang="he-IL"/>
          </a:p>
        </p:txBody>
      </p:sp>
    </p:spTree>
    <p:extLst>
      <p:ext uri="{BB962C8B-B14F-4D97-AF65-F5344CB8AC3E}">
        <p14:creationId xmlns:p14="http://schemas.microsoft.com/office/powerpoint/2010/main" val="235321549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תמונה 4" descr="תמונה שמכילה בחוץ, שמיים, הרפתקה, ציוד ספורט&#10;&#10;התיאור נוצר באופן אוטומטי">
            <a:extLst>
              <a:ext uri="{FF2B5EF4-FFF2-40B4-BE49-F238E27FC236}">
                <a16:creationId xmlns:a16="http://schemas.microsoft.com/office/drawing/2014/main" id="{7688D95C-E135-A23A-C573-06BD88A51055}"/>
              </a:ext>
            </a:extLst>
          </p:cNvPr>
          <p:cNvPicPr>
            <a:picLocks noChangeAspect="1"/>
          </p:cNvPicPr>
          <p:nvPr/>
        </p:nvPicPr>
        <p:blipFill>
          <a:blip r:embed="rId2">
            <a:alphaModFix amt="40000"/>
            <a:extLst>
              <a:ext uri="{28A0092B-C50C-407E-A947-70E740481C1C}">
                <a14:useLocalDpi xmlns:a14="http://schemas.microsoft.com/office/drawing/2010/main" val="0"/>
              </a:ext>
            </a:extLst>
          </a:blip>
          <a:srcRect t="15413"/>
          <a:stretch/>
        </p:blipFill>
        <p:spPr>
          <a:xfrm>
            <a:off x="20" y="1"/>
            <a:ext cx="12191980" cy="6857999"/>
          </a:xfrm>
          <a:prstGeom prst="rect">
            <a:avLst/>
          </a:prstGeom>
        </p:spPr>
      </p:pic>
      <p:sp>
        <p:nvSpPr>
          <p:cNvPr id="2" name="כותרת 1">
            <a:extLst>
              <a:ext uri="{FF2B5EF4-FFF2-40B4-BE49-F238E27FC236}">
                <a16:creationId xmlns:a16="http://schemas.microsoft.com/office/drawing/2014/main" id="{2E2691AB-40D5-D43D-948E-BC4600B4F5CB}"/>
              </a:ext>
            </a:extLst>
          </p:cNvPr>
          <p:cNvSpPr>
            <a:spLocks noGrp="1"/>
          </p:cNvSpPr>
          <p:nvPr>
            <p:ph type="ctrTitle"/>
          </p:nvPr>
        </p:nvSpPr>
        <p:spPr>
          <a:xfrm>
            <a:off x="965200" y="965200"/>
            <a:ext cx="10261600" cy="3564869"/>
          </a:xfrm>
        </p:spPr>
        <p:txBody>
          <a:bodyPr>
            <a:normAutofit/>
          </a:bodyPr>
          <a:lstStyle/>
          <a:p>
            <a:pPr algn="l"/>
            <a:r>
              <a:rPr lang="en-US" sz="11500" dirty="0">
                <a:ln w="22225">
                  <a:solidFill>
                    <a:schemeClr val="tx1"/>
                  </a:solidFill>
                  <a:miter lim="800000"/>
                </a:ln>
                <a:noFill/>
              </a:rPr>
              <a:t>Great Britian bike accidents</a:t>
            </a:r>
            <a:endParaRPr lang="he-IL" sz="11500" dirty="0">
              <a:ln w="22225">
                <a:solidFill>
                  <a:schemeClr val="tx1"/>
                </a:solidFill>
                <a:miter lim="800000"/>
              </a:ln>
              <a:noFill/>
            </a:endParaRPr>
          </a:p>
        </p:txBody>
      </p:sp>
      <p:sp>
        <p:nvSpPr>
          <p:cNvPr id="3" name="כותרת משנה 2">
            <a:extLst>
              <a:ext uri="{FF2B5EF4-FFF2-40B4-BE49-F238E27FC236}">
                <a16:creationId xmlns:a16="http://schemas.microsoft.com/office/drawing/2014/main" id="{9DEE5494-C4EE-3454-772B-41CA7ED28D1E}"/>
              </a:ext>
            </a:extLst>
          </p:cNvPr>
          <p:cNvSpPr>
            <a:spLocks noGrp="1"/>
          </p:cNvSpPr>
          <p:nvPr>
            <p:ph type="subTitle" idx="1"/>
          </p:nvPr>
        </p:nvSpPr>
        <p:spPr>
          <a:xfrm>
            <a:off x="965200" y="4572002"/>
            <a:ext cx="10261600" cy="1202995"/>
          </a:xfrm>
        </p:spPr>
        <p:txBody>
          <a:bodyPr>
            <a:normAutofit/>
          </a:bodyPr>
          <a:lstStyle/>
          <a:p>
            <a:pPr algn="l"/>
            <a:r>
              <a:rPr lang="en-US" sz="3200" dirty="0">
                <a:latin typeface="Bahnschrift SemiLight SemiConde" panose="020B0502040204020203" pitchFamily="34" charset="0"/>
              </a:rPr>
              <a:t>Bar Partush</a:t>
            </a:r>
          </a:p>
          <a:p>
            <a:pPr algn="l"/>
            <a:r>
              <a:rPr lang="en-US" sz="3200" dirty="0">
                <a:latin typeface="Bahnschrift SemiLight SemiConde" panose="020B0502040204020203" pitchFamily="34" charset="0"/>
              </a:rPr>
              <a:t>Ron Yehuda</a:t>
            </a:r>
            <a:endParaRPr lang="he-IL" sz="3200" dirty="0">
              <a:latin typeface="Bahnschrift SemiLight SemiConde" panose="020B0502040204020203" pitchFamily="34" charset="0"/>
            </a:endParaRPr>
          </a:p>
        </p:txBody>
      </p:sp>
    </p:spTree>
    <p:extLst>
      <p:ext uri="{BB962C8B-B14F-4D97-AF65-F5344CB8AC3E}">
        <p14:creationId xmlns:p14="http://schemas.microsoft.com/office/powerpoint/2010/main" val="335571657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D4A465-A4B6-70E4-F3E9-B775C649CFDA}"/>
              </a:ext>
            </a:extLst>
          </p:cNvPr>
          <p:cNvSpPr>
            <a:spLocks noGrp="1"/>
          </p:cNvSpPr>
          <p:nvPr>
            <p:ph type="title"/>
          </p:nvPr>
        </p:nvSpPr>
        <p:spPr>
          <a:xfrm>
            <a:off x="399053" y="77323"/>
            <a:ext cx="5696947" cy="1053410"/>
          </a:xfrm>
        </p:spPr>
        <p:txBody>
          <a:bodyPr/>
          <a:lstStyle/>
          <a:p>
            <a:pPr algn="l"/>
            <a:r>
              <a:rPr lang="en-GB" dirty="0">
                <a:latin typeface="Century Gothic" panose="020B0502020202020204" pitchFamily="34" charset="0"/>
              </a:rPr>
              <a:t>Combined data</a:t>
            </a:r>
            <a:endParaRPr lang="he-IL" dirty="0">
              <a:latin typeface="Century Gothic" panose="020B0502020202020204" pitchFamily="34" charset="0"/>
            </a:endParaRPr>
          </a:p>
        </p:txBody>
      </p:sp>
      <p:sp>
        <p:nvSpPr>
          <p:cNvPr id="6" name="תיבת טקסט 5">
            <a:extLst>
              <a:ext uri="{FF2B5EF4-FFF2-40B4-BE49-F238E27FC236}">
                <a16:creationId xmlns:a16="http://schemas.microsoft.com/office/drawing/2014/main" id="{894E59FA-1B39-2695-96A1-02C4C92A551A}"/>
              </a:ext>
            </a:extLst>
          </p:cNvPr>
          <p:cNvSpPr txBox="1"/>
          <p:nvPr/>
        </p:nvSpPr>
        <p:spPr>
          <a:xfrm>
            <a:off x="399052" y="1130733"/>
            <a:ext cx="11478315" cy="369332"/>
          </a:xfrm>
          <a:prstGeom prst="rect">
            <a:avLst/>
          </a:prstGeom>
          <a:noFill/>
        </p:spPr>
        <p:txBody>
          <a:bodyPr wrap="square" rtlCol="1">
            <a:spAutoFit/>
          </a:bodyPr>
          <a:lstStyle/>
          <a:p>
            <a:pPr algn="l"/>
            <a:r>
              <a:rPr lang="en-US" dirty="0">
                <a:solidFill>
                  <a:schemeClr val="accent3">
                    <a:lumMod val="50000"/>
                  </a:schemeClr>
                </a:solidFill>
              </a:rPr>
              <a:t>Now let’s look if there any connection between the day the accident occurs and the road speed-limit.</a:t>
            </a:r>
          </a:p>
        </p:txBody>
      </p:sp>
      <p:sp>
        <p:nvSpPr>
          <p:cNvPr id="7" name="תיבת טקסט 6">
            <a:extLst>
              <a:ext uri="{FF2B5EF4-FFF2-40B4-BE49-F238E27FC236}">
                <a16:creationId xmlns:a16="http://schemas.microsoft.com/office/drawing/2014/main" id="{70D3FED9-8D5C-BC2B-26CA-6CCA070923BB}"/>
              </a:ext>
            </a:extLst>
          </p:cNvPr>
          <p:cNvSpPr txBox="1"/>
          <p:nvPr/>
        </p:nvSpPr>
        <p:spPr>
          <a:xfrm>
            <a:off x="399052" y="1848462"/>
            <a:ext cx="3651838" cy="923330"/>
          </a:xfrm>
          <a:prstGeom prst="rect">
            <a:avLst/>
          </a:prstGeom>
          <a:noFill/>
        </p:spPr>
        <p:txBody>
          <a:bodyPr wrap="square" rtlCol="1">
            <a:spAutoFit/>
          </a:bodyPr>
          <a:lstStyle/>
          <a:p>
            <a:pPr algn="l"/>
            <a:r>
              <a:rPr lang="en-US" dirty="0"/>
              <a:t>We can see that in the weekends – there is a big increase in accident occurs at high </a:t>
            </a:r>
            <a:r>
              <a:rPr lang="en-US"/>
              <a:t>speed-limit roads.</a:t>
            </a:r>
            <a:endParaRPr lang="en-US" dirty="0"/>
          </a:p>
        </p:txBody>
      </p:sp>
      <p:pic>
        <p:nvPicPr>
          <p:cNvPr id="4" name="תמונה 3" descr="תמונה שמכילה טקסט, צילום מסך, מלבן&#10;&#10;התיאור נוצר באופן אוטומטי">
            <a:extLst>
              <a:ext uri="{FF2B5EF4-FFF2-40B4-BE49-F238E27FC236}">
                <a16:creationId xmlns:a16="http://schemas.microsoft.com/office/drawing/2014/main" id="{1B1F21D7-3283-E4EE-2128-8F7F5ECEC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9540" y="1848463"/>
            <a:ext cx="7713897" cy="4822723"/>
          </a:xfrm>
          <a:prstGeom prst="rect">
            <a:avLst/>
          </a:prstGeom>
        </p:spPr>
      </p:pic>
    </p:spTree>
    <p:extLst>
      <p:ext uri="{BB962C8B-B14F-4D97-AF65-F5344CB8AC3E}">
        <p14:creationId xmlns:p14="http://schemas.microsoft.com/office/powerpoint/2010/main" val="317812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D4A465-A4B6-70E4-F3E9-B775C649CFDA}"/>
              </a:ext>
            </a:extLst>
          </p:cNvPr>
          <p:cNvSpPr>
            <a:spLocks noGrp="1"/>
          </p:cNvSpPr>
          <p:nvPr>
            <p:ph type="title"/>
          </p:nvPr>
        </p:nvSpPr>
        <p:spPr>
          <a:xfrm>
            <a:off x="399053" y="77323"/>
            <a:ext cx="5696947" cy="1053410"/>
          </a:xfrm>
        </p:spPr>
        <p:txBody>
          <a:bodyPr/>
          <a:lstStyle/>
          <a:p>
            <a:pPr algn="l"/>
            <a:r>
              <a:rPr lang="en-GB" dirty="0">
                <a:latin typeface="Century Gothic" panose="020B0502020202020204" pitchFamily="34" charset="0"/>
              </a:rPr>
              <a:t>Combined data</a:t>
            </a:r>
            <a:endParaRPr lang="he-IL" dirty="0">
              <a:latin typeface="Century Gothic" panose="020B0502020202020204" pitchFamily="34" charset="0"/>
            </a:endParaRPr>
          </a:p>
        </p:txBody>
      </p:sp>
      <p:sp>
        <p:nvSpPr>
          <p:cNvPr id="6" name="תיבת טקסט 5">
            <a:extLst>
              <a:ext uri="{FF2B5EF4-FFF2-40B4-BE49-F238E27FC236}">
                <a16:creationId xmlns:a16="http://schemas.microsoft.com/office/drawing/2014/main" id="{894E59FA-1B39-2695-96A1-02C4C92A551A}"/>
              </a:ext>
            </a:extLst>
          </p:cNvPr>
          <p:cNvSpPr txBox="1"/>
          <p:nvPr/>
        </p:nvSpPr>
        <p:spPr>
          <a:xfrm>
            <a:off x="399052" y="946067"/>
            <a:ext cx="11478315" cy="369332"/>
          </a:xfrm>
          <a:prstGeom prst="rect">
            <a:avLst/>
          </a:prstGeom>
          <a:noFill/>
        </p:spPr>
        <p:txBody>
          <a:bodyPr wrap="square" rtlCol="1">
            <a:spAutoFit/>
          </a:bodyPr>
          <a:lstStyle/>
          <a:p>
            <a:pPr algn="l"/>
            <a:r>
              <a:rPr lang="en-US" dirty="0">
                <a:solidFill>
                  <a:schemeClr val="accent3">
                    <a:lumMod val="50000"/>
                  </a:schemeClr>
                </a:solidFill>
              </a:rPr>
              <a:t>This heat map combines the 2 graphs we saw before.</a:t>
            </a:r>
          </a:p>
        </p:txBody>
      </p:sp>
      <p:sp>
        <p:nvSpPr>
          <p:cNvPr id="7" name="תיבת טקסט 6">
            <a:extLst>
              <a:ext uri="{FF2B5EF4-FFF2-40B4-BE49-F238E27FC236}">
                <a16:creationId xmlns:a16="http://schemas.microsoft.com/office/drawing/2014/main" id="{70D3FED9-8D5C-BC2B-26CA-6CCA070923BB}"/>
              </a:ext>
            </a:extLst>
          </p:cNvPr>
          <p:cNvSpPr txBox="1"/>
          <p:nvPr/>
        </p:nvSpPr>
        <p:spPr>
          <a:xfrm>
            <a:off x="400314" y="3641356"/>
            <a:ext cx="3596876" cy="3139321"/>
          </a:xfrm>
          <a:prstGeom prst="rect">
            <a:avLst/>
          </a:prstGeom>
          <a:noFill/>
        </p:spPr>
        <p:txBody>
          <a:bodyPr wrap="square" rtlCol="1">
            <a:spAutoFit/>
          </a:bodyPr>
          <a:lstStyle/>
          <a:p>
            <a:pPr algn="l"/>
            <a:r>
              <a:rPr lang="en-US" dirty="0"/>
              <a:t>From these graph we can conclude the same as the last 2 graphs together.</a:t>
            </a:r>
          </a:p>
          <a:p>
            <a:pPr algn="l"/>
            <a:r>
              <a:rPr lang="en-US" dirty="0"/>
              <a:t>We can see that accidents with 2 vehicles are the slightest, we can see that higher speed limit causes higher chance for serious injuries.</a:t>
            </a:r>
          </a:p>
          <a:p>
            <a:pPr algn="l"/>
            <a:r>
              <a:rPr lang="en-US" dirty="0"/>
              <a:t>In addition, we added the day factor -  and we can see it have almost no influence ( in terms of injury severity ). </a:t>
            </a:r>
          </a:p>
        </p:txBody>
      </p:sp>
      <p:pic>
        <p:nvPicPr>
          <p:cNvPr id="5" name="תמונה 4" descr="תמונה שמכילה טקסט, צילום מסך, מלבן, מקביל&#10;&#10;התיאור נוצר באופן אוטומטי">
            <a:extLst>
              <a:ext uri="{FF2B5EF4-FFF2-40B4-BE49-F238E27FC236}">
                <a16:creationId xmlns:a16="http://schemas.microsoft.com/office/drawing/2014/main" id="{356BC4BD-E5E3-215B-54C4-E7442DE75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8180" y="1370158"/>
            <a:ext cx="8083820" cy="5487842"/>
          </a:xfrm>
          <a:prstGeom prst="rect">
            <a:avLst/>
          </a:prstGeom>
        </p:spPr>
      </p:pic>
      <p:sp>
        <p:nvSpPr>
          <p:cNvPr id="8" name="תיבת טקסט 7">
            <a:extLst>
              <a:ext uri="{FF2B5EF4-FFF2-40B4-BE49-F238E27FC236}">
                <a16:creationId xmlns:a16="http://schemas.microsoft.com/office/drawing/2014/main" id="{2CBF6D70-0986-5144-EB8B-57EF284F0412}"/>
              </a:ext>
            </a:extLst>
          </p:cNvPr>
          <p:cNvSpPr txBox="1"/>
          <p:nvPr/>
        </p:nvSpPr>
        <p:spPr>
          <a:xfrm>
            <a:off x="399051" y="1275019"/>
            <a:ext cx="3487148" cy="2308324"/>
          </a:xfrm>
          <a:prstGeom prst="rect">
            <a:avLst/>
          </a:prstGeom>
          <a:noFill/>
        </p:spPr>
        <p:txBody>
          <a:bodyPr wrap="square" rtlCol="1">
            <a:spAutoFit/>
          </a:bodyPr>
          <a:lstStyle/>
          <a:p>
            <a:pPr algn="l" rtl="0"/>
            <a:r>
              <a:rPr lang="en-US" dirty="0"/>
              <a:t>In this heat map we transferred the injury severity into numbers :</a:t>
            </a:r>
          </a:p>
          <a:p>
            <a:pPr algn="l" rtl="0"/>
            <a:r>
              <a:rPr lang="en-US" dirty="0"/>
              <a:t>1 – Slight</a:t>
            </a:r>
          </a:p>
          <a:p>
            <a:pPr algn="l" rtl="0"/>
            <a:r>
              <a:rPr lang="en-US" dirty="0"/>
              <a:t>2 – Serious </a:t>
            </a:r>
          </a:p>
          <a:p>
            <a:pPr algn="l" rtl="0"/>
            <a:r>
              <a:rPr lang="en-US" dirty="0"/>
              <a:t>3 – Fatal</a:t>
            </a:r>
          </a:p>
          <a:p>
            <a:pPr algn="l" rtl="0"/>
            <a:r>
              <a:rPr lang="en-US" dirty="0"/>
              <a:t>The heat map shows the average value of the severity per each group.</a:t>
            </a:r>
            <a:endParaRPr lang="he-IL" dirty="0"/>
          </a:p>
        </p:txBody>
      </p:sp>
    </p:spTree>
    <p:extLst>
      <p:ext uri="{BB962C8B-B14F-4D97-AF65-F5344CB8AC3E}">
        <p14:creationId xmlns:p14="http://schemas.microsoft.com/office/powerpoint/2010/main" val="32941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טקסט, צילום מסך, מספר&#10;&#10;התיאור נוצר באופן אוטומטי">
            <a:extLst>
              <a:ext uri="{FF2B5EF4-FFF2-40B4-BE49-F238E27FC236}">
                <a16:creationId xmlns:a16="http://schemas.microsoft.com/office/drawing/2014/main" id="{555399C2-1F72-95F4-595A-9F6DF9D0AA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540" y="1791"/>
            <a:ext cx="10408920" cy="6856209"/>
          </a:xfrm>
          <a:prstGeom prst="rect">
            <a:avLst/>
          </a:prstGeom>
        </p:spPr>
      </p:pic>
    </p:spTree>
    <p:extLst>
      <p:ext uri="{BB962C8B-B14F-4D97-AF65-F5344CB8AC3E}">
        <p14:creationId xmlns:p14="http://schemas.microsoft.com/office/powerpoint/2010/main" val="1464294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D4A465-A4B6-70E4-F3E9-B775C649CFDA}"/>
              </a:ext>
            </a:extLst>
          </p:cNvPr>
          <p:cNvSpPr>
            <a:spLocks noGrp="1"/>
          </p:cNvSpPr>
          <p:nvPr>
            <p:ph type="title"/>
          </p:nvPr>
        </p:nvSpPr>
        <p:spPr>
          <a:xfrm>
            <a:off x="507084" y="-57873"/>
            <a:ext cx="7236379" cy="1507067"/>
          </a:xfrm>
        </p:spPr>
        <p:txBody>
          <a:bodyPr>
            <a:normAutofit/>
          </a:bodyPr>
          <a:lstStyle/>
          <a:p>
            <a:pPr algn="l"/>
            <a:r>
              <a:rPr lang="en-US" sz="4000" dirty="0">
                <a:latin typeface="Century Gothic" panose="020B0502020202020204" pitchFamily="34" charset="0"/>
              </a:rPr>
              <a:t>Gender based comparison</a:t>
            </a:r>
            <a:endParaRPr lang="he-IL" sz="4000" dirty="0">
              <a:latin typeface="Century Gothic" panose="020B0502020202020204" pitchFamily="34" charset="0"/>
            </a:endParaRPr>
          </a:p>
        </p:txBody>
      </p:sp>
      <p:sp>
        <p:nvSpPr>
          <p:cNvPr id="6" name="תיבת טקסט 5">
            <a:extLst>
              <a:ext uri="{FF2B5EF4-FFF2-40B4-BE49-F238E27FC236}">
                <a16:creationId xmlns:a16="http://schemas.microsoft.com/office/drawing/2014/main" id="{894E59FA-1B39-2695-96A1-02C4C92A551A}"/>
              </a:ext>
            </a:extLst>
          </p:cNvPr>
          <p:cNvSpPr txBox="1"/>
          <p:nvPr/>
        </p:nvSpPr>
        <p:spPr>
          <a:xfrm>
            <a:off x="507084" y="1314998"/>
            <a:ext cx="10076688" cy="923330"/>
          </a:xfrm>
          <a:prstGeom prst="rect">
            <a:avLst/>
          </a:prstGeom>
          <a:noFill/>
        </p:spPr>
        <p:txBody>
          <a:bodyPr wrap="square" rtlCol="1">
            <a:spAutoFit/>
          </a:bodyPr>
          <a:lstStyle/>
          <a:p>
            <a:pPr algn="l"/>
            <a:r>
              <a:rPr lang="en-US" dirty="0">
                <a:solidFill>
                  <a:schemeClr val="accent3">
                    <a:lumMod val="50000"/>
                  </a:schemeClr>
                </a:solidFill>
              </a:rPr>
              <a:t>In the next few minutes, </a:t>
            </a:r>
            <a:r>
              <a:rPr lang="en-GB" dirty="0">
                <a:solidFill>
                  <a:schemeClr val="accent3">
                    <a:lumMod val="50000"/>
                  </a:schemeClr>
                </a:solidFill>
              </a:rPr>
              <a:t>we will look at filtered data to check if there is a connection between the gender of the rider and certain characteristics of the accident, and perhaps even determine if there is a certain gender that "rides better"</a:t>
            </a:r>
            <a:endParaRPr lang="en-US" dirty="0">
              <a:solidFill>
                <a:schemeClr val="accent3">
                  <a:lumMod val="50000"/>
                </a:schemeClr>
              </a:solidFill>
            </a:endParaRPr>
          </a:p>
        </p:txBody>
      </p:sp>
      <p:sp>
        <p:nvSpPr>
          <p:cNvPr id="9" name="תיבת טקסט 8">
            <a:extLst>
              <a:ext uri="{FF2B5EF4-FFF2-40B4-BE49-F238E27FC236}">
                <a16:creationId xmlns:a16="http://schemas.microsoft.com/office/drawing/2014/main" id="{9989185A-8446-F338-B08D-A7E8EFE6BC8C}"/>
              </a:ext>
            </a:extLst>
          </p:cNvPr>
          <p:cNvSpPr txBox="1"/>
          <p:nvPr/>
        </p:nvSpPr>
        <p:spPr>
          <a:xfrm>
            <a:off x="507084" y="2498899"/>
            <a:ext cx="4423731" cy="1200329"/>
          </a:xfrm>
          <a:prstGeom prst="rect">
            <a:avLst/>
          </a:prstGeom>
          <a:noFill/>
        </p:spPr>
        <p:txBody>
          <a:bodyPr wrap="square" rtlCol="1">
            <a:spAutoFit/>
          </a:bodyPr>
          <a:lstStyle/>
          <a:p>
            <a:pPr algn="l"/>
            <a:r>
              <a:rPr lang="en-GB" dirty="0">
                <a:solidFill>
                  <a:schemeClr val="accent3">
                    <a:lumMod val="50000"/>
                  </a:schemeClr>
                </a:solidFill>
              </a:rPr>
              <a:t>In this bar graph, you can see the injury severity percentages by gender. As we can see, the percentages is almost equal, and the difference is negligible.</a:t>
            </a:r>
            <a:endParaRPr lang="he-IL" dirty="0">
              <a:solidFill>
                <a:schemeClr val="accent3">
                  <a:lumMod val="50000"/>
                </a:schemeClr>
              </a:solidFill>
            </a:endParaRPr>
          </a:p>
        </p:txBody>
      </p:sp>
      <p:pic>
        <p:nvPicPr>
          <p:cNvPr id="5" name="תמונה 4" descr="תמונה שמכילה טקסט, צילום מסך, מספר, עלילה&#10;&#10;התיאור נוצר באופן אוטומטי">
            <a:extLst>
              <a:ext uri="{FF2B5EF4-FFF2-40B4-BE49-F238E27FC236}">
                <a16:creationId xmlns:a16="http://schemas.microsoft.com/office/drawing/2014/main" id="{0FA915F9-B5A2-DA33-5D18-EDE8F34F1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3639" y="2580441"/>
            <a:ext cx="6435687" cy="3819554"/>
          </a:xfrm>
          <a:prstGeom prst="rect">
            <a:avLst/>
          </a:prstGeom>
        </p:spPr>
      </p:pic>
    </p:spTree>
    <p:extLst>
      <p:ext uri="{BB962C8B-B14F-4D97-AF65-F5344CB8AC3E}">
        <p14:creationId xmlns:p14="http://schemas.microsoft.com/office/powerpoint/2010/main" val="367371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D4A465-A4B6-70E4-F3E9-B775C649CFDA}"/>
              </a:ext>
            </a:extLst>
          </p:cNvPr>
          <p:cNvSpPr>
            <a:spLocks noGrp="1"/>
          </p:cNvSpPr>
          <p:nvPr>
            <p:ph type="title"/>
          </p:nvPr>
        </p:nvSpPr>
        <p:spPr>
          <a:xfrm>
            <a:off x="507084" y="-57873"/>
            <a:ext cx="7236379" cy="1507067"/>
          </a:xfrm>
        </p:spPr>
        <p:txBody>
          <a:bodyPr>
            <a:normAutofit/>
          </a:bodyPr>
          <a:lstStyle/>
          <a:p>
            <a:pPr algn="l"/>
            <a:r>
              <a:rPr lang="en-US" sz="4000" dirty="0">
                <a:latin typeface="Century Gothic" panose="020B0502020202020204" pitchFamily="34" charset="0"/>
              </a:rPr>
              <a:t>Gender based comparison</a:t>
            </a:r>
            <a:endParaRPr lang="he-IL" sz="4000" dirty="0">
              <a:latin typeface="Century Gothic" panose="020B0502020202020204" pitchFamily="34" charset="0"/>
            </a:endParaRPr>
          </a:p>
        </p:txBody>
      </p:sp>
      <p:sp>
        <p:nvSpPr>
          <p:cNvPr id="6" name="תיבת טקסט 5">
            <a:extLst>
              <a:ext uri="{FF2B5EF4-FFF2-40B4-BE49-F238E27FC236}">
                <a16:creationId xmlns:a16="http://schemas.microsoft.com/office/drawing/2014/main" id="{894E59FA-1B39-2695-96A1-02C4C92A551A}"/>
              </a:ext>
            </a:extLst>
          </p:cNvPr>
          <p:cNvSpPr txBox="1"/>
          <p:nvPr/>
        </p:nvSpPr>
        <p:spPr>
          <a:xfrm>
            <a:off x="507084" y="1126028"/>
            <a:ext cx="10076688" cy="646331"/>
          </a:xfrm>
          <a:prstGeom prst="rect">
            <a:avLst/>
          </a:prstGeom>
          <a:noFill/>
        </p:spPr>
        <p:txBody>
          <a:bodyPr wrap="square" rtlCol="1">
            <a:spAutoFit/>
          </a:bodyPr>
          <a:lstStyle/>
          <a:p>
            <a:pPr algn="l"/>
            <a:r>
              <a:rPr lang="en-GB" dirty="0">
                <a:solidFill>
                  <a:schemeClr val="accent3">
                    <a:lumMod val="50000"/>
                  </a:schemeClr>
                </a:solidFill>
              </a:rPr>
              <a:t>Now we will look at the difference between the speed limit on the road where the accident happened, for each gender separately.</a:t>
            </a:r>
            <a:endParaRPr lang="he-IL" dirty="0">
              <a:solidFill>
                <a:schemeClr val="accent3">
                  <a:lumMod val="50000"/>
                </a:schemeClr>
              </a:solidFill>
            </a:endParaRPr>
          </a:p>
        </p:txBody>
      </p:sp>
      <p:pic>
        <p:nvPicPr>
          <p:cNvPr id="4" name="תמונה 3" descr="תמונה שמכילה טקסט, צילום מסך, מספר, עלילה&#10;&#10;התיאור נוצר באופן אוטומטי">
            <a:extLst>
              <a:ext uri="{FF2B5EF4-FFF2-40B4-BE49-F238E27FC236}">
                <a16:creationId xmlns:a16="http://schemas.microsoft.com/office/drawing/2014/main" id="{339DFD7A-2FD8-7338-B635-DE0BEFE7B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673" y="3208194"/>
            <a:ext cx="9206653" cy="3349709"/>
          </a:xfrm>
          <a:prstGeom prst="rect">
            <a:avLst/>
          </a:prstGeom>
        </p:spPr>
      </p:pic>
      <p:sp>
        <p:nvSpPr>
          <p:cNvPr id="5" name="תיבת טקסט 4">
            <a:extLst>
              <a:ext uri="{FF2B5EF4-FFF2-40B4-BE49-F238E27FC236}">
                <a16:creationId xmlns:a16="http://schemas.microsoft.com/office/drawing/2014/main" id="{AEE48564-8FE7-A478-B898-FF9398DCE521}"/>
              </a:ext>
            </a:extLst>
          </p:cNvPr>
          <p:cNvSpPr txBox="1"/>
          <p:nvPr/>
        </p:nvSpPr>
        <p:spPr>
          <a:xfrm>
            <a:off x="507083" y="1843813"/>
            <a:ext cx="10893979" cy="1200329"/>
          </a:xfrm>
          <a:prstGeom prst="rect">
            <a:avLst/>
          </a:prstGeom>
          <a:noFill/>
        </p:spPr>
        <p:txBody>
          <a:bodyPr wrap="square" rtlCol="1">
            <a:spAutoFit/>
          </a:bodyPr>
          <a:lstStyle/>
          <a:p>
            <a:pPr algn="l"/>
            <a:r>
              <a:rPr lang="en-GB" dirty="0">
                <a:solidFill>
                  <a:schemeClr val="accent3">
                    <a:lumMod val="50000"/>
                  </a:schemeClr>
                </a:solidFill>
              </a:rPr>
              <a:t>Women's accidents occur more frequently at low speeds, while men's accidents occur more often at high speeds. Although the difference does not appear to be very significant, men's percentage for very high-speed accidents (61-80) is almost double that of women's. In the '0-20' speed category, women have almost 50% more accidents than men.</a:t>
            </a:r>
            <a:endParaRPr lang="he-IL" dirty="0">
              <a:solidFill>
                <a:schemeClr val="accent3">
                  <a:lumMod val="50000"/>
                </a:schemeClr>
              </a:solidFill>
            </a:endParaRPr>
          </a:p>
        </p:txBody>
      </p:sp>
    </p:spTree>
    <p:extLst>
      <p:ext uri="{BB962C8B-B14F-4D97-AF65-F5344CB8AC3E}">
        <p14:creationId xmlns:p14="http://schemas.microsoft.com/office/powerpoint/2010/main" val="331837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D4A465-A4B6-70E4-F3E9-B775C649CFDA}"/>
              </a:ext>
            </a:extLst>
          </p:cNvPr>
          <p:cNvSpPr>
            <a:spLocks noGrp="1"/>
          </p:cNvSpPr>
          <p:nvPr>
            <p:ph type="title"/>
          </p:nvPr>
        </p:nvSpPr>
        <p:spPr>
          <a:xfrm>
            <a:off x="507084" y="-57873"/>
            <a:ext cx="7236379" cy="1507067"/>
          </a:xfrm>
        </p:spPr>
        <p:txBody>
          <a:bodyPr>
            <a:normAutofit/>
          </a:bodyPr>
          <a:lstStyle/>
          <a:p>
            <a:pPr algn="l"/>
            <a:r>
              <a:rPr lang="en-US" sz="4000" dirty="0">
                <a:latin typeface="Century Gothic" panose="020B0502020202020204" pitchFamily="34" charset="0"/>
              </a:rPr>
              <a:t>Gender based comparison</a:t>
            </a:r>
            <a:endParaRPr lang="he-IL" sz="4000" dirty="0">
              <a:latin typeface="Century Gothic" panose="020B0502020202020204" pitchFamily="34" charset="0"/>
            </a:endParaRPr>
          </a:p>
        </p:txBody>
      </p:sp>
      <p:sp>
        <p:nvSpPr>
          <p:cNvPr id="6" name="תיבת טקסט 5">
            <a:extLst>
              <a:ext uri="{FF2B5EF4-FFF2-40B4-BE49-F238E27FC236}">
                <a16:creationId xmlns:a16="http://schemas.microsoft.com/office/drawing/2014/main" id="{894E59FA-1B39-2695-96A1-02C4C92A551A}"/>
              </a:ext>
            </a:extLst>
          </p:cNvPr>
          <p:cNvSpPr txBox="1"/>
          <p:nvPr/>
        </p:nvSpPr>
        <p:spPr>
          <a:xfrm>
            <a:off x="507084" y="1126028"/>
            <a:ext cx="10076688" cy="369332"/>
          </a:xfrm>
          <a:prstGeom prst="rect">
            <a:avLst/>
          </a:prstGeom>
          <a:noFill/>
        </p:spPr>
        <p:txBody>
          <a:bodyPr wrap="square" rtlCol="1">
            <a:spAutoFit/>
          </a:bodyPr>
          <a:lstStyle/>
          <a:p>
            <a:pPr algn="l"/>
            <a:r>
              <a:rPr lang="en-US" dirty="0">
                <a:solidFill>
                  <a:schemeClr val="accent3">
                    <a:lumMod val="50000"/>
                  </a:schemeClr>
                </a:solidFill>
              </a:rPr>
              <a:t>L</a:t>
            </a:r>
            <a:r>
              <a:rPr lang="en-GB" dirty="0">
                <a:solidFill>
                  <a:schemeClr val="accent3">
                    <a:lumMod val="50000"/>
                  </a:schemeClr>
                </a:solidFill>
              </a:rPr>
              <a:t>et’s</a:t>
            </a:r>
            <a:r>
              <a:rPr lang="en-US" dirty="0">
                <a:solidFill>
                  <a:schemeClr val="accent3">
                    <a:lumMod val="50000"/>
                  </a:schemeClr>
                </a:solidFill>
              </a:rPr>
              <a:t> look for a connection between the gender and the age group of the biker.</a:t>
            </a:r>
            <a:endParaRPr lang="he-IL" dirty="0">
              <a:solidFill>
                <a:schemeClr val="accent3">
                  <a:lumMod val="50000"/>
                </a:schemeClr>
              </a:solidFill>
            </a:endParaRPr>
          </a:p>
        </p:txBody>
      </p:sp>
      <p:sp>
        <p:nvSpPr>
          <p:cNvPr id="5" name="תיבת טקסט 4">
            <a:extLst>
              <a:ext uri="{FF2B5EF4-FFF2-40B4-BE49-F238E27FC236}">
                <a16:creationId xmlns:a16="http://schemas.microsoft.com/office/drawing/2014/main" id="{AEE48564-8FE7-A478-B898-FF9398DCE521}"/>
              </a:ext>
            </a:extLst>
          </p:cNvPr>
          <p:cNvSpPr txBox="1"/>
          <p:nvPr/>
        </p:nvSpPr>
        <p:spPr>
          <a:xfrm>
            <a:off x="507084" y="1658618"/>
            <a:ext cx="10893979" cy="646331"/>
          </a:xfrm>
          <a:prstGeom prst="rect">
            <a:avLst/>
          </a:prstGeom>
          <a:noFill/>
        </p:spPr>
        <p:txBody>
          <a:bodyPr wrap="square" rtlCol="1">
            <a:spAutoFit/>
          </a:bodyPr>
          <a:lstStyle/>
          <a:p>
            <a:pPr algn="l"/>
            <a:r>
              <a:rPr lang="en-GB" dirty="0">
                <a:solidFill>
                  <a:schemeClr val="accent3">
                    <a:lumMod val="50000"/>
                  </a:schemeClr>
                </a:solidFill>
              </a:rPr>
              <a:t>It is easy to see that men tend to be involved in more accidents when they are young, but once they pass their 20s, they are involved in fewer accidents than women relatively.</a:t>
            </a:r>
            <a:endParaRPr lang="he-IL" dirty="0">
              <a:solidFill>
                <a:schemeClr val="accent3">
                  <a:lumMod val="50000"/>
                </a:schemeClr>
              </a:solidFill>
            </a:endParaRPr>
          </a:p>
        </p:txBody>
      </p:sp>
      <p:pic>
        <p:nvPicPr>
          <p:cNvPr id="7" name="תמונה 6" descr="תמונה שמכילה טקסט, תרשים, צילום מסך, עלילה&#10;&#10;התיאור נוצר באופן אוטומטי">
            <a:extLst>
              <a:ext uri="{FF2B5EF4-FFF2-40B4-BE49-F238E27FC236}">
                <a16:creationId xmlns:a16="http://schemas.microsoft.com/office/drawing/2014/main" id="{48AB0532-341F-4674-9121-90C46FC20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21" y="3102015"/>
            <a:ext cx="11596757" cy="3338028"/>
          </a:xfrm>
          <a:prstGeom prst="rect">
            <a:avLst/>
          </a:prstGeom>
        </p:spPr>
      </p:pic>
    </p:spTree>
    <p:extLst>
      <p:ext uri="{BB962C8B-B14F-4D97-AF65-F5344CB8AC3E}">
        <p14:creationId xmlns:p14="http://schemas.microsoft.com/office/powerpoint/2010/main" val="355291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D4A465-A4B6-70E4-F3E9-B775C649CFDA}"/>
              </a:ext>
            </a:extLst>
          </p:cNvPr>
          <p:cNvSpPr>
            <a:spLocks noGrp="1"/>
          </p:cNvSpPr>
          <p:nvPr>
            <p:ph type="title"/>
          </p:nvPr>
        </p:nvSpPr>
        <p:spPr>
          <a:xfrm>
            <a:off x="507084" y="77323"/>
            <a:ext cx="5210810" cy="1507067"/>
          </a:xfrm>
        </p:spPr>
        <p:txBody>
          <a:bodyPr/>
          <a:lstStyle/>
          <a:p>
            <a:pPr algn="l"/>
            <a:r>
              <a:rPr lang="en-US" dirty="0">
                <a:latin typeface="Century Gothic" panose="020B0502020202020204" pitchFamily="34" charset="0"/>
              </a:rPr>
              <a:t>Conclusions</a:t>
            </a:r>
            <a:endParaRPr lang="he-IL" dirty="0">
              <a:latin typeface="Century Gothic" panose="020B0502020202020204" pitchFamily="34" charset="0"/>
            </a:endParaRPr>
          </a:p>
        </p:txBody>
      </p:sp>
      <p:sp>
        <p:nvSpPr>
          <p:cNvPr id="3" name="תיבת טקסט 2">
            <a:extLst>
              <a:ext uri="{FF2B5EF4-FFF2-40B4-BE49-F238E27FC236}">
                <a16:creationId xmlns:a16="http://schemas.microsoft.com/office/drawing/2014/main" id="{0F02939F-FEF2-2F63-D298-E61BD0012DA7}"/>
              </a:ext>
            </a:extLst>
          </p:cNvPr>
          <p:cNvSpPr txBox="1"/>
          <p:nvPr/>
        </p:nvSpPr>
        <p:spPr>
          <a:xfrm>
            <a:off x="507084" y="1353311"/>
            <a:ext cx="10826496" cy="430887"/>
          </a:xfrm>
          <a:prstGeom prst="rect">
            <a:avLst/>
          </a:prstGeom>
          <a:noFill/>
        </p:spPr>
        <p:txBody>
          <a:bodyPr wrap="square" rtlCol="1">
            <a:spAutoFit/>
          </a:bodyPr>
          <a:lstStyle/>
          <a:p>
            <a:pPr algn="l" rtl="0"/>
            <a:r>
              <a:rPr lang="en-US" sz="2200" dirty="0"/>
              <a:t>What main factors affects the injury severity?</a:t>
            </a:r>
            <a:endParaRPr lang="he-IL" sz="2200" dirty="0"/>
          </a:p>
        </p:txBody>
      </p:sp>
      <p:sp>
        <p:nvSpPr>
          <p:cNvPr id="5" name="תיבת טקסט 4">
            <a:extLst>
              <a:ext uri="{FF2B5EF4-FFF2-40B4-BE49-F238E27FC236}">
                <a16:creationId xmlns:a16="http://schemas.microsoft.com/office/drawing/2014/main" id="{79346B44-1C0B-294F-666D-02554E0E04E4}"/>
              </a:ext>
            </a:extLst>
          </p:cNvPr>
          <p:cNvSpPr txBox="1"/>
          <p:nvPr/>
        </p:nvSpPr>
        <p:spPr>
          <a:xfrm>
            <a:off x="467460" y="3584244"/>
            <a:ext cx="10826496" cy="430887"/>
          </a:xfrm>
          <a:prstGeom prst="rect">
            <a:avLst/>
          </a:prstGeom>
          <a:noFill/>
        </p:spPr>
        <p:txBody>
          <a:bodyPr wrap="square" rtlCol="1">
            <a:spAutoFit/>
          </a:bodyPr>
          <a:lstStyle/>
          <a:p>
            <a:pPr algn="l" rtl="0"/>
            <a:r>
              <a:rPr lang="en-US" sz="2200" dirty="0"/>
              <a:t>How the biker gender affects the accident factors? </a:t>
            </a:r>
            <a:endParaRPr lang="he-IL" sz="2200" dirty="0"/>
          </a:p>
        </p:txBody>
      </p:sp>
      <p:sp>
        <p:nvSpPr>
          <p:cNvPr id="7" name="תיבת טקסט 6">
            <a:extLst>
              <a:ext uri="{FF2B5EF4-FFF2-40B4-BE49-F238E27FC236}">
                <a16:creationId xmlns:a16="http://schemas.microsoft.com/office/drawing/2014/main" id="{8A5B3784-F8F1-BCA9-F605-FD32E6CE1597}"/>
              </a:ext>
            </a:extLst>
          </p:cNvPr>
          <p:cNvSpPr txBox="1"/>
          <p:nvPr/>
        </p:nvSpPr>
        <p:spPr>
          <a:xfrm>
            <a:off x="667512" y="1784198"/>
            <a:ext cx="8741664" cy="1754326"/>
          </a:xfrm>
          <a:prstGeom prst="rect">
            <a:avLst/>
          </a:prstGeom>
          <a:noFill/>
        </p:spPr>
        <p:txBody>
          <a:bodyPr wrap="square" rtlCol="1">
            <a:spAutoFit/>
          </a:bodyPr>
          <a:lstStyle/>
          <a:p>
            <a:pPr algn="l" rtl="0"/>
            <a:r>
              <a:rPr lang="en-US" dirty="0"/>
              <a:t>In our research, we looked on 3 different factors – speed limit, day of the week and number of involved vehicles. As excepted – we saw that higher speed causes increasing  the injury severity. We also saw that, surprisingly, that accidents with 2 vehicles tend to be less sever, and as the number of vehicles increasing(3+), the severity increase as well. The day has almost no affect on the severity, but we did saw that on weekends, accidents tend to be in higher speed-limit roads. </a:t>
            </a:r>
            <a:endParaRPr lang="he-IL" dirty="0"/>
          </a:p>
        </p:txBody>
      </p:sp>
      <p:sp>
        <p:nvSpPr>
          <p:cNvPr id="8" name="תיבת טקסט 7">
            <a:extLst>
              <a:ext uri="{FF2B5EF4-FFF2-40B4-BE49-F238E27FC236}">
                <a16:creationId xmlns:a16="http://schemas.microsoft.com/office/drawing/2014/main" id="{C30DE058-0AE7-C057-AC7B-0703265F149D}"/>
              </a:ext>
            </a:extLst>
          </p:cNvPr>
          <p:cNvSpPr txBox="1"/>
          <p:nvPr/>
        </p:nvSpPr>
        <p:spPr>
          <a:xfrm>
            <a:off x="667512" y="4015131"/>
            <a:ext cx="8741664" cy="2031325"/>
          </a:xfrm>
          <a:prstGeom prst="rect">
            <a:avLst/>
          </a:prstGeom>
          <a:noFill/>
        </p:spPr>
        <p:txBody>
          <a:bodyPr wrap="square" rtlCol="1">
            <a:spAutoFit/>
          </a:bodyPr>
          <a:lstStyle/>
          <a:p>
            <a:pPr algn="l" rtl="0"/>
            <a:r>
              <a:rPr lang="en-US" dirty="0"/>
              <a:t>We saw that females tend to cause more accidents in low speeds (0 – 40 ), while males causes more accidents in high speeds (40 – 60). We saw that males make their most accidents while they are young (0 – 20), while females prime age is 21-35.</a:t>
            </a:r>
          </a:p>
          <a:p>
            <a:pPr algn="l" rtl="0"/>
            <a:r>
              <a:rPr lang="en-US" dirty="0"/>
              <a:t>Aldo there is noticeable difference in those 2 factors -  we saw that the injury severity is almost the same for both genders.</a:t>
            </a:r>
          </a:p>
          <a:p>
            <a:pPr algn="l" rtl="0"/>
            <a:r>
              <a:rPr lang="en-US" dirty="0"/>
              <a:t>So, females are better drivers in low speeds, when they are young – and males are better drivers in high speeds, when they are adults.</a:t>
            </a:r>
            <a:endParaRPr lang="he-IL" dirty="0"/>
          </a:p>
        </p:txBody>
      </p:sp>
    </p:spTree>
    <p:extLst>
      <p:ext uri="{BB962C8B-B14F-4D97-AF65-F5344CB8AC3E}">
        <p14:creationId xmlns:p14="http://schemas.microsoft.com/office/powerpoint/2010/main" val="4020783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9D1756F4-2F17-56A8-C71F-EEA2B6DD778E}"/>
              </a:ext>
            </a:extLst>
          </p:cNvPr>
          <p:cNvSpPr>
            <a:spLocks noGrp="1"/>
          </p:cNvSpPr>
          <p:nvPr>
            <p:ph type="subTitle" idx="1"/>
          </p:nvPr>
        </p:nvSpPr>
        <p:spPr>
          <a:xfrm>
            <a:off x="7234289" y="362773"/>
            <a:ext cx="4552974" cy="1374587"/>
          </a:xfrm>
          <a:noFill/>
        </p:spPr>
        <p:txBody>
          <a:bodyPr>
            <a:normAutofit/>
          </a:bodyPr>
          <a:lstStyle/>
          <a:p>
            <a:pPr algn="l"/>
            <a:r>
              <a:rPr lang="en-US" sz="2300" dirty="0"/>
              <a:t>Our data base contains data about most of the reported bike accidents occurred at Great Britian between 1979 – 2018.</a:t>
            </a:r>
          </a:p>
          <a:p>
            <a:pPr algn="l"/>
            <a:endParaRPr lang="en-US" sz="2300" dirty="0"/>
          </a:p>
        </p:txBody>
      </p:sp>
      <p:pic>
        <p:nvPicPr>
          <p:cNvPr id="7" name="תמונה 6" descr="תמונה שמכילה גלגל, רכב יבשה, צמיג, רכב&#10;&#10;התיאור נוצר באופן אוטומטי">
            <a:extLst>
              <a:ext uri="{FF2B5EF4-FFF2-40B4-BE49-F238E27FC236}">
                <a16:creationId xmlns:a16="http://schemas.microsoft.com/office/drawing/2014/main" id="{09AAB8F7-82BF-9638-2E99-A98026386475}"/>
              </a:ext>
            </a:extLst>
          </p:cNvPr>
          <p:cNvPicPr>
            <a:picLocks noChangeAspect="1"/>
          </p:cNvPicPr>
          <p:nvPr/>
        </p:nvPicPr>
        <p:blipFill>
          <a:blip r:embed="rId2">
            <a:extLst>
              <a:ext uri="{28A0092B-C50C-407E-A947-70E740481C1C}">
                <a14:useLocalDpi xmlns:a14="http://schemas.microsoft.com/office/drawing/2010/main" val="0"/>
              </a:ext>
            </a:extLst>
          </a:blip>
          <a:srcRect l="10430" r="21506" b="-1"/>
          <a:stretch/>
        </p:blipFill>
        <p:spPr>
          <a:xfrm>
            <a:off x="20" y="10"/>
            <a:ext cx="6992881" cy="6857990"/>
          </a:xfrm>
          <a:prstGeom prst="rect">
            <a:avLst/>
          </a:prstGeom>
        </p:spPr>
      </p:pic>
      <p:sp>
        <p:nvSpPr>
          <p:cNvPr id="8" name="תיבת טקסט 7">
            <a:extLst>
              <a:ext uri="{FF2B5EF4-FFF2-40B4-BE49-F238E27FC236}">
                <a16:creationId xmlns:a16="http://schemas.microsoft.com/office/drawing/2014/main" id="{C297487E-523B-7429-AD95-BA6AB4B0DD61}"/>
              </a:ext>
            </a:extLst>
          </p:cNvPr>
          <p:cNvSpPr txBox="1"/>
          <p:nvPr/>
        </p:nvSpPr>
        <p:spPr>
          <a:xfrm>
            <a:off x="7235952" y="2190315"/>
            <a:ext cx="4678680" cy="1508105"/>
          </a:xfrm>
          <a:prstGeom prst="rect">
            <a:avLst/>
          </a:prstGeom>
          <a:noFill/>
        </p:spPr>
        <p:txBody>
          <a:bodyPr wrap="square" rtlCol="1">
            <a:spAutoFit/>
          </a:bodyPr>
          <a:lstStyle/>
          <a:p>
            <a:pPr algn="l"/>
            <a:r>
              <a:rPr lang="en-US" sz="2300" dirty="0"/>
              <a:t>The database contains information on the severity of the injury, the speed allowed on the road, age group, weather, gender, etc.</a:t>
            </a:r>
          </a:p>
        </p:txBody>
      </p:sp>
      <p:sp>
        <p:nvSpPr>
          <p:cNvPr id="9" name="תיבת טקסט 8">
            <a:extLst>
              <a:ext uri="{FF2B5EF4-FFF2-40B4-BE49-F238E27FC236}">
                <a16:creationId xmlns:a16="http://schemas.microsoft.com/office/drawing/2014/main" id="{3D8D87D7-A4DC-AC24-7920-07B4F92BD206}"/>
              </a:ext>
            </a:extLst>
          </p:cNvPr>
          <p:cNvSpPr txBox="1"/>
          <p:nvPr/>
        </p:nvSpPr>
        <p:spPr>
          <a:xfrm>
            <a:off x="7234289" y="4315968"/>
            <a:ext cx="4680343" cy="1154162"/>
          </a:xfrm>
          <a:prstGeom prst="rect">
            <a:avLst/>
          </a:prstGeom>
          <a:noFill/>
        </p:spPr>
        <p:txBody>
          <a:bodyPr wrap="square" rtlCol="1">
            <a:spAutoFit/>
          </a:bodyPr>
          <a:lstStyle/>
          <a:p>
            <a:pPr algn="l"/>
            <a:r>
              <a:rPr lang="en-US" sz="2300" dirty="0"/>
              <a:t>Today, we will try to look on this data from different angles and find some interesting conclusions.</a:t>
            </a:r>
          </a:p>
        </p:txBody>
      </p:sp>
    </p:spTree>
    <p:extLst>
      <p:ext uri="{BB962C8B-B14F-4D97-AF65-F5344CB8AC3E}">
        <p14:creationId xmlns:p14="http://schemas.microsoft.com/office/powerpoint/2010/main" val="251655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D4A465-A4B6-70E4-F3E9-B775C649CFDA}"/>
              </a:ext>
            </a:extLst>
          </p:cNvPr>
          <p:cNvSpPr>
            <a:spLocks noGrp="1"/>
          </p:cNvSpPr>
          <p:nvPr>
            <p:ph type="title"/>
          </p:nvPr>
        </p:nvSpPr>
        <p:spPr>
          <a:xfrm>
            <a:off x="240866" y="-103254"/>
            <a:ext cx="4933018" cy="1507067"/>
          </a:xfrm>
        </p:spPr>
        <p:txBody>
          <a:bodyPr/>
          <a:lstStyle/>
          <a:p>
            <a:pPr algn="l" rtl="0"/>
            <a:r>
              <a:rPr lang="en-US" dirty="0">
                <a:latin typeface="Century Gothic" panose="020B0502020202020204" pitchFamily="34" charset="0"/>
              </a:rPr>
              <a:t>Research goals</a:t>
            </a:r>
            <a:endParaRPr lang="he-IL" dirty="0">
              <a:latin typeface="Century Gothic" panose="020B0502020202020204" pitchFamily="34" charset="0"/>
            </a:endParaRPr>
          </a:p>
        </p:txBody>
      </p:sp>
      <p:sp>
        <p:nvSpPr>
          <p:cNvPr id="6" name="תיבת טקסט 5">
            <a:extLst>
              <a:ext uri="{FF2B5EF4-FFF2-40B4-BE49-F238E27FC236}">
                <a16:creationId xmlns:a16="http://schemas.microsoft.com/office/drawing/2014/main" id="{894E59FA-1B39-2695-96A1-02C4C92A551A}"/>
              </a:ext>
            </a:extLst>
          </p:cNvPr>
          <p:cNvSpPr txBox="1"/>
          <p:nvPr/>
        </p:nvSpPr>
        <p:spPr>
          <a:xfrm>
            <a:off x="240866" y="1211560"/>
            <a:ext cx="10076688" cy="430887"/>
          </a:xfrm>
          <a:prstGeom prst="rect">
            <a:avLst/>
          </a:prstGeom>
          <a:noFill/>
        </p:spPr>
        <p:txBody>
          <a:bodyPr wrap="square" rtlCol="1">
            <a:spAutoFit/>
          </a:bodyPr>
          <a:lstStyle/>
          <a:p>
            <a:pPr algn="l" rtl="0"/>
            <a:r>
              <a:rPr lang="en-US" sz="2200" dirty="0">
                <a:solidFill>
                  <a:schemeClr val="accent3">
                    <a:lumMod val="50000"/>
                  </a:schemeClr>
                </a:solidFill>
              </a:rPr>
              <a:t>What is the main factors that affects the severity of the injury ?</a:t>
            </a:r>
          </a:p>
        </p:txBody>
      </p:sp>
      <p:sp>
        <p:nvSpPr>
          <p:cNvPr id="9" name="תיבת טקסט 8">
            <a:extLst>
              <a:ext uri="{FF2B5EF4-FFF2-40B4-BE49-F238E27FC236}">
                <a16:creationId xmlns:a16="http://schemas.microsoft.com/office/drawing/2014/main" id="{9989185A-8446-F338-B08D-A7E8EFE6BC8C}"/>
              </a:ext>
            </a:extLst>
          </p:cNvPr>
          <p:cNvSpPr txBox="1"/>
          <p:nvPr/>
        </p:nvSpPr>
        <p:spPr>
          <a:xfrm>
            <a:off x="240866" y="2968408"/>
            <a:ext cx="8534399" cy="769441"/>
          </a:xfrm>
          <a:prstGeom prst="rect">
            <a:avLst/>
          </a:prstGeom>
          <a:noFill/>
        </p:spPr>
        <p:txBody>
          <a:bodyPr wrap="square" rtlCol="1">
            <a:spAutoFit/>
          </a:bodyPr>
          <a:lstStyle/>
          <a:p>
            <a:pPr algn="l" rtl="0"/>
            <a:r>
              <a:rPr lang="en-US" sz="2200" dirty="0">
                <a:solidFill>
                  <a:schemeClr val="accent3">
                    <a:lumMod val="50000"/>
                  </a:schemeClr>
                </a:solidFill>
              </a:rPr>
              <a:t>Does the gender of the rider affect the characteristics of the accident? </a:t>
            </a:r>
            <a:endParaRPr lang="he-IL" sz="2200" dirty="0">
              <a:solidFill>
                <a:schemeClr val="accent3">
                  <a:lumMod val="50000"/>
                </a:schemeClr>
              </a:solidFill>
            </a:endParaRPr>
          </a:p>
        </p:txBody>
      </p:sp>
      <p:sp>
        <p:nvSpPr>
          <p:cNvPr id="3" name="תיבת טקסט 2">
            <a:extLst>
              <a:ext uri="{FF2B5EF4-FFF2-40B4-BE49-F238E27FC236}">
                <a16:creationId xmlns:a16="http://schemas.microsoft.com/office/drawing/2014/main" id="{5A156A68-1CC6-24C2-1EA6-009FE7AAF2D1}"/>
              </a:ext>
            </a:extLst>
          </p:cNvPr>
          <p:cNvSpPr txBox="1"/>
          <p:nvPr/>
        </p:nvSpPr>
        <p:spPr>
          <a:xfrm>
            <a:off x="1527048" y="3306962"/>
            <a:ext cx="1901952" cy="430887"/>
          </a:xfrm>
          <a:prstGeom prst="rect">
            <a:avLst/>
          </a:prstGeom>
          <a:noFill/>
        </p:spPr>
        <p:txBody>
          <a:bodyPr wrap="square" rtlCol="1">
            <a:spAutoFit/>
          </a:bodyPr>
          <a:lstStyle/>
          <a:p>
            <a:pPr algn="l"/>
            <a:r>
              <a:rPr lang="en-US" sz="2200" dirty="0">
                <a:solidFill>
                  <a:schemeClr val="accent5">
                    <a:lumMod val="60000"/>
                    <a:lumOff val="40000"/>
                  </a:schemeClr>
                </a:solidFill>
              </a:rPr>
              <a:t>Yes</a:t>
            </a:r>
            <a:endParaRPr lang="he-IL" sz="2200" dirty="0">
              <a:solidFill>
                <a:schemeClr val="accent5">
                  <a:lumMod val="60000"/>
                  <a:lumOff val="40000"/>
                </a:schemeClr>
              </a:solidFill>
            </a:endParaRPr>
          </a:p>
        </p:txBody>
      </p:sp>
      <p:sp>
        <p:nvSpPr>
          <p:cNvPr id="4" name="תיבת טקסט 3">
            <a:extLst>
              <a:ext uri="{FF2B5EF4-FFF2-40B4-BE49-F238E27FC236}">
                <a16:creationId xmlns:a16="http://schemas.microsoft.com/office/drawing/2014/main" id="{132B21A1-0778-AAB3-EAA9-982FEA862FF8}"/>
              </a:ext>
            </a:extLst>
          </p:cNvPr>
          <p:cNvSpPr txBox="1"/>
          <p:nvPr/>
        </p:nvSpPr>
        <p:spPr>
          <a:xfrm>
            <a:off x="393192" y="1746504"/>
            <a:ext cx="6748272" cy="923330"/>
          </a:xfrm>
          <a:prstGeom prst="rect">
            <a:avLst/>
          </a:prstGeom>
          <a:noFill/>
        </p:spPr>
        <p:txBody>
          <a:bodyPr wrap="square" rtlCol="1">
            <a:spAutoFit/>
          </a:bodyPr>
          <a:lstStyle/>
          <a:p>
            <a:pPr marL="285750" indent="-285750" algn="l" rtl="0">
              <a:buFont typeface="Arial" panose="020B0604020202020204" pitchFamily="34" charset="0"/>
              <a:buChar char="•"/>
            </a:pPr>
            <a:r>
              <a:rPr lang="en-US" dirty="0"/>
              <a:t>Speed limit</a:t>
            </a:r>
          </a:p>
          <a:p>
            <a:pPr marL="285750" indent="-285750" algn="l" rtl="0">
              <a:buFont typeface="Arial" panose="020B0604020202020204" pitchFamily="34" charset="0"/>
              <a:buChar char="•"/>
            </a:pPr>
            <a:r>
              <a:rPr lang="en-US" dirty="0"/>
              <a:t>Number of cars involved</a:t>
            </a:r>
          </a:p>
          <a:p>
            <a:pPr marL="285750" indent="-285750" algn="l" rtl="0">
              <a:buFont typeface="Arial" panose="020B0604020202020204" pitchFamily="34" charset="0"/>
              <a:buChar char="•"/>
            </a:pPr>
            <a:r>
              <a:rPr lang="en-US" dirty="0"/>
              <a:t>Day of the week</a:t>
            </a:r>
          </a:p>
        </p:txBody>
      </p:sp>
      <p:sp>
        <p:nvSpPr>
          <p:cNvPr id="7" name="תיבת טקסט 6">
            <a:extLst>
              <a:ext uri="{FF2B5EF4-FFF2-40B4-BE49-F238E27FC236}">
                <a16:creationId xmlns:a16="http://schemas.microsoft.com/office/drawing/2014/main" id="{EA3C0B5E-6136-3080-50AE-FE79E4871D9B}"/>
              </a:ext>
            </a:extLst>
          </p:cNvPr>
          <p:cNvSpPr txBox="1"/>
          <p:nvPr/>
        </p:nvSpPr>
        <p:spPr>
          <a:xfrm>
            <a:off x="393192" y="3995795"/>
            <a:ext cx="5596128" cy="923330"/>
          </a:xfrm>
          <a:prstGeom prst="rect">
            <a:avLst/>
          </a:prstGeom>
          <a:noFill/>
        </p:spPr>
        <p:txBody>
          <a:bodyPr wrap="square" rtlCol="1">
            <a:spAutoFit/>
          </a:bodyPr>
          <a:lstStyle/>
          <a:p>
            <a:pPr marL="285750" indent="-285750" algn="l" rtl="0">
              <a:buFont typeface="Arial" panose="020B0604020202020204" pitchFamily="34" charset="0"/>
              <a:buChar char="•"/>
            </a:pPr>
            <a:r>
              <a:rPr lang="en-US" dirty="0"/>
              <a:t>Severity</a:t>
            </a:r>
          </a:p>
          <a:p>
            <a:pPr marL="285750" indent="-285750" algn="l" rtl="0">
              <a:buFont typeface="Arial" panose="020B0604020202020204" pitchFamily="34" charset="0"/>
              <a:buChar char="•"/>
            </a:pPr>
            <a:r>
              <a:rPr lang="en-US" dirty="0"/>
              <a:t>Age group</a:t>
            </a:r>
          </a:p>
          <a:p>
            <a:pPr marL="285750" indent="-285750" algn="l" rtl="0">
              <a:buFont typeface="Arial" panose="020B0604020202020204" pitchFamily="34" charset="0"/>
              <a:buChar char="•"/>
            </a:pPr>
            <a:r>
              <a:rPr lang="en-US" dirty="0"/>
              <a:t>Speed limit</a:t>
            </a:r>
            <a:endParaRPr lang="he-IL" dirty="0"/>
          </a:p>
        </p:txBody>
      </p:sp>
    </p:spTree>
    <p:extLst>
      <p:ext uri="{BB962C8B-B14F-4D97-AF65-F5344CB8AC3E}">
        <p14:creationId xmlns:p14="http://schemas.microsoft.com/office/powerpoint/2010/main" val="95637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3"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
                                        <p:tgtEl>
                                          <p:spTgt spid="3"/>
                                        </p:tgtEl>
                                      </p:cBhvr>
                                    </p:animEffect>
                                    <p:anim calcmode="lin" valueType="num">
                                      <p:cBhvr>
                                        <p:cTn id="23" dur="400" fill="hold"/>
                                        <p:tgtEl>
                                          <p:spTgt spid="3"/>
                                        </p:tgtEl>
                                        <p:attrNameLst>
                                          <p:attrName>ppt_x</p:attrName>
                                        </p:attrNameLst>
                                      </p:cBhvr>
                                      <p:tavLst>
                                        <p:tav tm="0">
                                          <p:val>
                                            <p:strVal val="#ppt_x"/>
                                          </p:val>
                                        </p:tav>
                                        <p:tav tm="100000">
                                          <p:val>
                                            <p:strVal val="#ppt_x"/>
                                          </p:val>
                                        </p:tav>
                                      </p:tavLst>
                                    </p:anim>
                                    <p:anim calcmode="lin" valueType="num">
                                      <p:cBhvr>
                                        <p:cTn id="24" dur="400" fill="hold"/>
                                        <p:tgtEl>
                                          <p:spTgt spid="3"/>
                                        </p:tgtEl>
                                        <p:attrNameLst>
                                          <p:attrName>ppt_y</p:attrName>
                                        </p:attrNameLst>
                                      </p:cBhvr>
                                      <p:tavLst>
                                        <p:tav tm="0">
                                          <p:val>
                                            <p:strVal val="#ppt_y+0.31"/>
                                          </p:val>
                                        </p:tav>
                                        <p:tav tm="100000">
                                          <p:val>
                                            <p:strVal val="#ppt_y+0.31"/>
                                          </p:val>
                                        </p:tav>
                                      </p:tavLst>
                                    </p:anim>
                                    <p:anim calcmode="lin" valueType="num">
                                      <p:cBhvr>
                                        <p:cTn id="25" dur="600" decel="50000" fill="hold">
                                          <p:stCondLst>
                                            <p:cond delay="400"/>
                                          </p:stCondLst>
                                        </p:cTn>
                                        <p:tgtEl>
                                          <p:spTgt spid="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6" dur="600" decel="50000" fill="hold">
                                          <p:stCondLst>
                                            <p:cond delay="400"/>
                                          </p:stCondLst>
                                        </p:cTn>
                                        <p:tgtEl>
                                          <p:spTgt spid="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3" grpId="0"/>
      <p:bldP spid="4"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D4A465-A4B6-70E4-F3E9-B775C649CFDA}"/>
              </a:ext>
            </a:extLst>
          </p:cNvPr>
          <p:cNvSpPr>
            <a:spLocks noGrp="1"/>
          </p:cNvSpPr>
          <p:nvPr>
            <p:ph type="title"/>
          </p:nvPr>
        </p:nvSpPr>
        <p:spPr>
          <a:xfrm>
            <a:off x="240866" y="-103254"/>
            <a:ext cx="5855134" cy="1507067"/>
          </a:xfrm>
        </p:spPr>
        <p:txBody>
          <a:bodyPr/>
          <a:lstStyle/>
          <a:p>
            <a:pPr algn="l" rtl="0"/>
            <a:r>
              <a:rPr lang="en-US" dirty="0">
                <a:latin typeface="Century Gothic" panose="020B0502020202020204" pitchFamily="34" charset="0"/>
              </a:rPr>
              <a:t>Research methods</a:t>
            </a:r>
            <a:endParaRPr lang="he-IL" dirty="0">
              <a:latin typeface="Century Gothic" panose="020B0502020202020204" pitchFamily="34" charset="0"/>
            </a:endParaRPr>
          </a:p>
        </p:txBody>
      </p:sp>
      <p:sp>
        <p:nvSpPr>
          <p:cNvPr id="6" name="תיבת טקסט 5">
            <a:extLst>
              <a:ext uri="{FF2B5EF4-FFF2-40B4-BE49-F238E27FC236}">
                <a16:creationId xmlns:a16="http://schemas.microsoft.com/office/drawing/2014/main" id="{894E59FA-1B39-2695-96A1-02C4C92A551A}"/>
              </a:ext>
            </a:extLst>
          </p:cNvPr>
          <p:cNvSpPr txBox="1"/>
          <p:nvPr/>
        </p:nvSpPr>
        <p:spPr>
          <a:xfrm>
            <a:off x="240866" y="1211560"/>
            <a:ext cx="10076688" cy="769441"/>
          </a:xfrm>
          <a:prstGeom prst="rect">
            <a:avLst/>
          </a:prstGeom>
          <a:noFill/>
        </p:spPr>
        <p:txBody>
          <a:bodyPr wrap="square" rtlCol="1">
            <a:spAutoFit/>
          </a:bodyPr>
          <a:lstStyle/>
          <a:p>
            <a:pPr algn="l" rtl="0"/>
            <a:r>
              <a:rPr lang="en-US" sz="2200" dirty="0">
                <a:solidFill>
                  <a:schemeClr val="accent3">
                    <a:lumMod val="50000"/>
                  </a:schemeClr>
                </a:solidFill>
              </a:rPr>
              <a:t>Pandas \ Numpy – we used pandas and numpy to store, modify and filter the datasets.</a:t>
            </a:r>
          </a:p>
        </p:txBody>
      </p:sp>
      <p:sp>
        <p:nvSpPr>
          <p:cNvPr id="5" name="תיבת טקסט 4">
            <a:extLst>
              <a:ext uri="{FF2B5EF4-FFF2-40B4-BE49-F238E27FC236}">
                <a16:creationId xmlns:a16="http://schemas.microsoft.com/office/drawing/2014/main" id="{0315405D-F18B-6E62-27FC-7D0FCCDD3748}"/>
              </a:ext>
            </a:extLst>
          </p:cNvPr>
          <p:cNvSpPr txBox="1"/>
          <p:nvPr/>
        </p:nvSpPr>
        <p:spPr>
          <a:xfrm>
            <a:off x="240866" y="2333906"/>
            <a:ext cx="7626096" cy="769441"/>
          </a:xfrm>
          <a:prstGeom prst="rect">
            <a:avLst/>
          </a:prstGeom>
          <a:noFill/>
        </p:spPr>
        <p:txBody>
          <a:bodyPr wrap="square" rtlCol="1">
            <a:spAutoFit/>
          </a:bodyPr>
          <a:lstStyle/>
          <a:p>
            <a:pPr algn="l" rtl="0"/>
            <a:r>
              <a:rPr lang="en-US" sz="2200" dirty="0">
                <a:solidFill>
                  <a:schemeClr val="accent3">
                    <a:lumMod val="50000"/>
                  </a:schemeClr>
                </a:solidFill>
              </a:rPr>
              <a:t>Mathplotlib \ seaborn – used to build graphs and plots to present the data usefully and clearly.</a:t>
            </a:r>
            <a:endParaRPr lang="he-IL" sz="2200" dirty="0">
              <a:solidFill>
                <a:schemeClr val="accent3">
                  <a:lumMod val="50000"/>
                </a:schemeClr>
              </a:solidFill>
            </a:endParaRPr>
          </a:p>
        </p:txBody>
      </p:sp>
      <p:sp>
        <p:nvSpPr>
          <p:cNvPr id="8" name="תיבת טקסט 7">
            <a:extLst>
              <a:ext uri="{FF2B5EF4-FFF2-40B4-BE49-F238E27FC236}">
                <a16:creationId xmlns:a16="http://schemas.microsoft.com/office/drawing/2014/main" id="{954CA308-9B2C-221B-CE77-A68A15D2301F}"/>
              </a:ext>
            </a:extLst>
          </p:cNvPr>
          <p:cNvSpPr txBox="1"/>
          <p:nvPr/>
        </p:nvSpPr>
        <p:spPr>
          <a:xfrm>
            <a:off x="240866" y="3523821"/>
            <a:ext cx="9900916" cy="461665"/>
          </a:xfrm>
          <a:prstGeom prst="rect">
            <a:avLst/>
          </a:prstGeom>
          <a:noFill/>
        </p:spPr>
        <p:txBody>
          <a:bodyPr wrap="none" rtlCol="1">
            <a:spAutoFit/>
          </a:bodyPr>
          <a:lstStyle/>
          <a:p>
            <a:pPr algn="l" rtl="0"/>
            <a:r>
              <a:rPr lang="en-US" sz="2200" dirty="0">
                <a:solidFill>
                  <a:schemeClr val="accent3">
                    <a:lumMod val="50000"/>
                  </a:schemeClr>
                </a:solidFill>
              </a:rPr>
              <a:t>SciPy(Stats) - </a:t>
            </a:r>
            <a:r>
              <a:rPr lang="en-US" sz="2400" dirty="0">
                <a:solidFill>
                  <a:schemeClr val="accent3">
                    <a:lumMod val="50000"/>
                  </a:schemeClr>
                </a:solidFill>
              </a:rPr>
              <a:t>statistical functions and distributions to analyze the datasets.</a:t>
            </a:r>
            <a:endParaRPr lang="he-IL" sz="2200" dirty="0">
              <a:solidFill>
                <a:schemeClr val="accent3">
                  <a:lumMod val="50000"/>
                </a:schemeClr>
              </a:solidFill>
            </a:endParaRPr>
          </a:p>
        </p:txBody>
      </p:sp>
    </p:spTree>
    <p:extLst>
      <p:ext uri="{BB962C8B-B14F-4D97-AF65-F5344CB8AC3E}">
        <p14:creationId xmlns:p14="http://schemas.microsoft.com/office/powerpoint/2010/main" val="382092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D4A465-A4B6-70E4-F3E9-B775C649CFDA}"/>
              </a:ext>
            </a:extLst>
          </p:cNvPr>
          <p:cNvSpPr>
            <a:spLocks noGrp="1"/>
          </p:cNvSpPr>
          <p:nvPr>
            <p:ph type="title"/>
          </p:nvPr>
        </p:nvSpPr>
        <p:spPr>
          <a:xfrm>
            <a:off x="240866" y="-103254"/>
            <a:ext cx="4933018" cy="1507067"/>
          </a:xfrm>
        </p:spPr>
        <p:txBody>
          <a:bodyPr/>
          <a:lstStyle/>
          <a:p>
            <a:r>
              <a:rPr lang="en-US" dirty="0">
                <a:latin typeface="Century Gothic" panose="020B0502020202020204" pitchFamily="34" charset="0"/>
              </a:rPr>
              <a:t>Datasets review</a:t>
            </a:r>
            <a:endParaRPr lang="he-IL" dirty="0">
              <a:latin typeface="Century Gothic" panose="020B0502020202020204" pitchFamily="34" charset="0"/>
            </a:endParaRPr>
          </a:p>
        </p:txBody>
      </p:sp>
      <p:sp>
        <p:nvSpPr>
          <p:cNvPr id="6" name="תיבת טקסט 5">
            <a:extLst>
              <a:ext uri="{FF2B5EF4-FFF2-40B4-BE49-F238E27FC236}">
                <a16:creationId xmlns:a16="http://schemas.microsoft.com/office/drawing/2014/main" id="{894E59FA-1B39-2695-96A1-02C4C92A551A}"/>
              </a:ext>
            </a:extLst>
          </p:cNvPr>
          <p:cNvSpPr txBox="1"/>
          <p:nvPr/>
        </p:nvSpPr>
        <p:spPr>
          <a:xfrm>
            <a:off x="715428" y="1211560"/>
            <a:ext cx="10076688" cy="646331"/>
          </a:xfrm>
          <a:prstGeom prst="rect">
            <a:avLst/>
          </a:prstGeom>
          <a:noFill/>
        </p:spPr>
        <p:txBody>
          <a:bodyPr wrap="square" rtlCol="1">
            <a:spAutoFit/>
          </a:bodyPr>
          <a:lstStyle/>
          <a:p>
            <a:pPr algn="l"/>
            <a:r>
              <a:rPr lang="en-US" dirty="0">
                <a:solidFill>
                  <a:schemeClr val="accent3">
                    <a:lumMod val="50000"/>
                  </a:schemeClr>
                </a:solidFill>
              </a:rPr>
              <a:t>In our analysis, we used two connected datasets. Each of them contains data about 827,871 accidents. Let’s present them one by one:</a:t>
            </a:r>
          </a:p>
        </p:txBody>
      </p:sp>
      <p:sp>
        <p:nvSpPr>
          <p:cNvPr id="9" name="תיבת טקסט 8">
            <a:extLst>
              <a:ext uri="{FF2B5EF4-FFF2-40B4-BE49-F238E27FC236}">
                <a16:creationId xmlns:a16="http://schemas.microsoft.com/office/drawing/2014/main" id="{9989185A-8446-F338-B08D-A7E8EFE6BC8C}"/>
              </a:ext>
            </a:extLst>
          </p:cNvPr>
          <p:cNvSpPr txBox="1"/>
          <p:nvPr/>
        </p:nvSpPr>
        <p:spPr>
          <a:xfrm>
            <a:off x="715428" y="2072296"/>
            <a:ext cx="8534399" cy="646331"/>
          </a:xfrm>
          <a:prstGeom prst="rect">
            <a:avLst/>
          </a:prstGeom>
          <a:noFill/>
        </p:spPr>
        <p:txBody>
          <a:bodyPr wrap="square" rtlCol="1">
            <a:spAutoFit/>
          </a:bodyPr>
          <a:lstStyle/>
          <a:p>
            <a:pPr algn="l"/>
            <a:r>
              <a:rPr lang="en-US" dirty="0">
                <a:solidFill>
                  <a:schemeClr val="accent3">
                    <a:lumMod val="50000"/>
                  </a:schemeClr>
                </a:solidFill>
              </a:rPr>
              <a:t>The first dataset contains data about the biker – gender, severity of the biker’s injury and the biker’s age group.</a:t>
            </a:r>
            <a:endParaRPr lang="he-IL" dirty="0">
              <a:solidFill>
                <a:schemeClr val="accent3">
                  <a:lumMod val="50000"/>
                </a:schemeClr>
              </a:solidFill>
            </a:endParaRPr>
          </a:p>
        </p:txBody>
      </p:sp>
      <p:pic>
        <p:nvPicPr>
          <p:cNvPr id="11" name="תמונה 10">
            <a:extLst>
              <a:ext uri="{FF2B5EF4-FFF2-40B4-BE49-F238E27FC236}">
                <a16:creationId xmlns:a16="http://schemas.microsoft.com/office/drawing/2014/main" id="{7E406F47-E696-4CE9-63B2-7F519B46D1B7}"/>
              </a:ext>
            </a:extLst>
          </p:cNvPr>
          <p:cNvPicPr>
            <a:picLocks noChangeAspect="1"/>
          </p:cNvPicPr>
          <p:nvPr/>
        </p:nvPicPr>
        <p:blipFill>
          <a:blip r:embed="rId2"/>
          <a:stretch>
            <a:fillRect/>
          </a:stretch>
        </p:blipFill>
        <p:spPr>
          <a:xfrm>
            <a:off x="5918336" y="2933032"/>
            <a:ext cx="5206208" cy="3315859"/>
          </a:xfrm>
          <a:prstGeom prst="rect">
            <a:avLst/>
          </a:prstGeom>
        </p:spPr>
      </p:pic>
    </p:spTree>
    <p:extLst>
      <p:ext uri="{BB962C8B-B14F-4D97-AF65-F5344CB8AC3E}">
        <p14:creationId xmlns:p14="http://schemas.microsoft.com/office/powerpoint/2010/main" val="345834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D4A465-A4B6-70E4-F3E9-B775C649CFDA}"/>
              </a:ext>
            </a:extLst>
          </p:cNvPr>
          <p:cNvSpPr>
            <a:spLocks noGrp="1"/>
          </p:cNvSpPr>
          <p:nvPr>
            <p:ph type="title"/>
          </p:nvPr>
        </p:nvSpPr>
        <p:spPr>
          <a:xfrm>
            <a:off x="507084" y="77323"/>
            <a:ext cx="5210810" cy="1507067"/>
          </a:xfrm>
        </p:spPr>
        <p:txBody>
          <a:bodyPr/>
          <a:lstStyle/>
          <a:p>
            <a:pPr algn="l"/>
            <a:r>
              <a:rPr lang="en-US" dirty="0">
                <a:latin typeface="Century Gothic" panose="020B0502020202020204" pitchFamily="34" charset="0"/>
              </a:rPr>
              <a:t>Datasets review</a:t>
            </a:r>
            <a:endParaRPr lang="he-IL" dirty="0">
              <a:latin typeface="Century Gothic" panose="020B0502020202020204" pitchFamily="34" charset="0"/>
            </a:endParaRPr>
          </a:p>
        </p:txBody>
      </p:sp>
      <p:sp>
        <p:nvSpPr>
          <p:cNvPr id="6" name="תיבת טקסט 5">
            <a:extLst>
              <a:ext uri="{FF2B5EF4-FFF2-40B4-BE49-F238E27FC236}">
                <a16:creationId xmlns:a16="http://schemas.microsoft.com/office/drawing/2014/main" id="{894E59FA-1B39-2695-96A1-02C4C92A551A}"/>
              </a:ext>
            </a:extLst>
          </p:cNvPr>
          <p:cNvSpPr txBox="1"/>
          <p:nvPr/>
        </p:nvSpPr>
        <p:spPr>
          <a:xfrm>
            <a:off x="507084" y="1314998"/>
            <a:ext cx="10076688" cy="646331"/>
          </a:xfrm>
          <a:prstGeom prst="rect">
            <a:avLst/>
          </a:prstGeom>
          <a:noFill/>
        </p:spPr>
        <p:txBody>
          <a:bodyPr wrap="square" rtlCol="1">
            <a:spAutoFit/>
          </a:bodyPr>
          <a:lstStyle/>
          <a:p>
            <a:pPr algn="l"/>
            <a:r>
              <a:rPr lang="en-US" dirty="0">
                <a:solidFill>
                  <a:schemeClr val="accent3">
                    <a:lumMod val="50000"/>
                  </a:schemeClr>
                </a:solidFill>
              </a:rPr>
              <a:t>The second dataset give us a data on the accident that’s not related to the biker, such as road condition, weather, road speed limit, etc.</a:t>
            </a:r>
          </a:p>
        </p:txBody>
      </p:sp>
      <p:sp>
        <p:nvSpPr>
          <p:cNvPr id="9" name="תיבת טקסט 8">
            <a:extLst>
              <a:ext uri="{FF2B5EF4-FFF2-40B4-BE49-F238E27FC236}">
                <a16:creationId xmlns:a16="http://schemas.microsoft.com/office/drawing/2014/main" id="{9989185A-8446-F338-B08D-A7E8EFE6BC8C}"/>
              </a:ext>
            </a:extLst>
          </p:cNvPr>
          <p:cNvSpPr txBox="1"/>
          <p:nvPr/>
        </p:nvSpPr>
        <p:spPr>
          <a:xfrm>
            <a:off x="507084" y="2145594"/>
            <a:ext cx="10229014" cy="646331"/>
          </a:xfrm>
          <a:prstGeom prst="rect">
            <a:avLst/>
          </a:prstGeom>
          <a:noFill/>
        </p:spPr>
        <p:txBody>
          <a:bodyPr wrap="square" rtlCol="1">
            <a:spAutoFit/>
          </a:bodyPr>
          <a:lstStyle/>
          <a:p>
            <a:pPr algn="l"/>
            <a:r>
              <a:rPr lang="en-US" dirty="0">
                <a:solidFill>
                  <a:schemeClr val="accent3">
                    <a:lumMod val="50000"/>
                  </a:schemeClr>
                </a:solidFill>
              </a:rPr>
              <a:t>As you can see, both datasets sharing the same indexing method, and pointing to the same accidents, so we can use both to look at the same accident and examen it more efficiently.</a:t>
            </a:r>
            <a:endParaRPr lang="he-IL" dirty="0">
              <a:solidFill>
                <a:schemeClr val="accent3">
                  <a:lumMod val="50000"/>
                </a:schemeClr>
              </a:solidFill>
            </a:endParaRPr>
          </a:p>
        </p:txBody>
      </p:sp>
      <p:pic>
        <p:nvPicPr>
          <p:cNvPr id="4" name="תמונה 3">
            <a:extLst>
              <a:ext uri="{FF2B5EF4-FFF2-40B4-BE49-F238E27FC236}">
                <a16:creationId xmlns:a16="http://schemas.microsoft.com/office/drawing/2014/main" id="{23D578E1-2F15-57C2-24E1-E0F75E548D93}"/>
              </a:ext>
            </a:extLst>
          </p:cNvPr>
          <p:cNvPicPr>
            <a:picLocks noChangeAspect="1"/>
          </p:cNvPicPr>
          <p:nvPr/>
        </p:nvPicPr>
        <p:blipFill>
          <a:blip r:embed="rId2"/>
          <a:stretch>
            <a:fillRect/>
          </a:stretch>
        </p:blipFill>
        <p:spPr>
          <a:xfrm>
            <a:off x="240866" y="3545804"/>
            <a:ext cx="11674679" cy="1913594"/>
          </a:xfrm>
          <a:prstGeom prst="rect">
            <a:avLst/>
          </a:prstGeom>
        </p:spPr>
      </p:pic>
    </p:spTree>
    <p:extLst>
      <p:ext uri="{BB962C8B-B14F-4D97-AF65-F5344CB8AC3E}">
        <p14:creationId xmlns:p14="http://schemas.microsoft.com/office/powerpoint/2010/main" val="334178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D4A465-A4B6-70E4-F3E9-B775C649CFDA}"/>
              </a:ext>
            </a:extLst>
          </p:cNvPr>
          <p:cNvSpPr>
            <a:spLocks noGrp="1"/>
          </p:cNvSpPr>
          <p:nvPr>
            <p:ph type="title"/>
          </p:nvPr>
        </p:nvSpPr>
        <p:spPr>
          <a:xfrm>
            <a:off x="399053" y="77323"/>
            <a:ext cx="5696947" cy="1053410"/>
          </a:xfrm>
        </p:spPr>
        <p:txBody>
          <a:bodyPr/>
          <a:lstStyle/>
          <a:p>
            <a:pPr algn="l"/>
            <a:r>
              <a:rPr lang="en-GB" dirty="0">
                <a:latin typeface="Century Gothic" panose="020B0502020202020204" pitchFamily="34" charset="0"/>
              </a:rPr>
              <a:t>Basic data analysis</a:t>
            </a:r>
            <a:endParaRPr lang="he-IL" dirty="0">
              <a:latin typeface="Century Gothic" panose="020B0502020202020204" pitchFamily="34" charset="0"/>
            </a:endParaRPr>
          </a:p>
        </p:txBody>
      </p:sp>
      <p:sp>
        <p:nvSpPr>
          <p:cNvPr id="6" name="תיבת טקסט 5">
            <a:extLst>
              <a:ext uri="{FF2B5EF4-FFF2-40B4-BE49-F238E27FC236}">
                <a16:creationId xmlns:a16="http://schemas.microsoft.com/office/drawing/2014/main" id="{894E59FA-1B39-2695-96A1-02C4C92A551A}"/>
              </a:ext>
            </a:extLst>
          </p:cNvPr>
          <p:cNvSpPr txBox="1"/>
          <p:nvPr/>
        </p:nvSpPr>
        <p:spPr>
          <a:xfrm>
            <a:off x="399053" y="1130733"/>
            <a:ext cx="10076688" cy="369332"/>
          </a:xfrm>
          <a:prstGeom prst="rect">
            <a:avLst/>
          </a:prstGeom>
          <a:noFill/>
        </p:spPr>
        <p:txBody>
          <a:bodyPr wrap="square" rtlCol="1">
            <a:spAutoFit/>
          </a:bodyPr>
          <a:lstStyle/>
          <a:p>
            <a:pPr algn="l"/>
            <a:r>
              <a:rPr lang="en-US" dirty="0">
                <a:solidFill>
                  <a:schemeClr val="accent3">
                    <a:lumMod val="50000"/>
                  </a:schemeClr>
                </a:solidFill>
              </a:rPr>
              <a:t>Let’s take a look at some basic analysis to understand the numbers better.</a:t>
            </a:r>
          </a:p>
        </p:txBody>
      </p:sp>
      <p:pic>
        <p:nvPicPr>
          <p:cNvPr id="5" name="תמונה 4" descr="תמונה שמכילה טקסט, תרשים, קו, עלילה&#10;&#10;התיאור נוצר באופן אוטומטי">
            <a:extLst>
              <a:ext uri="{FF2B5EF4-FFF2-40B4-BE49-F238E27FC236}">
                <a16:creationId xmlns:a16="http://schemas.microsoft.com/office/drawing/2014/main" id="{231AD41D-7740-9FDD-72A4-8190D8A1F4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90" y="1584565"/>
            <a:ext cx="3677330" cy="2642030"/>
          </a:xfrm>
          <a:prstGeom prst="rect">
            <a:avLst/>
          </a:prstGeom>
        </p:spPr>
      </p:pic>
      <p:pic>
        <p:nvPicPr>
          <p:cNvPr id="8" name="תמונה 7" descr="תמונה שמכילה טקסט, צילום מסך, תרשים, גופן&#10;&#10;התיאור נוצר באופן אוטומטי">
            <a:extLst>
              <a:ext uri="{FF2B5EF4-FFF2-40B4-BE49-F238E27FC236}">
                <a16:creationId xmlns:a16="http://schemas.microsoft.com/office/drawing/2014/main" id="{8096C40E-9373-55C8-9480-22D5DC5CF561}"/>
              </a:ext>
            </a:extLst>
          </p:cNvPr>
          <p:cNvPicPr>
            <a:picLocks noChangeAspect="1"/>
          </p:cNvPicPr>
          <p:nvPr/>
        </p:nvPicPr>
        <p:blipFill rotWithShape="1">
          <a:blip r:embed="rId3">
            <a:extLst>
              <a:ext uri="{28A0092B-C50C-407E-A947-70E740481C1C}">
                <a14:useLocalDpi xmlns:a14="http://schemas.microsoft.com/office/drawing/2010/main" val="0"/>
              </a:ext>
            </a:extLst>
          </a:blip>
          <a:srcRect l="15924" r="16779" b="914"/>
          <a:stretch/>
        </p:blipFill>
        <p:spPr>
          <a:xfrm>
            <a:off x="7995447" y="215456"/>
            <a:ext cx="4025592" cy="2926085"/>
          </a:xfrm>
          <a:prstGeom prst="rect">
            <a:avLst/>
          </a:prstGeom>
        </p:spPr>
      </p:pic>
      <p:pic>
        <p:nvPicPr>
          <p:cNvPr id="11" name="תמונה 10" descr="תמונה שמכילה טקסט, צילום מסך, גופן, תרשים&#10;&#10;התיאור נוצר באופן אוטומטי">
            <a:extLst>
              <a:ext uri="{FF2B5EF4-FFF2-40B4-BE49-F238E27FC236}">
                <a16:creationId xmlns:a16="http://schemas.microsoft.com/office/drawing/2014/main" id="{D0F58497-D0D1-7B07-F88A-13A6356F23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4717" y="3399955"/>
            <a:ext cx="4216322" cy="3148899"/>
          </a:xfrm>
          <a:prstGeom prst="rect">
            <a:avLst/>
          </a:prstGeom>
        </p:spPr>
      </p:pic>
      <p:pic>
        <p:nvPicPr>
          <p:cNvPr id="13" name="תמונה 12" descr="תמונה שמכילה טקסט, צילום מסך, מספר, קו&#10;&#10;התיאור נוצר באופן אוטומטי">
            <a:extLst>
              <a:ext uri="{FF2B5EF4-FFF2-40B4-BE49-F238E27FC236}">
                <a16:creationId xmlns:a16="http://schemas.microsoft.com/office/drawing/2014/main" id="{F5BED8CF-107D-3A03-2895-27F2DF4D79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8527" y="1500065"/>
            <a:ext cx="3650777" cy="2726530"/>
          </a:xfrm>
          <a:prstGeom prst="rect">
            <a:avLst/>
          </a:prstGeom>
        </p:spPr>
      </p:pic>
    </p:spTree>
    <p:extLst>
      <p:ext uri="{BB962C8B-B14F-4D97-AF65-F5344CB8AC3E}">
        <p14:creationId xmlns:p14="http://schemas.microsoft.com/office/powerpoint/2010/main" val="379102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D4A465-A4B6-70E4-F3E9-B775C649CFDA}"/>
              </a:ext>
            </a:extLst>
          </p:cNvPr>
          <p:cNvSpPr>
            <a:spLocks noGrp="1"/>
          </p:cNvSpPr>
          <p:nvPr>
            <p:ph type="title"/>
          </p:nvPr>
        </p:nvSpPr>
        <p:spPr>
          <a:xfrm>
            <a:off x="399053" y="77323"/>
            <a:ext cx="5696947" cy="1053410"/>
          </a:xfrm>
        </p:spPr>
        <p:txBody>
          <a:bodyPr/>
          <a:lstStyle/>
          <a:p>
            <a:pPr algn="l"/>
            <a:r>
              <a:rPr lang="en-GB" dirty="0">
                <a:latin typeface="Century Gothic" panose="020B0502020202020204" pitchFamily="34" charset="0"/>
              </a:rPr>
              <a:t>Combined data</a:t>
            </a:r>
            <a:endParaRPr lang="he-IL" dirty="0">
              <a:latin typeface="Century Gothic" panose="020B0502020202020204" pitchFamily="34" charset="0"/>
            </a:endParaRPr>
          </a:p>
        </p:txBody>
      </p:sp>
      <p:sp>
        <p:nvSpPr>
          <p:cNvPr id="6" name="תיבת טקסט 5">
            <a:extLst>
              <a:ext uri="{FF2B5EF4-FFF2-40B4-BE49-F238E27FC236}">
                <a16:creationId xmlns:a16="http://schemas.microsoft.com/office/drawing/2014/main" id="{894E59FA-1B39-2695-96A1-02C4C92A551A}"/>
              </a:ext>
            </a:extLst>
          </p:cNvPr>
          <p:cNvSpPr txBox="1"/>
          <p:nvPr/>
        </p:nvSpPr>
        <p:spPr>
          <a:xfrm>
            <a:off x="399053" y="1130733"/>
            <a:ext cx="10076688" cy="646331"/>
          </a:xfrm>
          <a:prstGeom prst="rect">
            <a:avLst/>
          </a:prstGeom>
          <a:noFill/>
        </p:spPr>
        <p:txBody>
          <a:bodyPr wrap="square" rtlCol="1">
            <a:spAutoFit/>
          </a:bodyPr>
          <a:lstStyle/>
          <a:p>
            <a:pPr algn="l"/>
            <a:r>
              <a:rPr lang="en-US" dirty="0">
                <a:solidFill>
                  <a:schemeClr val="accent3">
                    <a:lumMod val="50000"/>
                  </a:schemeClr>
                </a:solidFill>
              </a:rPr>
              <a:t>Let’s divide the accident into speed categories and look at the percentage of injury severity per each category. </a:t>
            </a:r>
          </a:p>
        </p:txBody>
      </p:sp>
      <p:pic>
        <p:nvPicPr>
          <p:cNvPr id="4" name="תמונה 3" descr="תמונה שמכילה טקסט, צילום מסך, קו, עלילה&#10;&#10;התיאור נוצר באופן אוטומטי">
            <a:extLst>
              <a:ext uri="{FF2B5EF4-FFF2-40B4-BE49-F238E27FC236}">
                <a16:creationId xmlns:a16="http://schemas.microsoft.com/office/drawing/2014/main" id="{AE886FAD-D4AC-024B-ACE0-C4C5C8C64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8929" y="2553475"/>
            <a:ext cx="7998272" cy="3945094"/>
          </a:xfrm>
          <a:prstGeom prst="rect">
            <a:avLst/>
          </a:prstGeom>
        </p:spPr>
      </p:pic>
      <p:sp>
        <p:nvSpPr>
          <p:cNvPr id="7" name="תיבת טקסט 6">
            <a:extLst>
              <a:ext uri="{FF2B5EF4-FFF2-40B4-BE49-F238E27FC236}">
                <a16:creationId xmlns:a16="http://schemas.microsoft.com/office/drawing/2014/main" id="{70D3FED9-8D5C-BC2B-26CA-6CCA070923BB}"/>
              </a:ext>
            </a:extLst>
          </p:cNvPr>
          <p:cNvSpPr txBox="1"/>
          <p:nvPr/>
        </p:nvSpPr>
        <p:spPr>
          <a:xfrm>
            <a:off x="399053" y="2553475"/>
            <a:ext cx="3367605" cy="923330"/>
          </a:xfrm>
          <a:prstGeom prst="rect">
            <a:avLst/>
          </a:prstGeom>
          <a:noFill/>
        </p:spPr>
        <p:txBody>
          <a:bodyPr wrap="square" rtlCol="1">
            <a:spAutoFit/>
          </a:bodyPr>
          <a:lstStyle/>
          <a:p>
            <a:pPr algn="l"/>
            <a:r>
              <a:rPr lang="en-US" dirty="0"/>
              <a:t>As expected, the severity of the biker injury is deeply connected to the road speed-limit. </a:t>
            </a:r>
            <a:endParaRPr lang="he-IL" dirty="0"/>
          </a:p>
        </p:txBody>
      </p:sp>
      <p:sp>
        <p:nvSpPr>
          <p:cNvPr id="9" name="תיבת טקסט 8">
            <a:extLst>
              <a:ext uri="{FF2B5EF4-FFF2-40B4-BE49-F238E27FC236}">
                <a16:creationId xmlns:a16="http://schemas.microsoft.com/office/drawing/2014/main" id="{ABA87679-43F0-1C2A-47AA-AEE9D5FAC60F}"/>
              </a:ext>
            </a:extLst>
          </p:cNvPr>
          <p:cNvSpPr txBox="1"/>
          <p:nvPr/>
        </p:nvSpPr>
        <p:spPr>
          <a:xfrm>
            <a:off x="399053" y="4004444"/>
            <a:ext cx="3246972" cy="1569660"/>
          </a:xfrm>
          <a:prstGeom prst="rect">
            <a:avLst/>
          </a:prstGeom>
          <a:noFill/>
        </p:spPr>
        <p:txBody>
          <a:bodyPr wrap="square" rtlCol="1">
            <a:spAutoFit/>
          </a:bodyPr>
          <a:lstStyle/>
          <a:p>
            <a:pPr algn="ctr"/>
            <a:r>
              <a:rPr lang="en-US" sz="2400" b="1" dirty="0">
                <a:solidFill>
                  <a:srgbClr val="FF0000"/>
                </a:solidFill>
              </a:rPr>
              <a:t>HIGH SPEED</a:t>
            </a:r>
          </a:p>
          <a:p>
            <a:pPr algn="ctr"/>
            <a:r>
              <a:rPr lang="en-US" sz="2400" b="1" dirty="0">
                <a:solidFill>
                  <a:srgbClr val="FF0000"/>
                </a:solidFill>
              </a:rPr>
              <a:t>=</a:t>
            </a:r>
          </a:p>
          <a:p>
            <a:pPr algn="ctr"/>
            <a:r>
              <a:rPr lang="en-GB" sz="2400" b="1" dirty="0">
                <a:solidFill>
                  <a:srgbClr val="FF0000"/>
                </a:solidFill>
              </a:rPr>
              <a:t>HIGHER CHANCE FOR SERIOUS INJURY</a:t>
            </a:r>
            <a:endParaRPr lang="he-IL" sz="2400" b="1" dirty="0">
              <a:solidFill>
                <a:srgbClr val="FF0000"/>
              </a:solidFill>
            </a:endParaRPr>
          </a:p>
        </p:txBody>
      </p:sp>
    </p:spTree>
    <p:extLst>
      <p:ext uri="{BB962C8B-B14F-4D97-AF65-F5344CB8AC3E}">
        <p14:creationId xmlns:p14="http://schemas.microsoft.com/office/powerpoint/2010/main" val="310101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p:tgtEl>
                                          <p:spTgt spid="9"/>
                                        </p:tgtEl>
                                        <p:attrNameLst>
                                          <p:attrName>ppt_y</p:attrName>
                                        </p:attrNameLst>
                                      </p:cBhvr>
                                      <p:tavLst>
                                        <p:tav tm="0">
                                          <p:val>
                                            <p:strVal val="#ppt_y+#ppt_h*1.125000"/>
                                          </p:val>
                                        </p:tav>
                                        <p:tav tm="100000">
                                          <p:val>
                                            <p:strVal val="#ppt_y"/>
                                          </p:val>
                                        </p:tav>
                                      </p:tavLst>
                                    </p:anim>
                                    <p:animEffect transition="in" filter="wipe(up)">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D4A465-A4B6-70E4-F3E9-B775C649CFDA}"/>
              </a:ext>
            </a:extLst>
          </p:cNvPr>
          <p:cNvSpPr>
            <a:spLocks noGrp="1"/>
          </p:cNvSpPr>
          <p:nvPr>
            <p:ph type="title"/>
          </p:nvPr>
        </p:nvSpPr>
        <p:spPr>
          <a:xfrm>
            <a:off x="399053" y="77323"/>
            <a:ext cx="5696947" cy="1053410"/>
          </a:xfrm>
        </p:spPr>
        <p:txBody>
          <a:bodyPr/>
          <a:lstStyle/>
          <a:p>
            <a:pPr algn="l"/>
            <a:r>
              <a:rPr lang="en-GB" dirty="0">
                <a:latin typeface="Century Gothic" panose="020B0502020202020204" pitchFamily="34" charset="0"/>
              </a:rPr>
              <a:t>Combined data</a:t>
            </a:r>
            <a:endParaRPr lang="he-IL" dirty="0">
              <a:latin typeface="Century Gothic" panose="020B0502020202020204" pitchFamily="34" charset="0"/>
            </a:endParaRPr>
          </a:p>
        </p:txBody>
      </p:sp>
      <p:sp>
        <p:nvSpPr>
          <p:cNvPr id="6" name="תיבת טקסט 5">
            <a:extLst>
              <a:ext uri="{FF2B5EF4-FFF2-40B4-BE49-F238E27FC236}">
                <a16:creationId xmlns:a16="http://schemas.microsoft.com/office/drawing/2014/main" id="{894E59FA-1B39-2695-96A1-02C4C92A551A}"/>
              </a:ext>
            </a:extLst>
          </p:cNvPr>
          <p:cNvSpPr txBox="1"/>
          <p:nvPr/>
        </p:nvSpPr>
        <p:spPr>
          <a:xfrm>
            <a:off x="399053" y="1130733"/>
            <a:ext cx="10076688" cy="646331"/>
          </a:xfrm>
          <a:prstGeom prst="rect">
            <a:avLst/>
          </a:prstGeom>
          <a:noFill/>
        </p:spPr>
        <p:txBody>
          <a:bodyPr wrap="square" rtlCol="1">
            <a:spAutoFit/>
          </a:bodyPr>
          <a:lstStyle/>
          <a:p>
            <a:pPr algn="l"/>
            <a:r>
              <a:rPr lang="en-US" dirty="0">
                <a:solidFill>
                  <a:schemeClr val="accent3">
                    <a:lumMod val="50000"/>
                  </a:schemeClr>
                </a:solidFill>
              </a:rPr>
              <a:t>Let’s divide the accident by number of vehicles involved and look at the percentage of injury severity per each category. </a:t>
            </a:r>
          </a:p>
        </p:txBody>
      </p:sp>
      <p:sp>
        <p:nvSpPr>
          <p:cNvPr id="7" name="תיבת טקסט 6">
            <a:extLst>
              <a:ext uri="{FF2B5EF4-FFF2-40B4-BE49-F238E27FC236}">
                <a16:creationId xmlns:a16="http://schemas.microsoft.com/office/drawing/2014/main" id="{70D3FED9-8D5C-BC2B-26CA-6CCA070923BB}"/>
              </a:ext>
            </a:extLst>
          </p:cNvPr>
          <p:cNvSpPr txBox="1"/>
          <p:nvPr/>
        </p:nvSpPr>
        <p:spPr>
          <a:xfrm>
            <a:off x="270331" y="4066425"/>
            <a:ext cx="3367605" cy="1754326"/>
          </a:xfrm>
          <a:prstGeom prst="rect">
            <a:avLst/>
          </a:prstGeom>
          <a:noFill/>
        </p:spPr>
        <p:txBody>
          <a:bodyPr wrap="square" rtlCol="1">
            <a:spAutoFit/>
          </a:bodyPr>
          <a:lstStyle/>
          <a:p>
            <a:pPr algn="l"/>
            <a:r>
              <a:rPr lang="en-US" dirty="0"/>
              <a:t>We can learn from the graph that the severity of the injury is affected by the number of vehicles involved. When the number of vehicles increase, the severity increases as well.</a:t>
            </a:r>
          </a:p>
        </p:txBody>
      </p:sp>
      <p:pic>
        <p:nvPicPr>
          <p:cNvPr id="5" name="תמונה 4" descr="תמונה שמכילה טקסט, צילום מסך, מקביל, קו&#10;&#10;התיאור נוצר באופן אוטומטי">
            <a:extLst>
              <a:ext uri="{FF2B5EF4-FFF2-40B4-BE49-F238E27FC236}">
                <a16:creationId xmlns:a16="http://schemas.microsoft.com/office/drawing/2014/main" id="{E7742C57-37F8-B38B-2109-F2FA0E0B7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7936" y="2553475"/>
            <a:ext cx="8439553" cy="4169256"/>
          </a:xfrm>
          <a:prstGeom prst="rect">
            <a:avLst/>
          </a:prstGeom>
        </p:spPr>
      </p:pic>
    </p:spTree>
    <p:extLst>
      <p:ext uri="{BB962C8B-B14F-4D97-AF65-F5344CB8AC3E}">
        <p14:creationId xmlns:p14="http://schemas.microsoft.com/office/powerpoint/2010/main" val="408437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346</TotalTime>
  <Words>1017</Words>
  <Application>Microsoft Office PowerPoint</Application>
  <PresentationFormat>מסך רחב</PresentationFormat>
  <Paragraphs>66</Paragraphs>
  <Slides>16</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16</vt:i4>
      </vt:variant>
    </vt:vector>
  </HeadingPairs>
  <TitlesOfParts>
    <vt:vector size="22" baseType="lpstr">
      <vt:lpstr>Aptos</vt:lpstr>
      <vt:lpstr>Aptos Display</vt:lpstr>
      <vt:lpstr>Arial</vt:lpstr>
      <vt:lpstr>Bahnschrift SemiLight SemiConde</vt:lpstr>
      <vt:lpstr>Century Gothic</vt:lpstr>
      <vt:lpstr>ערכת נושא Office</vt:lpstr>
      <vt:lpstr>Great Britian bike accidents</vt:lpstr>
      <vt:lpstr>מצגת של PowerPoint‏</vt:lpstr>
      <vt:lpstr>Research goals</vt:lpstr>
      <vt:lpstr>Research methods</vt:lpstr>
      <vt:lpstr>Datasets review</vt:lpstr>
      <vt:lpstr>Datasets review</vt:lpstr>
      <vt:lpstr>Basic data analysis</vt:lpstr>
      <vt:lpstr>Combined data</vt:lpstr>
      <vt:lpstr>Combined data</vt:lpstr>
      <vt:lpstr>Combined data</vt:lpstr>
      <vt:lpstr>Combined data</vt:lpstr>
      <vt:lpstr>מצגת של PowerPoint‏</vt:lpstr>
      <vt:lpstr>Gender based comparison</vt:lpstr>
      <vt:lpstr>Gender based comparison</vt:lpstr>
      <vt:lpstr>Gender based comparison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 Partush</dc:creator>
  <cp:lastModifiedBy>Bar Partush</cp:lastModifiedBy>
  <cp:revision>6</cp:revision>
  <dcterms:created xsi:type="dcterms:W3CDTF">2024-08-06T08:06:43Z</dcterms:created>
  <dcterms:modified xsi:type="dcterms:W3CDTF">2024-08-11T15:22:34Z</dcterms:modified>
</cp:coreProperties>
</file>