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7" r:id="rId5"/>
    <p:sldId id="260" r:id="rId6"/>
    <p:sldId id="261" r:id="rId7"/>
    <p:sldId id="262" r:id="rId8"/>
    <p:sldId id="279" r:id="rId9"/>
    <p:sldId id="263" r:id="rId10"/>
    <p:sldId id="280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33E5-9700-4F6E-AAA3-2D0106DA2CCA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F592-CE9C-4768-8B90-954FBB22D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497" y="22581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Operating </a:t>
            </a:r>
            <a:r>
              <a:rPr lang="en-US" b="1" dirty="0" smtClean="0"/>
              <a:t>System</a:t>
            </a:r>
            <a:br>
              <a:rPr lang="en-US" b="1" dirty="0" smtClean="0"/>
            </a:br>
            <a:r>
              <a:rPr lang="en-US" b="1" dirty="0" smtClean="0"/>
              <a:t> Scheduling Algorithms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6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963"/>
          <a:stretch/>
        </p:blipFill>
        <p:spPr>
          <a:xfrm>
            <a:off x="1135781" y="3143"/>
            <a:ext cx="9586762" cy="4193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2783" b="6683"/>
          <a:stretch/>
        </p:blipFill>
        <p:spPr>
          <a:xfrm>
            <a:off x="259883" y="4273617"/>
            <a:ext cx="11618752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8" y="153370"/>
            <a:ext cx="10515600" cy="1325563"/>
          </a:xfrm>
        </p:spPr>
        <p:txBody>
          <a:bodyPr/>
          <a:lstStyle/>
          <a:p>
            <a:r>
              <a:rPr lang="en-US" b="1" dirty="0"/>
              <a:t>Priority Scheduling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0" y="1594619"/>
            <a:ext cx="10914246" cy="4351338"/>
          </a:xfrm>
        </p:spPr>
        <p:txBody>
          <a:bodyPr>
            <a:noAutofit/>
          </a:bodyPr>
          <a:lstStyle/>
          <a:p>
            <a:r>
              <a:rPr lang="en-US" sz="3600" dirty="0"/>
              <a:t>Priority is assigned for each process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The CPU is allocated to the process with the highest</a:t>
            </a:r>
          </a:p>
          <a:p>
            <a:pPr marL="0" indent="0">
              <a:buNone/>
            </a:pPr>
            <a:r>
              <a:rPr lang="en-US" sz="3600" dirty="0"/>
              <a:t>priority (smallest integer ≡ highest priority).</a:t>
            </a:r>
          </a:p>
          <a:p>
            <a:r>
              <a:rPr lang="en-US" sz="3600" dirty="0"/>
              <a:t>Process with highest priority is executed first and so on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Processes </a:t>
            </a:r>
            <a:r>
              <a:rPr lang="en-US" sz="3600" dirty="0"/>
              <a:t>with same priority are executed in FCFS manner.</a:t>
            </a:r>
          </a:p>
          <a:p>
            <a:r>
              <a:rPr lang="en-US" sz="3600" dirty="0"/>
              <a:t>Priority can be decided based on memory requirements, time requirements or any other resource requirement.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789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70" b="50897"/>
          <a:stretch/>
        </p:blipFill>
        <p:spPr>
          <a:xfrm>
            <a:off x="316597" y="1347537"/>
            <a:ext cx="10877584" cy="46971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8758" y="509505"/>
            <a:ext cx="10515600" cy="32789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694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9" t="61477" r="6333" b="11283"/>
          <a:stretch/>
        </p:blipFill>
        <p:spPr>
          <a:xfrm>
            <a:off x="843148" y="1599933"/>
            <a:ext cx="10803420" cy="27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Robin(RR) Scheduling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1402"/>
          </a:xfrm>
        </p:spPr>
        <p:txBody>
          <a:bodyPr>
            <a:normAutofit/>
          </a:bodyPr>
          <a:lstStyle/>
          <a:p>
            <a:r>
              <a:rPr lang="en-US" sz="3600" dirty="0"/>
              <a:t>A fixed time is </a:t>
            </a:r>
            <a:r>
              <a:rPr lang="en-US" sz="3600" dirty="0" smtClean="0"/>
              <a:t>allotted time </a:t>
            </a:r>
            <a:r>
              <a:rPr lang="ar-IQ" sz="3600" dirty="0" smtClean="0"/>
              <a:t>الوقت المخصص</a:t>
            </a:r>
            <a:r>
              <a:rPr lang="en-US" sz="3600" dirty="0" smtClean="0"/>
              <a:t>to </a:t>
            </a:r>
            <a:r>
              <a:rPr lang="en-US" sz="3600" dirty="0"/>
              <a:t>each process, called </a:t>
            </a:r>
            <a:r>
              <a:rPr lang="en-US" sz="3600" dirty="0" smtClean="0"/>
              <a:t>Time </a:t>
            </a:r>
            <a:r>
              <a:rPr lang="en-US" sz="3600" b="1" dirty="0" smtClean="0"/>
              <a:t>quantum </a:t>
            </a:r>
            <a:r>
              <a:rPr lang="ar-IQ" sz="3600" b="1" dirty="0" smtClean="0"/>
              <a:t>كمية الوقت</a:t>
            </a:r>
            <a:r>
              <a:rPr lang="en-US" sz="3600" dirty="0" smtClean="0"/>
              <a:t>, </a:t>
            </a:r>
            <a:r>
              <a:rPr lang="en-US" sz="3600" dirty="0"/>
              <a:t>for execution.</a:t>
            </a:r>
          </a:p>
          <a:p>
            <a:r>
              <a:rPr lang="en-US" sz="3600" dirty="0"/>
              <a:t>Each process gets a small unit of CPU time (time quantum). After this time has elapsed, the process is preempted and added to the end of the ready queue.</a:t>
            </a:r>
          </a:p>
          <a:p>
            <a:r>
              <a:rPr lang="en-US" sz="3600" dirty="0"/>
              <a:t>Newly-arriving processes (and processes that complete their I/O bursts) are added to the end of the ready </a:t>
            </a:r>
            <a:r>
              <a:rPr lang="en-US" sz="3600" dirty="0" smtClean="0"/>
              <a:t>queue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37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68"/>
            <a:ext cx="10515600" cy="76103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9" t="16721" r="15666" b="11851"/>
          <a:stretch/>
        </p:blipFill>
        <p:spPr bwMode="auto">
          <a:xfrm>
            <a:off x="1401289" y="843149"/>
            <a:ext cx="9452758" cy="541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multi-level queue scheduling algorithm partitions the ready queue into several separate queues. </a:t>
            </a:r>
          </a:p>
          <a:p>
            <a:r>
              <a:rPr lang="en-US" sz="3600" dirty="0"/>
              <a:t>The processes are assigned to one queue based on some property of the process, such as memory size, process priority, or process type. </a:t>
            </a:r>
          </a:p>
          <a:p>
            <a:r>
              <a:rPr lang="en-US" sz="3600" dirty="0"/>
              <a:t>Each queue has its own scheduling algorithm.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7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59" y="-4145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34" t="16884" r="6187" b="22285"/>
          <a:stretch/>
        </p:blipFill>
        <p:spPr>
          <a:xfrm>
            <a:off x="924024" y="757388"/>
            <a:ext cx="11103277" cy="63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Multilevel Feedback Queue Scheduling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555" y="1690688"/>
            <a:ext cx="11380269" cy="5091581"/>
          </a:xfrm>
        </p:spPr>
        <p:txBody>
          <a:bodyPr>
            <a:normAutofit/>
          </a:bodyPr>
          <a:lstStyle/>
          <a:p>
            <a:r>
              <a:rPr lang="en-US" sz="3600" dirty="0"/>
              <a:t>Multilevel feedback queue </a:t>
            </a:r>
            <a:r>
              <a:rPr lang="en-US" sz="3600" dirty="0" smtClean="0"/>
              <a:t>scheduling allows </a:t>
            </a:r>
            <a:r>
              <a:rPr lang="en-US" sz="3600" dirty="0"/>
              <a:t>a process to move between queues.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idea is to separate processes with different CPU-burst characteristics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If a process uses too much CPU time, it will be moved to a lower-priority queue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Similarly, a process that waits too long in a lower-priority queue may be moved to a higher-priority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3797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pic>
        <p:nvPicPr>
          <p:cNvPr id="1026" name="Picture 2" descr="Multi Level Feedback Scheduling Queu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25" y="1395663"/>
            <a:ext cx="8668258" cy="52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71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CPU scheduling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82" y="972152"/>
            <a:ext cx="11503392" cy="5207267"/>
          </a:xfrm>
        </p:spPr>
        <p:txBody>
          <a:bodyPr>
            <a:noAutofit/>
          </a:bodyPr>
          <a:lstStyle/>
          <a:p>
            <a:r>
              <a:rPr lang="en-US" sz="3200" dirty="0"/>
              <a:t>CPU scheduling is a process which allows one process to use the CPU while the execution of another process is </a:t>
            </a:r>
            <a:r>
              <a:rPr lang="en-US" sz="3200" dirty="0" smtClean="0"/>
              <a:t>in </a:t>
            </a:r>
            <a:r>
              <a:rPr lang="en-US" sz="3200" dirty="0"/>
              <a:t>waiting </a:t>
            </a:r>
            <a:r>
              <a:rPr lang="en-US" sz="3200" dirty="0" smtClean="0"/>
              <a:t>state </a:t>
            </a:r>
            <a:r>
              <a:rPr lang="en-US" sz="3200" dirty="0"/>
              <a:t>due to unavailability of any resource like I/O </a:t>
            </a:r>
            <a:r>
              <a:rPr lang="en-US" sz="3200" dirty="0" err="1"/>
              <a:t>etc</a:t>
            </a:r>
            <a:r>
              <a:rPr lang="en-US" sz="3200" dirty="0" smtClean="0"/>
              <a:t>,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aim of CPU scheduling is to make the system efficient, fast and fair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Whenever </a:t>
            </a:r>
            <a:r>
              <a:rPr lang="en-US" sz="3200" dirty="0"/>
              <a:t>the CPU becomes </a:t>
            </a:r>
            <a:r>
              <a:rPr lang="en-US" sz="3200" dirty="0" smtClean="0"/>
              <a:t>idle </a:t>
            </a:r>
            <a:r>
              <a:rPr lang="ar-IQ" sz="3200" dirty="0" smtClean="0"/>
              <a:t>فارغ</a:t>
            </a:r>
            <a:r>
              <a:rPr lang="en-US" sz="3200" dirty="0" smtClean="0"/>
              <a:t>, </a:t>
            </a:r>
            <a:r>
              <a:rPr lang="en-US" sz="3200" dirty="0"/>
              <a:t>the operating system must select one of the processes in the ready queue to be executed.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69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85524" y="587141"/>
            <a:ext cx="10468276" cy="11035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Scheduling Criteria</a:t>
            </a:r>
            <a:br>
              <a:rPr lang="en-US" b="1" dirty="0"/>
            </a:br>
            <a:r>
              <a:rPr lang="en-US" b="1" dirty="0" smtClean="0"/>
              <a:t>Throughput </a:t>
            </a:r>
            <a:r>
              <a:rPr lang="en-US" b="1" i="1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turnaround time </a:t>
            </a:r>
            <a:r>
              <a:rPr lang="en-US" b="1" i="1" dirty="0" smtClean="0"/>
              <a:t>, </a:t>
            </a:r>
            <a:r>
              <a:rPr lang="en-US" b="1" dirty="0"/>
              <a:t>waiting time </a:t>
            </a:r>
            <a:r>
              <a:rPr lang="en-US" b="1" dirty="0" smtClean="0"/>
              <a:t>, and  </a:t>
            </a:r>
            <a:r>
              <a:rPr lang="en-US" b="1" dirty="0"/>
              <a:t>response time</a:t>
            </a:r>
            <a:endParaRPr lang="ar-IQ" b="1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32052"/>
              </p:ext>
            </p:extLst>
          </p:nvPr>
        </p:nvGraphicFramePr>
        <p:xfrm>
          <a:off x="676894" y="2078181"/>
          <a:ext cx="10996550" cy="4089068"/>
        </p:xfrm>
        <a:graphic>
          <a:graphicData uri="http://schemas.openxmlformats.org/drawingml/2006/table">
            <a:tbl>
              <a:tblPr/>
              <a:tblGrid>
                <a:gridCol w="221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effectLst/>
                        </a:rPr>
                        <a:t>Parameter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8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Throughput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Number of completed processes per time unit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14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Waiting time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Time a process waits in the ready state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14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Turnaround time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Time a process takes from submission to completion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14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Response time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Time between a command request and the beginning of a response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463138" y="1825625"/>
                <a:ext cx="10890662" cy="4351338"/>
              </a:xfrm>
            </p:spPr>
            <p:txBody>
              <a:bodyPr/>
              <a:lstStyle/>
              <a:p>
                <a:r>
                  <a:rPr lang="en-US" dirty="0"/>
                  <a:t>Turnaround Time( Start time</a:t>
                </a:r>
                <a:r>
                  <a:rPr lang="en-US" dirty="0" smtClean="0"/>
                  <a:t>)= completion time (End time)-arrival time</a:t>
                </a:r>
              </a:p>
              <a:p>
                <a:r>
                  <a:rPr lang="en-US" dirty="0" smtClean="0"/>
                  <a:t>Waiting time= Turnaround Time-Burst Time</a:t>
                </a:r>
                <a:endParaRPr lang="en-US" dirty="0"/>
              </a:p>
              <a:p>
                <a:r>
                  <a:rPr lang="en-US" dirty="0" smtClean="0"/>
                  <a:t>Average waiting time=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𝑤𝑎𝑖𝑡𝑖𝑛𝑔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𝑡𝑖𝑚𝑒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n = number of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Throughput time=number of processes/time completion  </a:t>
                </a:r>
                <a:endParaRPr lang="ar-IQ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138" y="1825625"/>
                <a:ext cx="10890662" cy="4351338"/>
              </a:xfrm>
              <a:blipFill rotWithShape="1">
                <a:blip r:embed="rId2"/>
                <a:stretch>
                  <a:fillRect l="-1175" t="-224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6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Scheduling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9" y="140211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First Come First Serve(FCFS) Scheduling</a:t>
            </a:r>
          </a:p>
          <a:p>
            <a:r>
              <a:rPr lang="en-US" sz="3600" dirty="0"/>
              <a:t>Shortest-Job-First(SJF) Scheduling</a:t>
            </a:r>
          </a:p>
          <a:p>
            <a:r>
              <a:rPr lang="en-US" sz="3600" dirty="0"/>
              <a:t>Priority Scheduling</a:t>
            </a:r>
          </a:p>
          <a:p>
            <a:r>
              <a:rPr lang="en-US" sz="3600" dirty="0"/>
              <a:t>Round Robin(RR) Scheduling</a:t>
            </a:r>
          </a:p>
          <a:p>
            <a:r>
              <a:rPr lang="en-US" sz="3600" dirty="0"/>
              <a:t>Multilevel Queue Scheduling</a:t>
            </a:r>
          </a:p>
          <a:p>
            <a:r>
              <a:rPr lang="en-US" sz="3600" dirty="0"/>
              <a:t>Multilevel Feedback Queue Scheduling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540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Come First Serve(FCFS) Scheduling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5390"/>
          </a:xfrm>
        </p:spPr>
        <p:txBody>
          <a:bodyPr>
            <a:normAutofit/>
          </a:bodyPr>
          <a:lstStyle/>
          <a:p>
            <a:r>
              <a:rPr lang="en-US" sz="3600" dirty="0"/>
              <a:t>FCFS is very simple - Just </a:t>
            </a:r>
            <a:r>
              <a:rPr lang="en-US" sz="3600" dirty="0" smtClean="0"/>
              <a:t>like a </a:t>
            </a:r>
            <a:r>
              <a:rPr lang="en-US" sz="3600" dirty="0"/>
              <a:t>FIFO </a:t>
            </a:r>
            <a:r>
              <a:rPr lang="en-US" sz="3600" dirty="0" smtClean="0"/>
              <a:t>queue.</a:t>
            </a:r>
          </a:p>
          <a:p>
            <a:r>
              <a:rPr lang="en-US" sz="3600" dirty="0" smtClean="0"/>
              <a:t>Processes </a:t>
            </a:r>
            <a:r>
              <a:rPr lang="en-US" sz="3600" dirty="0"/>
              <a:t>are executed on first come, first </a:t>
            </a:r>
            <a:r>
              <a:rPr lang="en-US" sz="3600" dirty="0" smtClean="0"/>
              <a:t>serve.</a:t>
            </a:r>
          </a:p>
          <a:p>
            <a:r>
              <a:rPr lang="en-US" sz="3600" dirty="0"/>
              <a:t>Poor in </a:t>
            </a:r>
            <a:r>
              <a:rPr lang="en-US" sz="3600" dirty="0" smtClean="0"/>
              <a:t>performance because  </a:t>
            </a:r>
            <a:r>
              <a:rPr lang="en-US" sz="3600" dirty="0"/>
              <a:t>average wait time is </a:t>
            </a:r>
            <a:r>
              <a:rPr lang="en-US" sz="3600" dirty="0" smtClean="0"/>
              <a:t>high.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07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30" y="267139"/>
            <a:ext cx="8703563" cy="87826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1: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16018" y="5961090"/>
            <a:ext cx="11232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000" b="0" i="0" dirty="0" smtClean="0">
                <a:solidFill>
                  <a:srgbClr val="272A34"/>
                </a:solidFill>
                <a:effectLst/>
                <a:latin typeface="Helvetica Neue"/>
              </a:rPr>
              <a:t>Burst Time</a:t>
            </a:r>
            <a:r>
              <a:rPr lang="ar-IQ" sz="2000" b="0" i="0" dirty="0" smtClean="0">
                <a:solidFill>
                  <a:srgbClr val="272A34"/>
                </a:solidFill>
                <a:effectLst/>
                <a:latin typeface="Helvetica Neue"/>
              </a:rPr>
              <a:t> – </a:t>
            </a:r>
            <a:r>
              <a:rPr lang="en-US" sz="2000" b="0" i="0" dirty="0" smtClean="0">
                <a:solidFill>
                  <a:srgbClr val="272A34"/>
                </a:solidFill>
                <a:effectLst/>
                <a:latin typeface="Helvetica Neue"/>
              </a:rPr>
              <a:t>CPU execution time</a:t>
            </a:r>
          </a:p>
          <a:p>
            <a:pPr algn="r"/>
            <a:r>
              <a:rPr lang="en-US" sz="2000" b="0" i="0" dirty="0" smtClean="0">
                <a:solidFill>
                  <a:srgbClr val="272A34"/>
                </a:solidFill>
                <a:effectLst/>
                <a:latin typeface="Helvetica Neue"/>
              </a:rPr>
              <a:t>Process </a:t>
            </a:r>
            <a:r>
              <a:rPr lang="ar-IQ" sz="2000" b="0" i="0" dirty="0" smtClean="0">
                <a:solidFill>
                  <a:srgbClr val="272A34"/>
                </a:solidFill>
                <a:effectLst/>
                <a:latin typeface="Helvetica Neue"/>
              </a:rPr>
              <a:t>هو الوقت الذي يستغرقه المعالج للأنتهاء من الـ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6" t="14935" r="21370" b="25812"/>
          <a:stretch/>
        </p:blipFill>
        <p:spPr bwMode="auto">
          <a:xfrm>
            <a:off x="1294409" y="949597"/>
            <a:ext cx="9590583" cy="501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2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0" t="14935" r="25432" b="23863"/>
          <a:stretch/>
        </p:blipFill>
        <p:spPr bwMode="auto">
          <a:xfrm>
            <a:off x="1698170" y="926275"/>
            <a:ext cx="8633361" cy="57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2930" y="267139"/>
            <a:ext cx="8703563" cy="87826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2: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709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23" y="578881"/>
            <a:ext cx="10515600" cy="1325563"/>
          </a:xfrm>
        </p:spPr>
        <p:txBody>
          <a:bodyPr/>
          <a:lstStyle/>
          <a:p>
            <a:r>
              <a:rPr lang="en-US" b="1" dirty="0"/>
              <a:t>Shortest-Job-First(SJF) Scheduling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201010"/>
            <a:ext cx="10515600" cy="1995604"/>
          </a:xfrm>
        </p:spPr>
        <p:txBody>
          <a:bodyPr>
            <a:noAutofit/>
          </a:bodyPr>
          <a:lstStyle/>
          <a:p>
            <a:r>
              <a:rPr lang="en-US" sz="3600" dirty="0"/>
              <a:t>SJF is optimal – gives minimum average waiting time </a:t>
            </a:r>
            <a:r>
              <a:rPr lang="en-US" sz="3600" dirty="0" smtClean="0"/>
              <a:t>for a </a:t>
            </a:r>
            <a:r>
              <a:rPr lang="en-US" sz="3600" dirty="0"/>
              <a:t>given set of processes</a:t>
            </a:r>
            <a:endParaRPr lang="en-US" sz="3600" dirty="0" smtClean="0"/>
          </a:p>
          <a:p>
            <a:r>
              <a:rPr lang="en-US" sz="3600" dirty="0" smtClean="0"/>
              <a:t>This </a:t>
            </a:r>
            <a:r>
              <a:rPr lang="en-US" sz="3600" dirty="0"/>
              <a:t>algorithm picks a process based on the next shortest</a:t>
            </a:r>
            <a:r>
              <a:rPr lang="en-US" sz="3600" b="1" dirty="0"/>
              <a:t> CPU </a:t>
            </a:r>
            <a:r>
              <a:rPr lang="en-US" sz="3600" b="1" dirty="0" smtClean="0"/>
              <a:t>burst.</a:t>
            </a:r>
          </a:p>
          <a:p>
            <a:r>
              <a:rPr lang="en-US" sz="3600" dirty="0" smtClean="0"/>
              <a:t>SJF is non-preemptive or preemptive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94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460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Operating System  Scheduling Algorithms </vt:lpstr>
      <vt:lpstr>CPU scheduling</vt:lpstr>
      <vt:lpstr>Scheduling Criteria Throughput , turnaround time , waiting time , and  response time</vt:lpstr>
      <vt:lpstr>PowerPoint Presentation</vt:lpstr>
      <vt:lpstr>Scheduling Algorithms </vt:lpstr>
      <vt:lpstr>First Come First Serve(FCFS) Scheduling </vt:lpstr>
      <vt:lpstr>Example 1:</vt:lpstr>
      <vt:lpstr>Example 2:</vt:lpstr>
      <vt:lpstr>Shortest-Job-First(SJF) Scheduling </vt:lpstr>
      <vt:lpstr>PowerPoint Presentation</vt:lpstr>
      <vt:lpstr>Priority Scheduling </vt:lpstr>
      <vt:lpstr>Example</vt:lpstr>
      <vt:lpstr>PowerPoint Presentation</vt:lpstr>
      <vt:lpstr>Round Robin(RR) Scheduling </vt:lpstr>
      <vt:lpstr>Example</vt:lpstr>
      <vt:lpstr>Multilevel Queue Scheduling</vt:lpstr>
      <vt:lpstr>Example</vt:lpstr>
      <vt:lpstr>Multilevel Feedback Queue Scheduling 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Algorithms</dc:title>
  <dc:creator>Windows User</dc:creator>
  <cp:lastModifiedBy>Windows User</cp:lastModifiedBy>
  <cp:revision>28</cp:revision>
  <dcterms:created xsi:type="dcterms:W3CDTF">2017-11-25T13:29:34Z</dcterms:created>
  <dcterms:modified xsi:type="dcterms:W3CDTF">2017-12-04T18:42:01Z</dcterms:modified>
</cp:coreProperties>
</file>