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729" autoAdjust="0"/>
  </p:normalViewPr>
  <p:slideViewPr>
    <p:cSldViewPr snapToGrid="0">
      <p:cViewPr varScale="1">
        <p:scale>
          <a:sx n="86" d="100"/>
          <a:sy n="86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39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81F88-FD81-DA5F-D33C-73288630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933" y="636786"/>
            <a:ext cx="4627333" cy="2102315"/>
          </a:xfrm>
        </p:spPr>
        <p:txBody>
          <a:bodyPr>
            <a:noAutofit/>
          </a:bodyPr>
          <a:lstStyle/>
          <a:p>
            <a:r>
              <a:rPr lang="en-US" sz="3200" dirty="0"/>
              <a:t>The impact of condominium fees on apartment prices in Salvador, Brazil</a:t>
            </a:r>
            <a:endParaRPr lang="en-IL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1E45-C626-3478-9006-24E55FC9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84088"/>
          </a:xfrm>
        </p:spPr>
        <p:txBody>
          <a:bodyPr>
            <a:normAutofit/>
          </a:bodyPr>
          <a:lstStyle/>
          <a:p>
            <a:r>
              <a:rPr lang="en-US" dirty="0"/>
              <a:t>Exploratory Analysis of condominium fees and house prices</a:t>
            </a:r>
            <a:endParaRPr lang="en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6" name="Picture 5" descr="A city on a rocky island by the water&#10;&#10;Description automatically generated">
            <a:extLst>
              <a:ext uri="{FF2B5EF4-FFF2-40B4-BE49-F238E27FC236}">
                <a16:creationId xmlns:a16="http://schemas.microsoft.com/office/drawing/2014/main" id="{954DB6EE-FC71-ADFF-103A-A8133C08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8851" b="-2"/>
          <a:stretch/>
        </p:blipFill>
        <p:spPr>
          <a:xfrm>
            <a:off x="5964950" y="540000"/>
            <a:ext cx="5778000" cy="577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50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4661-48B8-F74C-32C8-306143DF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71" y="320566"/>
            <a:ext cx="3459937" cy="56371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Findings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4810-2464-3041-8574-33969AD2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68" y="1036699"/>
            <a:ext cx="11020464" cy="5330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Condominium Fee and Property Prices Correlation: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As anticipated, a clear correlation exists between condominium fees and median property prices in Salvador.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Higher condo fees are consistently associated with elevated median house prices.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Condominium Fee Thresholds: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Notable trend: Properties below 1 million BRL generally have condo fees below 1,500 BRL.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Condo fees surpassing 3,000 BRL correspond to median house prices reaching 2.5 million BRL.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Nuanced Observation for High-Value Properties: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Majority of properties over 2 million BRL still below 3,000 BRL in condo fees.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Outliers exist, some exceeding 5,000 BRL, suggesting a potential cap of 10,000 BRL for luxury properties.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Impact of Condo Fee Cap Adjustment: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Previous cap of 5,000 BRL excluded high-end properties; new cap of 10,000 BRL has been created.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Improved accuracy in capturing a broader range of luxury property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Outliers in Properties Below 1 Million BRL: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Substantial number of outliers above the interquartile range (IQR).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Factors contributing to variance include price fluctuations, constant condo fees, and potential adjustments by advertisers.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53311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4C06-D71E-CD82-1D2F-A36D19E2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448482"/>
            <a:ext cx="10213200" cy="1112836"/>
          </a:xfrm>
        </p:spPr>
        <p:txBody>
          <a:bodyPr/>
          <a:lstStyle/>
          <a:p>
            <a:r>
              <a:rPr lang="en-GB" dirty="0"/>
              <a:t>Condo Fee in its current state</a:t>
            </a:r>
          </a:p>
        </p:txBody>
      </p:sp>
      <p:pic>
        <p:nvPicPr>
          <p:cNvPr id="5" name="Content Placeholder 4" descr="A graph of a box plot&#10;&#10;Description automatically generated">
            <a:extLst>
              <a:ext uri="{FF2B5EF4-FFF2-40B4-BE49-F238E27FC236}">
                <a16:creationId xmlns:a16="http://schemas.microsoft.com/office/drawing/2014/main" id="{2A532552-CA96-BFC9-3B82-2466919B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2" y="1848335"/>
            <a:ext cx="6330255" cy="3916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803FD-E400-6E92-2A5B-5B0B5DC481E8}"/>
              </a:ext>
            </a:extLst>
          </p:cNvPr>
          <p:cNvSpPr txBox="1"/>
          <p:nvPr/>
        </p:nvSpPr>
        <p:spPr>
          <a:xfrm>
            <a:off x="6989379" y="1359284"/>
            <a:ext cx="5202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sng" dirty="0">
                <a:solidFill>
                  <a:srgbClr val="000000"/>
                </a:solidFill>
                <a:effectLst/>
                <a:latin typeface="Avenir Next LT Pro (Body)"/>
              </a:rPr>
              <a:t>Problem 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Condo fee is excessive and on average the fees from 500 to 2000 real.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There could possibly be sales prices that have got mixed in the condo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venir Next LT Pro (Body)"/>
              </a:rPr>
              <a:t>fee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 column.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Moreover, there are missing values in the condo fee, where nothing has been entered (due to property type or just that it’s non-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venir Next LT Pro (Body)"/>
              </a:rPr>
              <a:t>existant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.</a:t>
            </a:r>
            <a:endParaRPr lang="en-IL" sz="1600" dirty="0">
              <a:latin typeface="Avenir Next LT Pro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54D-8C52-FD48-BA02-2C30E0DAEC13}"/>
              </a:ext>
            </a:extLst>
          </p:cNvPr>
          <p:cNvSpPr txBox="1"/>
          <p:nvPr/>
        </p:nvSpPr>
        <p:spPr>
          <a:xfrm>
            <a:off x="6989379" y="3784420"/>
            <a:ext cx="5097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sng" dirty="0">
                <a:solidFill>
                  <a:srgbClr val="000000"/>
                </a:solidFill>
                <a:effectLst/>
                <a:latin typeface="Avenir Next LT Pro (Body)"/>
              </a:rPr>
              <a:t>Solution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venir Next LT Pro (Body)"/>
              </a:rPr>
              <a:t>We will write a function to keep only the values where the condominium fee is within a more reasonable range between 150 and 10000 Brazilian Real (BRL) and replacing the excessive values (filling with not applicable when it’s out of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venir Next LT Pro (Body)"/>
              </a:rPr>
              <a:t>The idea for the function comes from research one the Loft.com.br Portal.</a:t>
            </a:r>
            <a:endParaRPr lang="en-IL" sz="1400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8379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FE33-748D-10E2-9765-9F4B0B1C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Condo Fee Column</a:t>
            </a:r>
            <a:endParaRPr lang="en-IL" dirty="0"/>
          </a:p>
        </p:txBody>
      </p:sp>
      <p:pic>
        <p:nvPicPr>
          <p:cNvPr id="5" name="Content Placeholder 4" descr="A graph of a number of contours&#10;&#10;Description automatically generated with medium confidence">
            <a:extLst>
              <a:ext uri="{FF2B5EF4-FFF2-40B4-BE49-F238E27FC236}">
                <a16:creationId xmlns:a16="http://schemas.microsoft.com/office/drawing/2014/main" id="{00C6175C-F180-1EBA-3E73-E38AB7B5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882680"/>
            <a:ext cx="5852172" cy="373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AF3E2-B841-AC8B-28D9-FC112965A60E}"/>
              </a:ext>
            </a:extLst>
          </p:cNvPr>
          <p:cNvSpPr txBox="1"/>
          <p:nvPr/>
        </p:nvSpPr>
        <p:spPr>
          <a:xfrm>
            <a:off x="7072799" y="2059907"/>
            <a:ext cx="46462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Explanation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box plot displays the resulting distribution after the function was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still see similar interquartile range with a median around R$700.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600" dirty="0"/>
              <a:t>In our condo fee column we have dropped the outliers below </a:t>
            </a:r>
            <a:r>
              <a:rPr lang="en-US" sz="1600" dirty="0"/>
              <a:t>R$</a:t>
            </a:r>
            <a:r>
              <a:rPr lang="en-IL" sz="1600" dirty="0"/>
              <a:t>150 and </a:t>
            </a:r>
            <a:r>
              <a:rPr lang="en-US" sz="1600" dirty="0"/>
              <a:t>R$10,000</a:t>
            </a:r>
            <a:r>
              <a:rPr lang="en-IL" sz="1600" dirty="0"/>
              <a:t> Brazilian Real (BRL)</a:t>
            </a:r>
            <a:r>
              <a:rPr lang="en-US" sz="1600" dirty="0"/>
              <a:t>.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867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1B6-EE56-53C3-D433-BE08554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52" y="316658"/>
            <a:ext cx="3158853" cy="675635"/>
          </a:xfrm>
        </p:spPr>
        <p:txBody>
          <a:bodyPr/>
          <a:lstStyle/>
          <a:p>
            <a:r>
              <a:rPr lang="en-US" dirty="0"/>
              <a:t>Price Analysis</a:t>
            </a:r>
            <a:endParaRPr lang="en-IL" dirty="0"/>
          </a:p>
        </p:txBody>
      </p:sp>
      <p:pic>
        <p:nvPicPr>
          <p:cNvPr id="13" name="Content Placeholder 1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2EC88A96-ED2D-EF90-0B4C-C5CEA41FB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4" y="1662578"/>
            <a:ext cx="6614830" cy="3532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E1BF26-3A14-E40A-ADA9-8F19C113AC65}"/>
              </a:ext>
            </a:extLst>
          </p:cNvPr>
          <p:cNvSpPr txBox="1"/>
          <p:nvPr/>
        </p:nvSpPr>
        <p:spPr>
          <a:xfrm>
            <a:off x="7404411" y="674400"/>
            <a:ext cx="44418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sng" dirty="0">
                <a:solidFill>
                  <a:srgbClr val="000000"/>
                </a:solidFill>
                <a:effectLst/>
                <a:latin typeface="Avenir Next LT Pro (Body)"/>
              </a:rPr>
              <a:t>High end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Condo fees above 5000 BRL: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Median price of 3 million BRL, ranging from 315,000 to 8.2 million BRL with a count of 65.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3000 to 5000 BRL fees: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Median price of 2.7 million BRL, ranging from 250,000 to 9.5 million BRL with a count of 687.</a:t>
            </a:r>
          </a:p>
          <a:p>
            <a:endParaRPr lang="en-US" sz="1600" b="1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2500 to 3000 BRL fees: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Median price of 2.15 million BRL, ranging from 310,000 to 7.5 million BRL with a count of 788.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venir Next LT Pro (Body)"/>
            </a:endParaRPr>
          </a:p>
          <a:p>
            <a:r>
              <a:rPr lang="en-US" sz="1600" b="1" i="0" u="sng" dirty="0">
                <a:solidFill>
                  <a:srgbClr val="000000"/>
                </a:solidFill>
                <a:effectLst/>
                <a:latin typeface="Avenir Next LT Pro (Body)"/>
              </a:rPr>
              <a:t>Distribution</a:t>
            </a:r>
            <a:endParaRPr lang="en-US" sz="1600" dirty="0">
              <a:solidFill>
                <a:srgbClr val="000000"/>
              </a:solidFill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Widest fee range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(less than 250 BRL to greater than 5000 BRL).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Highest median price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observed in the greater than 5000 BRL fee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Most properties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fall within the 1000 to 1500 BRL and 1500 to 2000 BRL fee ranges</a:t>
            </a:r>
          </a:p>
        </p:txBody>
      </p:sp>
    </p:spTree>
    <p:extLst>
      <p:ext uri="{BB962C8B-B14F-4D97-AF65-F5344CB8AC3E}">
        <p14:creationId xmlns:p14="http://schemas.microsoft.com/office/powerpoint/2010/main" val="37606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AE0C-3FA5-7218-0F7D-9CEC1B03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34" y="406440"/>
            <a:ext cx="8358103" cy="619472"/>
          </a:xfrm>
        </p:spPr>
        <p:txBody>
          <a:bodyPr/>
          <a:lstStyle/>
          <a:p>
            <a:r>
              <a:rPr lang="en-US" dirty="0"/>
              <a:t>Correlation between Condominium Fee and Price</a:t>
            </a:r>
            <a:endParaRPr lang="en-IL" dirty="0"/>
          </a:p>
        </p:txBody>
      </p:sp>
      <p:pic>
        <p:nvPicPr>
          <p:cNvPr id="9" name="Content Placeholder 8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438B876E-93FD-7AD6-48AC-0BAFDB990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7" y="1300163"/>
            <a:ext cx="7628680" cy="407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74FE24-ACFC-5811-D466-A577C33BFB8F}"/>
              </a:ext>
            </a:extLst>
          </p:cNvPr>
          <p:cNvSpPr txBox="1"/>
          <p:nvPr/>
        </p:nvSpPr>
        <p:spPr>
          <a:xfrm>
            <a:off x="8079988" y="1539293"/>
            <a:ext cx="3812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Expl</a:t>
            </a:r>
            <a:r>
              <a:rPr lang="en-US" b="1" u="sng" dirty="0"/>
              <a:t>anation:</a:t>
            </a:r>
            <a:endParaRPr lang="en-US" sz="18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Positive correlation between price and condo fee as expected.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Outliers appear in the lower condo fee ranges when the price is above R$2m.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There’s less data when the condo fee is greater than R$3,000 and the correlation is more inconsistent with condo fees.</a:t>
            </a:r>
          </a:p>
        </p:txBody>
      </p:sp>
    </p:spTree>
    <p:extLst>
      <p:ext uri="{BB962C8B-B14F-4D97-AF65-F5344CB8AC3E}">
        <p14:creationId xmlns:p14="http://schemas.microsoft.com/office/powerpoint/2010/main" val="23641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2F5D-A298-2015-FEFC-52B33E69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  <a:endParaRPr lang="en-IL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0A811D6-80A6-2D32-41C6-E2949B9F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741682"/>
            <a:ext cx="6022640" cy="4040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A203E-ADD3-BD19-FE7B-7E5C533AD1DB}"/>
              </a:ext>
            </a:extLst>
          </p:cNvPr>
          <p:cNvSpPr txBox="1"/>
          <p:nvPr/>
        </p:nvSpPr>
        <p:spPr>
          <a:xfrm>
            <a:off x="8079988" y="1539293"/>
            <a:ext cx="381217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Expl</a:t>
            </a:r>
            <a:r>
              <a:rPr lang="en-US" b="1" u="sng" dirty="0"/>
              <a:t>anation:</a:t>
            </a:r>
          </a:p>
          <a:p>
            <a:pPr>
              <a:lnSpc>
                <a:spcPct val="100000"/>
              </a:lnSpc>
            </a:pPr>
            <a:endParaRPr lang="en-US" sz="18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looking at other features we can see that the property area (sqm) has a positive correlation to the condominium fee.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bedrooms and bathrooms also have positive correlation.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terms of price impact, the condo fee and property have tended to have the strongest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63534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6A69-FBC8-E6DD-602F-F494B9E4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2" y="228020"/>
            <a:ext cx="5232980" cy="647388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Analysis: </a:t>
            </a:r>
            <a:r>
              <a:rPr lang="en-US" b="1" dirty="0"/>
              <a:t>Pituba</a:t>
            </a:r>
            <a:endParaRPr lang="en-IL" b="1" dirty="0"/>
          </a:p>
        </p:txBody>
      </p:sp>
      <p:pic>
        <p:nvPicPr>
          <p:cNvPr id="5" name="Content Placeholder 4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FB6DF63C-E065-82C5-F231-36A862EA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" y="1563262"/>
            <a:ext cx="7564771" cy="404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59AFF-4D2B-7FAB-AA45-B9BA24CD0AE4}"/>
              </a:ext>
            </a:extLst>
          </p:cNvPr>
          <p:cNvSpPr txBox="1"/>
          <p:nvPr/>
        </p:nvSpPr>
        <p:spPr>
          <a:xfrm>
            <a:off x="8120877" y="1563262"/>
            <a:ext cx="3788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Explanation</a:t>
            </a:r>
            <a:r>
              <a:rPr lang="en-US" sz="1600" b="1" u="sng" dirty="0"/>
              <a:t>:</a:t>
            </a:r>
          </a:p>
          <a:p>
            <a:pPr>
              <a:lnSpc>
                <a:spcPct val="100000"/>
              </a:lnSpc>
            </a:pPr>
            <a:endParaRPr lang="en-US" sz="16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Positive correlation between price and condo fee as expected.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Significantly less outliers in our dataset for Pituba, which is the economic center of Salvador.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median price is R$743,000.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median condo fee is R$1065.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2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BE68-026B-1BB7-A677-5C22012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8" y="395289"/>
            <a:ext cx="6270044" cy="736595"/>
          </a:xfrm>
        </p:spPr>
        <p:txBody>
          <a:bodyPr/>
          <a:lstStyle/>
          <a:p>
            <a:r>
              <a:rPr lang="en-US" dirty="0"/>
              <a:t>Neighborhood Analysis: </a:t>
            </a:r>
            <a:r>
              <a:rPr lang="en-US" b="1" dirty="0"/>
              <a:t>Boca do Rio</a:t>
            </a:r>
            <a:endParaRPr lang="en-IL" b="1" dirty="0"/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B04273E-2CBA-2273-1C12-DF0F323F9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" y="1540959"/>
            <a:ext cx="7564771" cy="40401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665EF-5412-12C7-2F4B-C717EF5D2709}"/>
              </a:ext>
            </a:extLst>
          </p:cNvPr>
          <p:cNvSpPr txBox="1"/>
          <p:nvPr/>
        </p:nvSpPr>
        <p:spPr>
          <a:xfrm>
            <a:off x="7901831" y="1426163"/>
            <a:ext cx="4061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/>
              <a:t>Explanation</a:t>
            </a:r>
            <a:r>
              <a:rPr lang="en-US" sz="1800" b="1" u="sng" dirty="0"/>
              <a:t>:</a:t>
            </a:r>
            <a:endParaRPr lang="en-US" b="1" u="sng" dirty="0"/>
          </a:p>
          <a:p>
            <a:pPr>
              <a:lnSpc>
                <a:spcPct val="100000"/>
              </a:lnSpc>
            </a:pPr>
            <a:endParaRPr lang="en-US" sz="14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Boca do Rio is a less popular neighbourhood for apartments and one of the least popular areas in the city.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prices are significantly lower, mostly below R$1m. 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most significant outlier here is a single property over R$1.6m with a condo fee significantly over the median.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median condo fee is R$625.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median price is R$380000</a:t>
            </a:r>
          </a:p>
        </p:txBody>
      </p:sp>
    </p:spTree>
    <p:extLst>
      <p:ext uri="{BB962C8B-B14F-4D97-AF65-F5344CB8AC3E}">
        <p14:creationId xmlns:p14="http://schemas.microsoft.com/office/powerpoint/2010/main" val="196789163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762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(Body)</vt:lpstr>
      <vt:lpstr>Goudy Old Style</vt:lpstr>
      <vt:lpstr>Wingdings</vt:lpstr>
      <vt:lpstr>FrostyVTI</vt:lpstr>
      <vt:lpstr>The impact of condominium fees on apartment prices in Salvador, Brazil</vt:lpstr>
      <vt:lpstr>Summary of Findings</vt:lpstr>
      <vt:lpstr>Condo Fee in its current state</vt:lpstr>
      <vt:lpstr>Cleaning Condo Fee Column</vt:lpstr>
      <vt:lpstr>Price Analysis</vt:lpstr>
      <vt:lpstr>Correlation between Condominium Fee and Price</vt:lpstr>
      <vt:lpstr>Other features</vt:lpstr>
      <vt:lpstr>Neighborhood Analysis: Pituba</vt:lpstr>
      <vt:lpstr>Neighborhood Analysis: Boca do 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Condominium Fee</dc:title>
  <dc:creator>Adam Barr</dc:creator>
  <cp:lastModifiedBy>Adam Barr</cp:lastModifiedBy>
  <cp:revision>16</cp:revision>
  <dcterms:created xsi:type="dcterms:W3CDTF">2023-12-19T12:42:18Z</dcterms:created>
  <dcterms:modified xsi:type="dcterms:W3CDTF">2023-12-21T09:36:36Z</dcterms:modified>
</cp:coreProperties>
</file>