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0" r:id="rId2"/>
    <p:sldId id="259" r:id="rId3"/>
    <p:sldId id="261" r:id="rId4"/>
    <p:sldId id="262" r:id="rId5"/>
    <p:sldId id="276" r:id="rId6"/>
    <p:sldId id="277" r:id="rId7"/>
    <p:sldId id="278" r:id="rId8"/>
    <p:sldId id="279" r:id="rId9"/>
    <p:sldId id="263" r:id="rId10"/>
    <p:sldId id="264" r:id="rId11"/>
    <p:sldId id="270" r:id="rId12"/>
    <p:sldId id="273" r:id="rId13"/>
    <p:sldId id="269" r:id="rId14"/>
    <p:sldId id="274" r:id="rId15"/>
    <p:sldId id="275" r:id="rId16"/>
    <p:sldId id="26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ED553B"/>
    <a:srgbClr val="F6D55C"/>
    <a:srgbClr val="3CAEA3"/>
    <a:srgbClr val="20639B"/>
    <a:srgbClr val="173F5F"/>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E4572E8B-1404-47CE-A000-D2B4E80AD687}" type="datetimeFigureOut">
              <a:rPr lang="en-US" smtClean="0"/>
              <a:t>2/4/2023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285344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4572E8B-1404-47CE-A000-D2B4E80AD687}" type="datetimeFigureOut">
              <a:rPr lang="en-US" smtClean="0"/>
              <a:t>2/4/2023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190276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4572E8B-1404-47CE-A000-D2B4E80AD687}" type="datetimeFigureOut">
              <a:rPr lang="en-US" smtClean="0"/>
              <a:t>2/4/2023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3631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4572E8B-1404-47CE-A000-D2B4E80AD687}" type="datetimeFigureOut">
              <a:rPr lang="en-US" smtClean="0"/>
              <a:t>2/4/2023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28271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E4572E8B-1404-47CE-A000-D2B4E80AD687}" type="datetimeFigureOut">
              <a:rPr lang="en-US" smtClean="0"/>
              <a:t>2/4/2023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240607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4572E8B-1404-47CE-A000-D2B4E80AD687}" type="datetimeFigureOut">
              <a:rPr lang="en-US" smtClean="0"/>
              <a:t>2/4/2023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324717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4572E8B-1404-47CE-A000-D2B4E80AD687}" type="datetimeFigureOut">
              <a:rPr lang="en-US" smtClean="0"/>
              <a:t>2/4/2023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217336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4572E8B-1404-47CE-A000-D2B4E80AD687}" type="datetimeFigureOut">
              <a:rPr lang="en-US" smtClean="0"/>
              <a:t>2/4/2023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414955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572E8B-1404-47CE-A000-D2B4E80AD687}" type="datetimeFigureOut">
              <a:rPr lang="en-US" smtClean="0"/>
              <a:t>2/4/2023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214117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4572E8B-1404-47CE-A000-D2B4E80AD687}" type="datetimeFigureOut">
              <a:rPr lang="en-US" smtClean="0"/>
              <a:t>2/4/2023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406375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4572E8B-1404-47CE-A000-D2B4E80AD687}" type="datetimeFigureOut">
              <a:rPr lang="en-US" smtClean="0"/>
              <a:t>2/4/2023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0594B22-C200-417D-9027-91A9E11234E2}" type="slidenum">
              <a:rPr lang="en-US" smtClean="0"/>
              <a:t>‹N°›</a:t>
            </a:fld>
            <a:endParaRPr lang="en-US"/>
          </a:p>
        </p:txBody>
      </p:sp>
    </p:spTree>
    <p:extLst>
      <p:ext uri="{BB962C8B-B14F-4D97-AF65-F5344CB8AC3E}">
        <p14:creationId xmlns:p14="http://schemas.microsoft.com/office/powerpoint/2010/main" val="346157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72E8B-1404-47CE-A000-D2B4E80AD687}" type="datetimeFigureOut">
              <a:rPr lang="en-US" smtClean="0"/>
              <a:t>2/4/2023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94B22-C200-417D-9027-91A9E11234E2}" type="slidenum">
              <a:rPr lang="en-US" smtClean="0"/>
              <a:t>‹N°›</a:t>
            </a:fld>
            <a:endParaRPr lang="en-US"/>
          </a:p>
        </p:txBody>
      </p:sp>
    </p:spTree>
    <p:extLst>
      <p:ext uri="{BB962C8B-B14F-4D97-AF65-F5344CB8AC3E}">
        <p14:creationId xmlns:p14="http://schemas.microsoft.com/office/powerpoint/2010/main" val="241241044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38539" y="471694"/>
            <a:ext cx="3127513" cy="369332"/>
          </a:xfrm>
          <a:prstGeom prst="rect">
            <a:avLst/>
          </a:prstGeom>
          <a:noFill/>
        </p:spPr>
        <p:txBody>
          <a:bodyPr wrap="square" rtlCol="0">
            <a:spAutoFit/>
          </a:bodyPr>
          <a:lstStyle/>
          <a:p>
            <a:r>
              <a:rPr lang="fr-FR" dirty="0"/>
              <a:t>Université de Nouakchott (UN)</a:t>
            </a:r>
          </a:p>
        </p:txBody>
      </p:sp>
      <p:sp>
        <p:nvSpPr>
          <p:cNvPr id="7" name="ZoneTexte 6"/>
          <p:cNvSpPr txBox="1"/>
          <p:nvPr/>
        </p:nvSpPr>
        <p:spPr>
          <a:xfrm>
            <a:off x="172278" y="841026"/>
            <a:ext cx="3538331" cy="369332"/>
          </a:xfrm>
          <a:prstGeom prst="rect">
            <a:avLst/>
          </a:prstGeom>
          <a:noFill/>
        </p:spPr>
        <p:txBody>
          <a:bodyPr wrap="square" rtlCol="0">
            <a:spAutoFit/>
          </a:bodyPr>
          <a:lstStyle/>
          <a:p>
            <a:r>
              <a:rPr lang="fr-FR" dirty="0"/>
              <a:t>Faculté des Sciences et Techniques </a:t>
            </a:r>
          </a:p>
        </p:txBody>
      </p:sp>
      <p:sp>
        <p:nvSpPr>
          <p:cNvPr id="8" name="ZoneTexte 7"/>
          <p:cNvSpPr txBox="1"/>
          <p:nvPr/>
        </p:nvSpPr>
        <p:spPr>
          <a:xfrm>
            <a:off x="145773" y="1226594"/>
            <a:ext cx="4916557" cy="369332"/>
          </a:xfrm>
          <a:prstGeom prst="rect">
            <a:avLst/>
          </a:prstGeom>
          <a:noFill/>
        </p:spPr>
        <p:txBody>
          <a:bodyPr wrap="square" rtlCol="0">
            <a:spAutoFit/>
          </a:bodyPr>
          <a:lstStyle/>
          <a:p>
            <a:r>
              <a:rPr lang="fr-FR" dirty="0"/>
              <a:t>Département Mathématiques et Informatique</a:t>
            </a:r>
          </a:p>
        </p:txBody>
      </p:sp>
      <p:sp>
        <p:nvSpPr>
          <p:cNvPr id="9" name="ZoneTexte 8"/>
          <p:cNvSpPr txBox="1"/>
          <p:nvPr/>
        </p:nvSpPr>
        <p:spPr>
          <a:xfrm>
            <a:off x="99390" y="1644043"/>
            <a:ext cx="4929809" cy="369332"/>
          </a:xfrm>
          <a:prstGeom prst="rect">
            <a:avLst/>
          </a:prstGeom>
          <a:noFill/>
        </p:spPr>
        <p:txBody>
          <a:bodyPr wrap="square" rtlCol="0">
            <a:spAutoFit/>
          </a:bodyPr>
          <a:lstStyle/>
          <a:p>
            <a:r>
              <a:rPr lang="fr-FR" dirty="0" smtClean="0"/>
              <a:t>Master 2 Ingénieure </a:t>
            </a:r>
            <a:r>
              <a:rPr lang="fr-FR" dirty="0"/>
              <a:t>en Statistique et </a:t>
            </a:r>
            <a:r>
              <a:rPr lang="fr-FR" dirty="0" smtClean="0"/>
              <a:t>Économétrie </a:t>
            </a:r>
            <a:endParaRPr lang="fr-FR"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714" y="0"/>
            <a:ext cx="2902226" cy="2198040"/>
          </a:xfrm>
          <a:prstGeom prst="rect">
            <a:avLst/>
          </a:prstGeom>
        </p:spPr>
      </p:pic>
      <p:sp>
        <p:nvSpPr>
          <p:cNvPr id="11" name="ZoneTexte 10"/>
          <p:cNvSpPr txBox="1"/>
          <p:nvPr/>
        </p:nvSpPr>
        <p:spPr>
          <a:xfrm>
            <a:off x="8441636" y="471694"/>
            <a:ext cx="3207025" cy="369332"/>
          </a:xfrm>
          <a:prstGeom prst="rect">
            <a:avLst/>
          </a:prstGeom>
          <a:noFill/>
        </p:spPr>
        <p:txBody>
          <a:bodyPr wrap="square" rtlCol="0">
            <a:spAutoFit/>
          </a:bodyPr>
          <a:lstStyle/>
          <a:p>
            <a:r>
              <a:rPr lang="ar-SY" dirty="0" smtClean="0"/>
              <a:t>جامعة النواكشط العصرية</a:t>
            </a:r>
            <a:endParaRPr lang="fr-FR" dirty="0"/>
          </a:p>
        </p:txBody>
      </p:sp>
      <p:sp>
        <p:nvSpPr>
          <p:cNvPr id="12" name="ZoneTexte 11"/>
          <p:cNvSpPr txBox="1"/>
          <p:nvPr/>
        </p:nvSpPr>
        <p:spPr>
          <a:xfrm>
            <a:off x="8693426" y="786728"/>
            <a:ext cx="2703443" cy="369332"/>
          </a:xfrm>
          <a:prstGeom prst="rect">
            <a:avLst/>
          </a:prstGeom>
          <a:noFill/>
        </p:spPr>
        <p:txBody>
          <a:bodyPr wrap="square" rtlCol="0">
            <a:spAutoFit/>
          </a:bodyPr>
          <a:lstStyle/>
          <a:p>
            <a:r>
              <a:rPr lang="ar-SY" dirty="0" smtClean="0"/>
              <a:t>كلية العلوم  والتقنيات</a:t>
            </a:r>
            <a:endParaRPr lang="fr-FR" dirty="0"/>
          </a:p>
        </p:txBody>
      </p:sp>
      <p:sp>
        <p:nvSpPr>
          <p:cNvPr id="13" name="ZoneTexte 12"/>
          <p:cNvSpPr txBox="1"/>
          <p:nvPr/>
        </p:nvSpPr>
        <p:spPr>
          <a:xfrm>
            <a:off x="8494644" y="1140166"/>
            <a:ext cx="2491408" cy="369332"/>
          </a:xfrm>
          <a:prstGeom prst="rect">
            <a:avLst/>
          </a:prstGeom>
          <a:noFill/>
        </p:spPr>
        <p:txBody>
          <a:bodyPr wrap="square" rtlCol="0">
            <a:spAutoFit/>
          </a:bodyPr>
          <a:lstStyle/>
          <a:p>
            <a:r>
              <a:rPr lang="ar-SY" dirty="0" smtClean="0"/>
              <a:t>قسم الرياضات والمعلوماتية</a:t>
            </a:r>
            <a:endParaRPr lang="fr-FR" dirty="0"/>
          </a:p>
        </p:txBody>
      </p:sp>
      <p:sp>
        <p:nvSpPr>
          <p:cNvPr id="14" name="ZoneTexte 13"/>
          <p:cNvSpPr txBox="1"/>
          <p:nvPr/>
        </p:nvSpPr>
        <p:spPr>
          <a:xfrm>
            <a:off x="7845287" y="1555867"/>
            <a:ext cx="4055165" cy="369332"/>
          </a:xfrm>
          <a:prstGeom prst="rect">
            <a:avLst/>
          </a:prstGeom>
          <a:noFill/>
        </p:spPr>
        <p:txBody>
          <a:bodyPr wrap="square" rtlCol="0">
            <a:spAutoFit/>
          </a:bodyPr>
          <a:lstStyle/>
          <a:p>
            <a:r>
              <a:rPr lang="ar-SY" dirty="0" smtClean="0"/>
              <a:t>ماجستير مهندسة في الإحصاء  والاقتصاد القياسي</a:t>
            </a:r>
            <a:endParaRPr lang="fr-FR" dirty="0"/>
          </a:p>
        </p:txBody>
      </p:sp>
      <p:sp>
        <p:nvSpPr>
          <p:cNvPr id="15" name="Rectangle à coins arrondis 14"/>
          <p:cNvSpPr/>
          <p:nvPr/>
        </p:nvSpPr>
        <p:spPr>
          <a:xfrm>
            <a:off x="0" y="2597846"/>
            <a:ext cx="12192000" cy="1436381"/>
          </a:xfrm>
          <a:prstGeom prst="roundRect">
            <a:avLst>
              <a:gd name="adj" fmla="val 50000"/>
            </a:avLst>
          </a:prstGeom>
          <a:solidFill>
            <a:srgbClr val="3CAEA3"/>
          </a:solidFill>
          <a:ln>
            <a:solidFill>
              <a:srgbClr val="3CAE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775252" y="2577450"/>
            <a:ext cx="10051774" cy="1323439"/>
          </a:xfrm>
          <a:prstGeom prst="rect">
            <a:avLst/>
          </a:prstGeom>
          <a:noFill/>
        </p:spPr>
        <p:txBody>
          <a:bodyPr wrap="square" rtlCol="0">
            <a:spAutoFit/>
          </a:bodyPr>
          <a:lstStyle/>
          <a:p>
            <a:pPr algn="ctr"/>
            <a:r>
              <a:rPr lang="fr-FR" sz="4000" dirty="0"/>
              <a:t>Optimisation des erreurs du modèle de prédiction du prix des mobiles</a:t>
            </a:r>
          </a:p>
        </p:txBody>
      </p:sp>
      <p:sp>
        <p:nvSpPr>
          <p:cNvPr id="17" name="ZoneTexte 16"/>
          <p:cNvSpPr txBox="1"/>
          <p:nvPr/>
        </p:nvSpPr>
        <p:spPr>
          <a:xfrm>
            <a:off x="523460" y="4451677"/>
            <a:ext cx="1835427" cy="646331"/>
          </a:xfrm>
          <a:prstGeom prst="rect">
            <a:avLst/>
          </a:prstGeom>
          <a:noFill/>
        </p:spPr>
        <p:txBody>
          <a:bodyPr wrap="square" rtlCol="0">
            <a:spAutoFit/>
          </a:bodyPr>
          <a:lstStyle/>
          <a:p>
            <a:r>
              <a:rPr lang="fr-FR" b="1" dirty="0" smtClean="0"/>
              <a:t>Présenté par </a:t>
            </a:r>
            <a:r>
              <a:rPr lang="en-CA" dirty="0" smtClean="0"/>
              <a:t>:</a:t>
            </a:r>
          </a:p>
          <a:p>
            <a:endParaRPr lang="fr-FR" dirty="0"/>
          </a:p>
        </p:txBody>
      </p:sp>
      <p:sp>
        <p:nvSpPr>
          <p:cNvPr id="18" name="ZoneTexte 17"/>
          <p:cNvSpPr txBox="1"/>
          <p:nvPr/>
        </p:nvSpPr>
        <p:spPr>
          <a:xfrm>
            <a:off x="145773" y="4861564"/>
            <a:ext cx="3538331" cy="369332"/>
          </a:xfrm>
          <a:prstGeom prst="rect">
            <a:avLst/>
          </a:prstGeom>
          <a:noFill/>
        </p:spPr>
        <p:txBody>
          <a:bodyPr wrap="square" rtlCol="0">
            <a:spAutoFit/>
          </a:bodyPr>
          <a:lstStyle/>
          <a:p>
            <a:r>
              <a:rPr lang="en-CA" b="1" dirty="0"/>
              <a:t>Bara Babah Ahmed  </a:t>
            </a:r>
            <a:r>
              <a:rPr lang="en-CA" b="1" dirty="0" err="1" smtClean="0"/>
              <a:t>Babou</a:t>
            </a:r>
            <a:r>
              <a:rPr lang="en-CA" b="1" dirty="0" smtClean="0"/>
              <a:t> C14676</a:t>
            </a:r>
            <a:endParaRPr lang="fr-FR" b="1" dirty="0"/>
          </a:p>
        </p:txBody>
      </p:sp>
      <p:sp>
        <p:nvSpPr>
          <p:cNvPr id="19" name="ZoneTexte 18"/>
          <p:cNvSpPr txBox="1"/>
          <p:nvPr/>
        </p:nvSpPr>
        <p:spPr>
          <a:xfrm>
            <a:off x="145773" y="5182779"/>
            <a:ext cx="3988904" cy="369332"/>
          </a:xfrm>
          <a:prstGeom prst="rect">
            <a:avLst/>
          </a:prstGeom>
          <a:noFill/>
        </p:spPr>
        <p:txBody>
          <a:bodyPr wrap="square" rtlCol="0">
            <a:spAutoFit/>
          </a:bodyPr>
          <a:lstStyle/>
          <a:p>
            <a:r>
              <a:rPr lang="en-CA" b="1" dirty="0" err="1" smtClean="0"/>
              <a:t>Aichetou</a:t>
            </a:r>
            <a:r>
              <a:rPr lang="en-CA" b="1" dirty="0" smtClean="0"/>
              <a:t> </a:t>
            </a:r>
            <a:r>
              <a:rPr lang="en-CA" b="1" dirty="0" err="1" smtClean="0"/>
              <a:t>Maatala</a:t>
            </a:r>
            <a:r>
              <a:rPr lang="en-CA" b="1" dirty="0" smtClean="0"/>
              <a:t> </a:t>
            </a:r>
            <a:r>
              <a:rPr lang="en-CA" b="1" dirty="0" err="1" smtClean="0"/>
              <a:t>Maatala</a:t>
            </a:r>
            <a:r>
              <a:rPr lang="en-CA" b="1" dirty="0" smtClean="0"/>
              <a:t> C14690</a:t>
            </a:r>
            <a:endParaRPr lang="fr-FR" b="1" dirty="0"/>
          </a:p>
        </p:txBody>
      </p:sp>
      <p:sp>
        <p:nvSpPr>
          <p:cNvPr id="20" name="ZoneTexte 19"/>
          <p:cNvSpPr txBox="1"/>
          <p:nvPr/>
        </p:nvSpPr>
        <p:spPr>
          <a:xfrm>
            <a:off x="125895" y="5600754"/>
            <a:ext cx="3220277" cy="369332"/>
          </a:xfrm>
          <a:prstGeom prst="rect">
            <a:avLst/>
          </a:prstGeom>
          <a:noFill/>
        </p:spPr>
        <p:txBody>
          <a:bodyPr wrap="square" rtlCol="0">
            <a:spAutoFit/>
          </a:bodyPr>
          <a:lstStyle/>
          <a:p>
            <a:r>
              <a:rPr lang="en-CA" b="1" dirty="0" err="1" smtClean="0"/>
              <a:t>Aicha</a:t>
            </a:r>
            <a:r>
              <a:rPr lang="en-CA" b="1" dirty="0" smtClean="0"/>
              <a:t>   </a:t>
            </a:r>
            <a:r>
              <a:rPr lang="en-CA" b="1" dirty="0" err="1" smtClean="0"/>
              <a:t>Bouhoubeini</a:t>
            </a:r>
            <a:r>
              <a:rPr lang="en-CA" b="1" dirty="0" smtClean="0"/>
              <a:t> C14713</a:t>
            </a:r>
            <a:endParaRPr lang="fr-FR" b="1" dirty="0"/>
          </a:p>
        </p:txBody>
      </p:sp>
      <p:sp>
        <p:nvSpPr>
          <p:cNvPr id="22" name="ZoneTexte 21"/>
          <p:cNvSpPr txBox="1"/>
          <p:nvPr/>
        </p:nvSpPr>
        <p:spPr>
          <a:xfrm>
            <a:off x="9157253" y="4656861"/>
            <a:ext cx="2100469" cy="646331"/>
          </a:xfrm>
          <a:prstGeom prst="rect">
            <a:avLst/>
          </a:prstGeom>
          <a:noFill/>
        </p:spPr>
        <p:txBody>
          <a:bodyPr wrap="square" rtlCol="0">
            <a:spAutoFit/>
          </a:bodyPr>
          <a:lstStyle/>
          <a:p>
            <a:r>
              <a:rPr lang="en-CA" b="1" dirty="0" smtClean="0"/>
              <a:t>Sous </a:t>
            </a:r>
            <a:r>
              <a:rPr lang="fr-FR" b="1" dirty="0" smtClean="0"/>
              <a:t>la direction de</a:t>
            </a:r>
            <a:r>
              <a:rPr lang="en-CA" b="1" dirty="0" smtClean="0"/>
              <a:t>:</a:t>
            </a:r>
          </a:p>
          <a:p>
            <a:endParaRPr lang="fr-FR" dirty="0"/>
          </a:p>
        </p:txBody>
      </p:sp>
      <p:sp>
        <p:nvSpPr>
          <p:cNvPr id="23" name="ZoneTexte 22"/>
          <p:cNvSpPr txBox="1"/>
          <p:nvPr/>
        </p:nvSpPr>
        <p:spPr>
          <a:xfrm flipH="1">
            <a:off x="8494644" y="5182779"/>
            <a:ext cx="3538329" cy="369332"/>
          </a:xfrm>
          <a:prstGeom prst="rect">
            <a:avLst/>
          </a:prstGeom>
          <a:noFill/>
        </p:spPr>
        <p:txBody>
          <a:bodyPr wrap="square" rtlCol="0">
            <a:spAutoFit/>
          </a:bodyPr>
          <a:lstStyle/>
          <a:p>
            <a:r>
              <a:rPr lang="fr-FR" dirty="0" err="1"/>
              <a:t>Dr.Mohamed</a:t>
            </a:r>
            <a:r>
              <a:rPr lang="fr-FR" dirty="0"/>
              <a:t> Mahmoud El </a:t>
            </a:r>
            <a:r>
              <a:rPr lang="fr-FR" dirty="0" err="1"/>
              <a:t>Benany</a:t>
            </a:r>
            <a:r>
              <a:rPr lang="fr-FR" dirty="0"/>
              <a:t> </a:t>
            </a:r>
            <a:endParaRPr lang="fr-FR" b="1" dirty="0"/>
          </a:p>
        </p:txBody>
      </p:sp>
      <p:sp>
        <p:nvSpPr>
          <p:cNvPr id="25" name="ZoneTexte 24"/>
          <p:cNvSpPr txBox="1"/>
          <p:nvPr/>
        </p:nvSpPr>
        <p:spPr>
          <a:xfrm>
            <a:off x="4704522" y="6149009"/>
            <a:ext cx="3710610" cy="369332"/>
          </a:xfrm>
          <a:prstGeom prst="rect">
            <a:avLst/>
          </a:prstGeom>
          <a:noFill/>
        </p:spPr>
        <p:txBody>
          <a:bodyPr wrap="square" rtlCol="0">
            <a:spAutoFit/>
          </a:bodyPr>
          <a:lstStyle/>
          <a:p>
            <a:r>
              <a:rPr lang="en-CA" b="1" dirty="0" smtClean="0"/>
              <a:t>Ann</a:t>
            </a:r>
            <a:r>
              <a:rPr lang="fr-FR" b="1" dirty="0" smtClean="0"/>
              <a:t>é</a:t>
            </a:r>
            <a:r>
              <a:rPr lang="en-CA" b="1" dirty="0" smtClean="0"/>
              <a:t>e </a:t>
            </a:r>
            <a:r>
              <a:rPr lang="en-CA" b="1" dirty="0" err="1" smtClean="0"/>
              <a:t>Univérsitaire</a:t>
            </a:r>
            <a:r>
              <a:rPr lang="en-CA" b="1" dirty="0" smtClean="0"/>
              <a:t>: 2022-2023</a:t>
            </a:r>
            <a:endParaRPr lang="fr-FR" b="1" dirty="0"/>
          </a:p>
        </p:txBody>
      </p:sp>
    </p:spTree>
    <p:extLst>
      <p:ext uri="{BB962C8B-B14F-4D97-AF65-F5344CB8AC3E}">
        <p14:creationId xmlns:p14="http://schemas.microsoft.com/office/powerpoint/2010/main" val="2761555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5" name="Flèche droite 4"/>
          <p:cNvSpPr/>
          <p:nvPr/>
        </p:nvSpPr>
        <p:spPr>
          <a:xfrm>
            <a:off x="1" y="1378226"/>
            <a:ext cx="4969564" cy="967409"/>
          </a:xfrm>
          <a:prstGeom prst="rightArrow">
            <a:avLst>
              <a:gd name="adj1" fmla="val 74074"/>
              <a:gd name="adj2" fmla="val 69984"/>
            </a:avLst>
          </a:prstGeom>
          <a:solidFill>
            <a:srgbClr val="F6D5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FONCTION DU COUTS</a:t>
            </a:r>
            <a:endParaRPr lang="fr-FR" dirty="0"/>
          </a:p>
        </p:txBody>
      </p:sp>
      <p:sp>
        <p:nvSpPr>
          <p:cNvPr id="2" name="ZoneTexte 1"/>
          <p:cNvSpPr txBox="1"/>
          <p:nvPr/>
        </p:nvSpPr>
        <p:spPr>
          <a:xfrm>
            <a:off x="0" y="2451651"/>
            <a:ext cx="5433392" cy="2862322"/>
          </a:xfrm>
          <a:prstGeom prst="rect">
            <a:avLst/>
          </a:prstGeom>
          <a:noFill/>
        </p:spPr>
        <p:txBody>
          <a:bodyPr wrap="square" rtlCol="0">
            <a:spAutoFit/>
          </a:bodyPr>
          <a:lstStyle/>
          <a:p>
            <a:r>
              <a:rPr lang="fr-FR"/>
              <a:t>Reprenons la fonction de coût pour une droite détaillée dans l'introduction à la régression linéaire. La sortie de cette fonction représente les erreurs,et c'est les erreurs que l'on tentera de minimiser : la moyenne de la distance verticale entre nos observations et la droite de régression au carrée (voir la méthode des moindres carrées). An de garder une erreur de taille raisonnable et qui ne sera pas aectée par la taille de notre jeu de données, nous divisions par le nombre d'observations pour récupérer la moyenne des erreurs. </a:t>
            </a:r>
            <a:endParaRPr lang="fr-FR" dirty="0"/>
          </a:p>
        </p:txBody>
      </p:sp>
    </p:spTree>
    <p:extLst>
      <p:ext uri="{BB962C8B-B14F-4D97-AF65-F5344CB8AC3E}">
        <p14:creationId xmlns:p14="http://schemas.microsoft.com/office/powerpoint/2010/main" val="352493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382206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10" y="187602"/>
            <a:ext cx="11736599" cy="6213198"/>
          </a:xfrm>
          <a:prstGeom prst="rect">
            <a:avLst/>
          </a:prstGeom>
        </p:spPr>
      </p:pic>
    </p:spTree>
    <p:extLst>
      <p:ext uri="{BB962C8B-B14F-4D97-AF65-F5344CB8AC3E}">
        <p14:creationId xmlns:p14="http://schemas.microsoft.com/office/powerpoint/2010/main" val="1809536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46" y="-61824"/>
            <a:ext cx="12678101" cy="6919823"/>
          </a:xfrm>
          <a:prstGeom prst="rect">
            <a:avLst/>
          </a:prstGeom>
        </p:spPr>
      </p:pic>
      <p:sp>
        <p:nvSpPr>
          <p:cNvPr id="3" name="Flèche droite 2"/>
          <p:cNvSpPr/>
          <p:nvPr/>
        </p:nvSpPr>
        <p:spPr>
          <a:xfrm>
            <a:off x="-103646" y="1610758"/>
            <a:ext cx="4934953" cy="982638"/>
          </a:xfrm>
          <a:prstGeom prst="rightArrow">
            <a:avLst>
              <a:gd name="adj1" fmla="val 80555"/>
              <a:gd name="adj2" fmla="val 50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4" name="ZoneTexte 3"/>
          <p:cNvSpPr txBox="1"/>
          <p:nvPr/>
        </p:nvSpPr>
        <p:spPr>
          <a:xfrm>
            <a:off x="596348" y="1917411"/>
            <a:ext cx="3339548" cy="369332"/>
          </a:xfrm>
          <a:prstGeom prst="rect">
            <a:avLst/>
          </a:prstGeom>
          <a:noFill/>
        </p:spPr>
        <p:txBody>
          <a:bodyPr wrap="square" rtlCol="0">
            <a:spAutoFit/>
          </a:bodyPr>
          <a:lstStyle/>
          <a:p>
            <a:r>
              <a:rPr lang="en-CA" b="1" dirty="0" smtClean="0">
                <a:solidFill>
                  <a:srgbClr val="F3F3F3"/>
                </a:solidFill>
              </a:rPr>
              <a:t>DESCENTE DE GRADIENTS </a:t>
            </a:r>
            <a:endParaRPr lang="fr-FR" b="1" dirty="0">
              <a:solidFill>
                <a:srgbClr val="F3F3F3"/>
              </a:solidFill>
            </a:endParaRPr>
          </a:p>
        </p:txBody>
      </p:sp>
      <p:sp>
        <p:nvSpPr>
          <p:cNvPr id="7" name="ZoneTexte 6"/>
          <p:cNvSpPr txBox="1"/>
          <p:nvPr/>
        </p:nvSpPr>
        <p:spPr>
          <a:xfrm>
            <a:off x="0" y="2717843"/>
            <a:ext cx="5287617" cy="2862322"/>
          </a:xfrm>
          <a:prstGeom prst="rect">
            <a:avLst/>
          </a:prstGeom>
          <a:noFill/>
        </p:spPr>
        <p:txBody>
          <a:bodyPr wrap="square" rtlCol="0">
            <a:spAutoFit/>
          </a:bodyPr>
          <a:lstStyle/>
          <a:p>
            <a:r>
              <a:rPr lang="fr-FR" dirty="0"/>
              <a:t>Le gradient (la pente de notre fonction de coût à un point donné) représente la </a:t>
            </a:r>
            <a:r>
              <a:rPr lang="fr-FR" dirty="0" err="1"/>
              <a:t>direction</a:t>
            </a:r>
            <a:r>
              <a:rPr lang="fr-FR" dirty="0"/>
              <a:t> et le taux de variation de notre fonction de coût. Suivre le gradient négatif de la fonction nous permet donc de la minimiser le plus rapidement possible. </a:t>
            </a:r>
            <a:r>
              <a:rPr lang="fr-FR" dirty="0" err="1"/>
              <a:t>An</a:t>
            </a:r>
            <a:r>
              <a:rPr lang="fr-FR" dirty="0"/>
              <a:t> d'obtenir le gradient, notre fonction doit être </a:t>
            </a:r>
            <a:r>
              <a:rPr lang="fr-FR" dirty="0" err="1"/>
              <a:t>diérentiable</a:t>
            </a:r>
            <a:r>
              <a:rPr lang="fr-FR" dirty="0"/>
              <a:t>. Prendre le carré de la distance nous assure une erreur positive et ainsi une fonction </a:t>
            </a:r>
            <a:r>
              <a:rPr lang="fr-FR" dirty="0" err="1"/>
              <a:t>diérentiable</a:t>
            </a:r>
            <a:r>
              <a:rPr lang="fr-FR" dirty="0"/>
              <a:t>. Tout d'abord, nous </a:t>
            </a:r>
            <a:r>
              <a:rPr lang="fr-FR" dirty="0" err="1"/>
              <a:t>dénition</a:t>
            </a:r>
            <a:r>
              <a:rPr lang="fr-FR" dirty="0"/>
              <a:t> une fonction appelée Gradient-Descente qui prend les </a:t>
            </a:r>
            <a:r>
              <a:rPr lang="fr-FR" dirty="0" err="1"/>
              <a:t>entrées</a:t>
            </a:r>
            <a:r>
              <a:rPr lang="fr-FR" dirty="0"/>
              <a:t> x, y, w, b.</a:t>
            </a:r>
          </a:p>
        </p:txBody>
      </p:sp>
    </p:spTree>
    <p:extLst>
      <p:ext uri="{BB962C8B-B14F-4D97-AF65-F5344CB8AC3E}">
        <p14:creationId xmlns:p14="http://schemas.microsoft.com/office/powerpoint/2010/main" val="3201300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9" y="371061"/>
            <a:ext cx="11463130" cy="6162261"/>
          </a:xfrm>
          <a:prstGeom prst="rect">
            <a:avLst/>
          </a:prstGeom>
        </p:spPr>
      </p:pic>
    </p:spTree>
    <p:extLst>
      <p:ext uri="{BB962C8B-B14F-4D97-AF65-F5344CB8AC3E}">
        <p14:creationId xmlns:p14="http://schemas.microsoft.com/office/powerpoint/2010/main" val="1261397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13" y="198784"/>
            <a:ext cx="10402957" cy="6228520"/>
          </a:xfrm>
          <a:prstGeom prst="rect">
            <a:avLst/>
          </a:prstGeom>
        </p:spPr>
      </p:pic>
    </p:spTree>
    <p:extLst>
      <p:ext uri="{BB962C8B-B14F-4D97-AF65-F5344CB8AC3E}">
        <p14:creationId xmlns:p14="http://schemas.microsoft.com/office/powerpoint/2010/main" val="2908566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lèche droite 4"/>
          <p:cNvSpPr/>
          <p:nvPr/>
        </p:nvSpPr>
        <p:spPr>
          <a:xfrm>
            <a:off x="0" y="1391478"/>
            <a:ext cx="4982819" cy="848140"/>
          </a:xfrm>
          <a:prstGeom prst="rightArrow">
            <a:avLst>
              <a:gd name="adj1" fmla="val 100000"/>
              <a:gd name="adj2" fmla="val 75316"/>
            </a:avLst>
          </a:prstGeom>
          <a:solidFill>
            <a:srgbClr val="ED5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543340" y="1615493"/>
            <a:ext cx="4903303" cy="400110"/>
          </a:xfrm>
          <a:prstGeom prst="rect">
            <a:avLst/>
          </a:prstGeom>
          <a:noFill/>
        </p:spPr>
        <p:txBody>
          <a:bodyPr wrap="square" rtlCol="0">
            <a:spAutoFit/>
          </a:bodyPr>
          <a:lstStyle/>
          <a:p>
            <a:r>
              <a:rPr lang="en-CA" sz="2000" dirty="0" smtClean="0">
                <a:solidFill>
                  <a:srgbClr val="F3F3F3"/>
                </a:solidFill>
              </a:rPr>
              <a:t>CONCLUSION</a:t>
            </a:r>
            <a:endParaRPr lang="fr-FR" sz="2000" dirty="0">
              <a:solidFill>
                <a:srgbClr val="F3F3F3"/>
              </a:solidFill>
            </a:endParaRPr>
          </a:p>
        </p:txBody>
      </p:sp>
      <p:sp>
        <p:nvSpPr>
          <p:cNvPr id="3" name="ZoneTexte 2"/>
          <p:cNvSpPr txBox="1"/>
          <p:nvPr/>
        </p:nvSpPr>
        <p:spPr>
          <a:xfrm>
            <a:off x="0" y="2285450"/>
            <a:ext cx="5751443" cy="3139321"/>
          </a:xfrm>
          <a:prstGeom prst="rect">
            <a:avLst/>
          </a:prstGeom>
          <a:noFill/>
        </p:spPr>
        <p:txBody>
          <a:bodyPr wrap="square" rtlCol="0">
            <a:spAutoFit/>
          </a:bodyPr>
          <a:lstStyle/>
          <a:p>
            <a:r>
              <a:rPr lang="fr-FR"/>
              <a:t>En conclusion, dans ce rapport, nous avons montré comment utiliser la descente de gradient pour la régression linéaire, en utilisant l'ensemble de données prédiction du prix des mobiles. Les résultats obtenus à partir de cet exemple démontre que la descente de gradient peut être un algorithme d'optimisation ecace pour trouver le modèle la mieux adaptée à travers un ensemble de points de données. D'après notre analyse de prédiction du prix de mobile, on peut dire que le modèle suivant est très ecace pour prédire les prix du mobile. F(x) = 2215 − 19.5x1 + 648x2 + 64.8x3</a:t>
            </a:r>
            <a:endParaRPr lang="fr-FR" dirty="0"/>
          </a:p>
        </p:txBody>
      </p:sp>
    </p:spTree>
    <p:extLst>
      <p:ext uri="{BB962C8B-B14F-4D97-AF65-F5344CB8AC3E}">
        <p14:creationId xmlns:p14="http://schemas.microsoft.com/office/powerpoint/2010/main" val="280611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96"/>
            <a:ext cx="12191999" cy="6868096"/>
          </a:xfrm>
          <a:prstGeom prst="rect">
            <a:avLst/>
          </a:prstGeom>
        </p:spPr>
      </p:pic>
    </p:spTree>
    <p:extLst>
      <p:ext uri="{BB962C8B-B14F-4D97-AF65-F5344CB8AC3E}">
        <p14:creationId xmlns:p14="http://schemas.microsoft.com/office/powerpoint/2010/main" val="304372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7000">
              <a:srgbClr val="F3F3F3"/>
            </a:gs>
            <a:gs pos="100000">
              <a:srgbClr val="D3D3D3"/>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53C47EA-2F81-441D-8C1F-DE9DE24FC4B5}"/>
              </a:ext>
            </a:extLst>
          </p:cNvPr>
          <p:cNvGrpSpPr/>
          <p:nvPr/>
        </p:nvGrpSpPr>
        <p:grpSpPr>
          <a:xfrm>
            <a:off x="3219682" y="1912969"/>
            <a:ext cx="1775633" cy="2676923"/>
            <a:chOff x="3219682" y="1912969"/>
            <a:chExt cx="1775633" cy="2676923"/>
          </a:xfrm>
        </p:grpSpPr>
        <p:sp>
          <p:nvSpPr>
            <p:cNvPr id="57" name="Freeform: Shape 56">
              <a:extLst>
                <a:ext uri="{FF2B5EF4-FFF2-40B4-BE49-F238E27FC236}">
                  <a16:creationId xmlns:a16="http://schemas.microsoft.com/office/drawing/2014/main" id="{4325C51D-7108-46CA-86D9-55C113652745}"/>
                </a:ext>
              </a:extLst>
            </p:cNvPr>
            <p:cNvSpPr/>
            <p:nvPr/>
          </p:nvSpPr>
          <p:spPr>
            <a:xfrm rot="6999277">
              <a:off x="2769037" y="2363614"/>
              <a:ext cx="2676923" cy="1775633"/>
            </a:xfrm>
            <a:custGeom>
              <a:avLst/>
              <a:gdLst>
                <a:gd name="connsiteX0" fmla="*/ 0 w 2676923"/>
                <a:gd name="connsiteY0" fmla="*/ 1124281 h 1775633"/>
                <a:gd name="connsiteX1" fmla="*/ 660877 w 2676923"/>
                <a:gd name="connsiteY1" fmla="*/ 456114 h 1775633"/>
                <a:gd name="connsiteX2" fmla="*/ 662988 w 2676923"/>
                <a:gd name="connsiteY2" fmla="*/ 624064 h 1775633"/>
                <a:gd name="connsiteX3" fmla="*/ 709555 w 2676923"/>
                <a:gd name="connsiteY3" fmla="*/ 623305 h 1775633"/>
                <a:gd name="connsiteX4" fmla="*/ 1320782 w 2676923"/>
                <a:gd name="connsiteY4" fmla="*/ 456774 h 1775633"/>
                <a:gd name="connsiteX5" fmla="*/ 1819525 w 2676923"/>
                <a:gd name="connsiteY5" fmla="*/ 66150 h 1775633"/>
                <a:gd name="connsiteX6" fmla="*/ 1870512 w 2676923"/>
                <a:gd name="connsiteY6" fmla="*/ 0 h 1775633"/>
                <a:gd name="connsiteX7" fmla="*/ 2676923 w 2676923"/>
                <a:gd name="connsiteY7" fmla="*/ 606589 h 1775633"/>
                <a:gd name="connsiteX8" fmla="*/ 2588355 w 2676923"/>
                <a:gd name="connsiteY8" fmla="*/ 721497 h 1775633"/>
                <a:gd name="connsiteX9" fmla="*/ 1773869 w 2676923"/>
                <a:gd name="connsiteY9" fmla="*/ 1359417 h 1775633"/>
                <a:gd name="connsiteX10" fmla="*/ 775687 w 2676923"/>
                <a:gd name="connsiteY10" fmla="*/ 1631376 h 1775633"/>
                <a:gd name="connsiteX11" fmla="*/ 675666 w 2676923"/>
                <a:gd name="connsiteY11" fmla="*/ 1633006 h 1775633"/>
                <a:gd name="connsiteX12" fmla="*/ 677458 w 2676923"/>
                <a:gd name="connsiteY12" fmla="*/ 1775633 h 177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6923" h="1775633">
                  <a:moveTo>
                    <a:pt x="0" y="1124281"/>
                  </a:moveTo>
                  <a:lnTo>
                    <a:pt x="660877" y="456114"/>
                  </a:lnTo>
                  <a:lnTo>
                    <a:pt x="662988" y="624064"/>
                  </a:lnTo>
                  <a:lnTo>
                    <a:pt x="709555" y="623305"/>
                  </a:lnTo>
                  <a:cubicBezTo>
                    <a:pt x="916351" y="609831"/>
                    <a:pt x="1123921" y="555590"/>
                    <a:pt x="1320782" y="456774"/>
                  </a:cubicBezTo>
                  <a:cubicBezTo>
                    <a:pt x="1517644" y="357959"/>
                    <a:pt x="1685160" y="223923"/>
                    <a:pt x="1819525" y="66150"/>
                  </a:cubicBezTo>
                  <a:lnTo>
                    <a:pt x="1870512" y="0"/>
                  </a:lnTo>
                  <a:lnTo>
                    <a:pt x="2676923" y="606589"/>
                  </a:lnTo>
                  <a:lnTo>
                    <a:pt x="2588355" y="721497"/>
                  </a:lnTo>
                  <a:cubicBezTo>
                    <a:pt x="2368928" y="979153"/>
                    <a:pt x="2095360" y="1198043"/>
                    <a:pt x="1773869" y="1359417"/>
                  </a:cubicBezTo>
                  <a:cubicBezTo>
                    <a:pt x="1452378" y="1520791"/>
                    <a:pt x="1113401" y="1609371"/>
                    <a:pt x="775687" y="1631376"/>
                  </a:cubicBezTo>
                  <a:lnTo>
                    <a:pt x="675666" y="1633006"/>
                  </a:lnTo>
                  <a:lnTo>
                    <a:pt x="677458" y="1775633"/>
                  </a:lnTo>
                  <a:close/>
                </a:path>
              </a:pathLst>
            </a:custGeom>
            <a:solidFill>
              <a:srgbClr val="ED553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TextBox 83">
              <a:extLst>
                <a:ext uri="{FF2B5EF4-FFF2-40B4-BE49-F238E27FC236}">
                  <a16:creationId xmlns:a16="http://schemas.microsoft.com/office/drawing/2014/main" id="{3EBAA904-27E2-42E7-88B7-6017C6E7C23C}"/>
                </a:ext>
              </a:extLst>
            </p:cNvPr>
            <p:cNvSpPr txBox="1"/>
            <p:nvPr/>
          </p:nvSpPr>
          <p:spPr>
            <a:xfrm rot="16672808">
              <a:off x="3289484" y="2795555"/>
              <a:ext cx="1590360" cy="601103"/>
            </a:xfrm>
            <a:prstGeom prst="rect">
              <a:avLst/>
            </a:prstGeom>
            <a:noFill/>
          </p:spPr>
          <p:txBody>
            <a:bodyPr wrap="square" rtlCol="0">
              <a:prstTxWarp prst="textArchUp">
                <a:avLst>
                  <a:gd name="adj" fmla="val 12950537"/>
                </a:avLst>
              </a:prstTxWarp>
              <a:spAutoFit/>
            </a:bodyPr>
            <a:lstStyle/>
            <a:p>
              <a:r>
                <a:rPr lang="en-US" dirty="0" smtClean="0">
                  <a:solidFill>
                    <a:schemeClr val="bg1"/>
                  </a:solidFill>
                  <a:latin typeface="Roboto" panose="02000000000000000000" pitchFamily="2" charset="0"/>
                  <a:ea typeface="Roboto" panose="02000000000000000000" pitchFamily="2" charset="0"/>
                  <a:cs typeface="Roboto" panose="02000000000000000000" pitchFamily="2" charset="0"/>
                </a:rPr>
                <a:t>DESCENTE GRADIENT 05</a:t>
              </a:r>
              <a:endParaRPr lang="en-US" sz="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98" name="Graphic 97" descr="Handshake">
              <a:extLst>
                <a:ext uri="{FF2B5EF4-FFF2-40B4-BE49-F238E27FC236}">
                  <a16:creationId xmlns:a16="http://schemas.microsoft.com/office/drawing/2014/main" id="{B74F9EB8-352E-4E90-9585-286FEC29A44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64147" y="2123374"/>
              <a:ext cx="457200" cy="457200"/>
            </a:xfrm>
            <a:prstGeom prst="rect">
              <a:avLst/>
            </a:prstGeom>
          </p:spPr>
        </p:pic>
      </p:grpSp>
      <p:sp>
        <p:nvSpPr>
          <p:cNvPr id="41" name="Freeform: Shape 40">
            <a:extLst>
              <a:ext uri="{FF2B5EF4-FFF2-40B4-BE49-F238E27FC236}">
                <a16:creationId xmlns:a16="http://schemas.microsoft.com/office/drawing/2014/main" id="{A1FF4601-16C4-4ADD-9AD8-65948070A3EB}"/>
              </a:ext>
            </a:extLst>
          </p:cNvPr>
          <p:cNvSpPr/>
          <p:nvPr/>
        </p:nvSpPr>
        <p:spPr>
          <a:xfrm rot="6999277">
            <a:off x="6080273" y="3408009"/>
            <a:ext cx="12268" cy="15386"/>
          </a:xfrm>
          <a:custGeom>
            <a:avLst/>
            <a:gdLst>
              <a:gd name="connsiteX0" fmla="*/ 0 w 12268"/>
              <a:gd name="connsiteY0" fmla="*/ 15386 h 15386"/>
              <a:gd name="connsiteX1" fmla="*/ 0 w 12268"/>
              <a:gd name="connsiteY1" fmla="*/ 0 h 15386"/>
              <a:gd name="connsiteX2" fmla="*/ 12268 w 12268"/>
              <a:gd name="connsiteY2" fmla="*/ 9228 h 15386"/>
              <a:gd name="connsiteX3" fmla="*/ 0 w 12268"/>
              <a:gd name="connsiteY3" fmla="*/ 15386 h 15386"/>
            </a:gdLst>
            <a:ahLst/>
            <a:cxnLst>
              <a:cxn ang="0">
                <a:pos x="connsiteX0" y="connsiteY0"/>
              </a:cxn>
              <a:cxn ang="0">
                <a:pos x="connsiteX1" y="connsiteY1"/>
              </a:cxn>
              <a:cxn ang="0">
                <a:pos x="connsiteX2" y="connsiteY2"/>
              </a:cxn>
              <a:cxn ang="0">
                <a:pos x="connsiteX3" y="connsiteY3"/>
              </a:cxn>
            </a:cxnLst>
            <a:rect l="l" t="t" r="r" b="b"/>
            <a:pathLst>
              <a:path w="12268" h="15386">
                <a:moveTo>
                  <a:pt x="0" y="15386"/>
                </a:moveTo>
                <a:lnTo>
                  <a:pt x="0" y="0"/>
                </a:lnTo>
                <a:lnTo>
                  <a:pt x="12268" y="9228"/>
                </a:lnTo>
                <a:lnTo>
                  <a:pt x="0" y="153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5BED04BA-9BD8-42D2-A0BF-9DBF6A5E8DF3}"/>
              </a:ext>
            </a:extLst>
          </p:cNvPr>
          <p:cNvSpPr/>
          <p:nvPr/>
        </p:nvSpPr>
        <p:spPr>
          <a:xfrm rot="6999277">
            <a:off x="6099510" y="3403996"/>
            <a:ext cx="12206" cy="15308"/>
          </a:xfrm>
          <a:custGeom>
            <a:avLst/>
            <a:gdLst>
              <a:gd name="connsiteX0" fmla="*/ 0 w 12206"/>
              <a:gd name="connsiteY0" fmla="*/ 6127 h 15308"/>
              <a:gd name="connsiteX1" fmla="*/ 12206 w 12206"/>
              <a:gd name="connsiteY1" fmla="*/ 0 h 15308"/>
              <a:gd name="connsiteX2" fmla="*/ 12206 w 12206"/>
              <a:gd name="connsiteY2" fmla="*/ 15308 h 15308"/>
              <a:gd name="connsiteX3" fmla="*/ 0 w 12206"/>
              <a:gd name="connsiteY3" fmla="*/ 6127 h 15308"/>
            </a:gdLst>
            <a:ahLst/>
            <a:cxnLst>
              <a:cxn ang="0">
                <a:pos x="connsiteX0" y="connsiteY0"/>
              </a:cxn>
              <a:cxn ang="0">
                <a:pos x="connsiteX1" y="connsiteY1"/>
              </a:cxn>
              <a:cxn ang="0">
                <a:pos x="connsiteX2" y="connsiteY2"/>
              </a:cxn>
              <a:cxn ang="0">
                <a:pos x="connsiteX3" y="connsiteY3"/>
              </a:cxn>
            </a:cxnLst>
            <a:rect l="l" t="t" r="r" b="b"/>
            <a:pathLst>
              <a:path w="12206" h="15308">
                <a:moveTo>
                  <a:pt x="0" y="6127"/>
                </a:moveTo>
                <a:lnTo>
                  <a:pt x="12206" y="0"/>
                </a:lnTo>
                <a:lnTo>
                  <a:pt x="12206" y="15308"/>
                </a:lnTo>
                <a:lnTo>
                  <a:pt x="0" y="612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775C261-4239-4A7E-9ABC-231E314F3B73}"/>
              </a:ext>
            </a:extLst>
          </p:cNvPr>
          <p:cNvSpPr/>
          <p:nvPr/>
        </p:nvSpPr>
        <p:spPr>
          <a:xfrm rot="6999277">
            <a:off x="6069605" y="3416911"/>
            <a:ext cx="15164" cy="19018"/>
          </a:xfrm>
          <a:custGeom>
            <a:avLst/>
            <a:gdLst>
              <a:gd name="connsiteX0" fmla="*/ 0 w 15164"/>
              <a:gd name="connsiteY0" fmla="*/ 7612 h 19018"/>
              <a:gd name="connsiteX1" fmla="*/ 15164 w 15164"/>
              <a:gd name="connsiteY1" fmla="*/ 0 h 19018"/>
              <a:gd name="connsiteX2" fmla="*/ 15164 w 15164"/>
              <a:gd name="connsiteY2" fmla="*/ 19018 h 19018"/>
              <a:gd name="connsiteX3" fmla="*/ 0 w 15164"/>
              <a:gd name="connsiteY3" fmla="*/ 7612 h 19018"/>
            </a:gdLst>
            <a:ahLst/>
            <a:cxnLst>
              <a:cxn ang="0">
                <a:pos x="connsiteX0" y="connsiteY0"/>
              </a:cxn>
              <a:cxn ang="0">
                <a:pos x="connsiteX1" y="connsiteY1"/>
              </a:cxn>
              <a:cxn ang="0">
                <a:pos x="connsiteX2" y="connsiteY2"/>
              </a:cxn>
              <a:cxn ang="0">
                <a:pos x="connsiteX3" y="connsiteY3"/>
              </a:cxn>
            </a:cxnLst>
            <a:rect l="l" t="t" r="r" b="b"/>
            <a:pathLst>
              <a:path w="15164" h="19018">
                <a:moveTo>
                  <a:pt x="0" y="7612"/>
                </a:moveTo>
                <a:lnTo>
                  <a:pt x="15164" y="0"/>
                </a:lnTo>
                <a:lnTo>
                  <a:pt x="15164" y="19018"/>
                </a:lnTo>
                <a:lnTo>
                  <a:pt x="0" y="761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0F6E45E6-FAD3-4607-99B2-85A204867C8C}"/>
              </a:ext>
            </a:extLst>
          </p:cNvPr>
          <p:cNvSpPr/>
          <p:nvPr/>
        </p:nvSpPr>
        <p:spPr>
          <a:xfrm rot="6999277">
            <a:off x="6107231" y="3422071"/>
            <a:ext cx="15164" cy="19019"/>
          </a:xfrm>
          <a:custGeom>
            <a:avLst/>
            <a:gdLst>
              <a:gd name="connsiteX0" fmla="*/ 0 w 15164"/>
              <a:gd name="connsiteY0" fmla="*/ 19019 h 19019"/>
              <a:gd name="connsiteX1" fmla="*/ 0 w 15164"/>
              <a:gd name="connsiteY1" fmla="*/ 0 h 19019"/>
              <a:gd name="connsiteX2" fmla="*/ 15164 w 15164"/>
              <a:gd name="connsiteY2" fmla="*/ 11407 h 19019"/>
              <a:gd name="connsiteX3" fmla="*/ 0 w 15164"/>
              <a:gd name="connsiteY3" fmla="*/ 19019 h 19019"/>
            </a:gdLst>
            <a:ahLst/>
            <a:cxnLst>
              <a:cxn ang="0">
                <a:pos x="connsiteX0" y="connsiteY0"/>
              </a:cxn>
              <a:cxn ang="0">
                <a:pos x="connsiteX1" y="connsiteY1"/>
              </a:cxn>
              <a:cxn ang="0">
                <a:pos x="connsiteX2" y="connsiteY2"/>
              </a:cxn>
              <a:cxn ang="0">
                <a:pos x="connsiteX3" y="connsiteY3"/>
              </a:cxn>
            </a:cxnLst>
            <a:rect l="l" t="t" r="r" b="b"/>
            <a:pathLst>
              <a:path w="15164" h="19019">
                <a:moveTo>
                  <a:pt x="0" y="19019"/>
                </a:moveTo>
                <a:lnTo>
                  <a:pt x="0" y="0"/>
                </a:lnTo>
                <a:lnTo>
                  <a:pt x="15164" y="11407"/>
                </a:lnTo>
                <a:lnTo>
                  <a:pt x="0" y="1901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7D2776D6-B653-41BE-9A61-E6229B2D75D2}"/>
              </a:ext>
            </a:extLst>
          </p:cNvPr>
          <p:cNvSpPr/>
          <p:nvPr/>
        </p:nvSpPr>
        <p:spPr>
          <a:xfrm rot="6999277">
            <a:off x="6080284" y="3438697"/>
            <a:ext cx="12206" cy="15308"/>
          </a:xfrm>
          <a:custGeom>
            <a:avLst/>
            <a:gdLst>
              <a:gd name="connsiteX0" fmla="*/ 0 w 12206"/>
              <a:gd name="connsiteY0" fmla="*/ 15308 h 15308"/>
              <a:gd name="connsiteX1" fmla="*/ 0 w 12206"/>
              <a:gd name="connsiteY1" fmla="*/ 0 h 15308"/>
              <a:gd name="connsiteX2" fmla="*/ 12206 w 12206"/>
              <a:gd name="connsiteY2" fmla="*/ 9181 h 15308"/>
              <a:gd name="connsiteX3" fmla="*/ 0 w 12206"/>
              <a:gd name="connsiteY3" fmla="*/ 15308 h 15308"/>
            </a:gdLst>
            <a:ahLst/>
            <a:cxnLst>
              <a:cxn ang="0">
                <a:pos x="connsiteX0" y="connsiteY0"/>
              </a:cxn>
              <a:cxn ang="0">
                <a:pos x="connsiteX1" y="connsiteY1"/>
              </a:cxn>
              <a:cxn ang="0">
                <a:pos x="connsiteX2" y="connsiteY2"/>
              </a:cxn>
              <a:cxn ang="0">
                <a:pos x="connsiteX3" y="connsiteY3"/>
              </a:cxn>
            </a:cxnLst>
            <a:rect l="l" t="t" r="r" b="b"/>
            <a:pathLst>
              <a:path w="12206" h="15308">
                <a:moveTo>
                  <a:pt x="0" y="15308"/>
                </a:moveTo>
                <a:lnTo>
                  <a:pt x="0" y="0"/>
                </a:lnTo>
                <a:lnTo>
                  <a:pt x="12206" y="9181"/>
                </a:lnTo>
                <a:lnTo>
                  <a:pt x="0" y="153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2A93F624-D10B-46AC-86B1-ED1F867D8239}"/>
              </a:ext>
            </a:extLst>
          </p:cNvPr>
          <p:cNvSpPr/>
          <p:nvPr/>
        </p:nvSpPr>
        <p:spPr>
          <a:xfrm rot="6999277">
            <a:off x="6099458" y="3434606"/>
            <a:ext cx="12268" cy="15386"/>
          </a:xfrm>
          <a:custGeom>
            <a:avLst/>
            <a:gdLst>
              <a:gd name="connsiteX0" fmla="*/ 0 w 12268"/>
              <a:gd name="connsiteY0" fmla="*/ 6158 h 15386"/>
              <a:gd name="connsiteX1" fmla="*/ 12268 w 12268"/>
              <a:gd name="connsiteY1" fmla="*/ 0 h 15386"/>
              <a:gd name="connsiteX2" fmla="*/ 12268 w 12268"/>
              <a:gd name="connsiteY2" fmla="*/ 15386 h 15386"/>
              <a:gd name="connsiteX3" fmla="*/ 0 w 12268"/>
              <a:gd name="connsiteY3" fmla="*/ 6158 h 15386"/>
            </a:gdLst>
            <a:ahLst/>
            <a:cxnLst>
              <a:cxn ang="0">
                <a:pos x="connsiteX0" y="connsiteY0"/>
              </a:cxn>
              <a:cxn ang="0">
                <a:pos x="connsiteX1" y="connsiteY1"/>
              </a:cxn>
              <a:cxn ang="0">
                <a:pos x="connsiteX2" y="connsiteY2"/>
              </a:cxn>
              <a:cxn ang="0">
                <a:pos x="connsiteX3" y="connsiteY3"/>
              </a:cxn>
            </a:cxnLst>
            <a:rect l="l" t="t" r="r" b="b"/>
            <a:pathLst>
              <a:path w="12268" h="15386">
                <a:moveTo>
                  <a:pt x="0" y="6158"/>
                </a:moveTo>
                <a:lnTo>
                  <a:pt x="12268" y="0"/>
                </a:lnTo>
                <a:lnTo>
                  <a:pt x="12268" y="15386"/>
                </a:lnTo>
                <a:lnTo>
                  <a:pt x="0" y="61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DC6D31A8-32E1-4401-A906-4D2454D1DC2F}"/>
              </a:ext>
            </a:extLst>
          </p:cNvPr>
          <p:cNvGrpSpPr/>
          <p:nvPr/>
        </p:nvGrpSpPr>
        <p:grpSpPr>
          <a:xfrm>
            <a:off x="3506068" y="3941919"/>
            <a:ext cx="2930821" cy="1753322"/>
            <a:chOff x="3506068" y="3941919"/>
            <a:chExt cx="2930821" cy="1753322"/>
          </a:xfrm>
        </p:grpSpPr>
        <p:sp>
          <p:nvSpPr>
            <p:cNvPr id="56" name="Freeform: Shape 55">
              <a:extLst>
                <a:ext uri="{FF2B5EF4-FFF2-40B4-BE49-F238E27FC236}">
                  <a16:creationId xmlns:a16="http://schemas.microsoft.com/office/drawing/2014/main" id="{8BBF3907-5118-4CBE-AF2E-CF03C9B8BBA1}"/>
                </a:ext>
              </a:extLst>
            </p:cNvPr>
            <p:cNvSpPr/>
            <p:nvPr/>
          </p:nvSpPr>
          <p:spPr>
            <a:xfrm rot="6999277">
              <a:off x="4256267" y="3514618"/>
              <a:ext cx="1430424" cy="2930821"/>
            </a:xfrm>
            <a:custGeom>
              <a:avLst/>
              <a:gdLst>
                <a:gd name="connsiteX0" fmla="*/ 142404 w 1430424"/>
                <a:gd name="connsiteY0" fmla="*/ 2930821 h 2930821"/>
                <a:gd name="connsiteX1" fmla="*/ 0 w 1430424"/>
                <a:gd name="connsiteY1" fmla="*/ 2001882 h 2930821"/>
                <a:gd name="connsiteX2" fmla="*/ 118797 w 1430424"/>
                <a:gd name="connsiteY2" fmla="*/ 2087811 h 2930821"/>
                <a:gd name="connsiteX3" fmla="*/ 133469 w 1430424"/>
                <a:gd name="connsiteY3" fmla="*/ 2068776 h 2930821"/>
                <a:gd name="connsiteX4" fmla="*/ 316153 w 1430424"/>
                <a:gd name="connsiteY4" fmla="*/ 589993 h 2930821"/>
                <a:gd name="connsiteX5" fmla="*/ 255874 w 1430424"/>
                <a:gd name="connsiteY5" fmla="*/ 453087 h 2930821"/>
                <a:gd name="connsiteX6" fmla="*/ 1158518 w 1430424"/>
                <a:gd name="connsiteY6" fmla="*/ 0 h 2930821"/>
                <a:gd name="connsiteX7" fmla="*/ 1260461 w 1430424"/>
                <a:gd name="connsiteY7" fmla="*/ 231534 h 2930821"/>
                <a:gd name="connsiteX8" fmla="*/ 962125 w 1430424"/>
                <a:gd name="connsiteY8" fmla="*/ 2646507 h 2930821"/>
                <a:gd name="connsiteX9" fmla="*/ 936739 w 1430424"/>
                <a:gd name="connsiteY9" fmla="*/ 2679442 h 2930821"/>
                <a:gd name="connsiteX10" fmla="*/ 1069234 w 1430424"/>
                <a:gd name="connsiteY10" fmla="*/ 2775278 h 293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424" h="2930821">
                  <a:moveTo>
                    <a:pt x="142404" y="2930821"/>
                  </a:moveTo>
                  <a:lnTo>
                    <a:pt x="0" y="2001882"/>
                  </a:lnTo>
                  <a:lnTo>
                    <a:pt x="118797" y="2087811"/>
                  </a:lnTo>
                  <a:lnTo>
                    <a:pt x="133469" y="2068776"/>
                  </a:lnTo>
                  <a:cubicBezTo>
                    <a:pt x="427345" y="1646467"/>
                    <a:pt x="508069" y="1093737"/>
                    <a:pt x="316153" y="589993"/>
                  </a:cubicBezTo>
                  <a:lnTo>
                    <a:pt x="255874" y="453087"/>
                  </a:lnTo>
                  <a:lnTo>
                    <a:pt x="1158518" y="0"/>
                  </a:lnTo>
                  <a:lnTo>
                    <a:pt x="1260461" y="231534"/>
                  </a:lnTo>
                  <a:cubicBezTo>
                    <a:pt x="1573876" y="1054189"/>
                    <a:pt x="1442046" y="1956841"/>
                    <a:pt x="962125" y="2646507"/>
                  </a:cubicBezTo>
                  <a:lnTo>
                    <a:pt x="936739" y="2679442"/>
                  </a:lnTo>
                  <a:lnTo>
                    <a:pt x="1069234" y="2775278"/>
                  </a:lnTo>
                  <a:close/>
                </a:path>
              </a:pathLst>
            </a:custGeom>
            <a:solidFill>
              <a:srgbClr val="F6D55C"/>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TextBox 86">
              <a:extLst>
                <a:ext uri="{FF2B5EF4-FFF2-40B4-BE49-F238E27FC236}">
                  <a16:creationId xmlns:a16="http://schemas.microsoft.com/office/drawing/2014/main" id="{BDCEE723-6B05-44DF-9272-069970F25DEB}"/>
                </a:ext>
              </a:extLst>
            </p:cNvPr>
            <p:cNvSpPr txBox="1"/>
            <p:nvPr/>
          </p:nvSpPr>
          <p:spPr>
            <a:xfrm rot="2468307">
              <a:off x="3904699" y="4729302"/>
              <a:ext cx="1574648" cy="556225"/>
            </a:xfrm>
            <a:prstGeom prst="rect">
              <a:avLst/>
            </a:prstGeom>
            <a:noFill/>
          </p:spPr>
          <p:txBody>
            <a:bodyPr wrap="square" rtlCol="0">
              <a:prstTxWarp prst="textArchDown">
                <a:avLst>
                  <a:gd name="adj" fmla="val 2454625"/>
                </a:avLst>
              </a:prstTxWarp>
              <a:spAutoFit/>
            </a:bodyPr>
            <a:lstStyle/>
            <a:p>
              <a:r>
                <a:rPr lang="en-US" dirty="0" smtClean="0">
                  <a:latin typeface="Roboto" panose="02000000000000000000" pitchFamily="2" charset="0"/>
                  <a:ea typeface="Roboto" panose="02000000000000000000" pitchFamily="2" charset="0"/>
                  <a:cs typeface="Roboto" panose="02000000000000000000" pitchFamily="2" charset="0"/>
                </a:rPr>
                <a:t>FONCTION DU COUTS 04</a:t>
              </a: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96" name="Graphic 95" descr="Bank">
              <a:extLst>
                <a:ext uri="{FF2B5EF4-FFF2-40B4-BE49-F238E27FC236}">
                  <a16:creationId xmlns:a16="http://schemas.microsoft.com/office/drawing/2014/main" id="{771D6CF8-7BE6-4CCE-80BA-4ADC5B22CCE0}"/>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906293" y="3941919"/>
              <a:ext cx="457200" cy="457200"/>
            </a:xfrm>
            <a:prstGeom prst="rect">
              <a:avLst/>
            </a:prstGeom>
          </p:spPr>
        </p:pic>
      </p:grpSp>
      <p:grpSp>
        <p:nvGrpSpPr>
          <p:cNvPr id="4" name="Group 3">
            <a:extLst>
              <a:ext uri="{FF2B5EF4-FFF2-40B4-BE49-F238E27FC236}">
                <a16:creationId xmlns:a16="http://schemas.microsoft.com/office/drawing/2014/main" id="{FD55F2D6-5C5E-46D4-9032-AB9C8699C410}"/>
              </a:ext>
            </a:extLst>
          </p:cNvPr>
          <p:cNvGrpSpPr/>
          <p:nvPr/>
        </p:nvGrpSpPr>
        <p:grpSpPr>
          <a:xfrm>
            <a:off x="5734481" y="3975699"/>
            <a:ext cx="2261269" cy="2414639"/>
            <a:chOff x="5734481" y="3975699"/>
            <a:chExt cx="2261269" cy="2414639"/>
          </a:xfrm>
        </p:grpSpPr>
        <p:sp>
          <p:nvSpPr>
            <p:cNvPr id="55" name="Freeform: Shape 54">
              <a:extLst>
                <a:ext uri="{FF2B5EF4-FFF2-40B4-BE49-F238E27FC236}">
                  <a16:creationId xmlns:a16="http://schemas.microsoft.com/office/drawing/2014/main" id="{4EFE9B47-F81F-4F7C-AB2E-7FBDB2FF8F81}"/>
                </a:ext>
              </a:extLst>
            </p:cNvPr>
            <p:cNvSpPr/>
            <p:nvPr/>
          </p:nvSpPr>
          <p:spPr>
            <a:xfrm rot="6999277">
              <a:off x="5661240" y="4055829"/>
              <a:ext cx="2414639" cy="2254380"/>
            </a:xfrm>
            <a:custGeom>
              <a:avLst/>
              <a:gdLst>
                <a:gd name="connsiteX0" fmla="*/ 0 w 2414639"/>
                <a:gd name="connsiteY0" fmla="*/ 1010266 h 2254380"/>
                <a:gd name="connsiteX1" fmla="*/ 0 w 2414639"/>
                <a:gd name="connsiteY1" fmla="*/ 1115 h 2254380"/>
                <a:gd name="connsiteX2" fmla="*/ 68448 w 2414639"/>
                <a:gd name="connsiteY2" fmla="*/ 0 h 2254380"/>
                <a:gd name="connsiteX3" fmla="*/ 2183203 w 2414639"/>
                <a:gd name="connsiteY3" fmla="*/ 1203709 h 2254380"/>
                <a:gd name="connsiteX4" fmla="*/ 2303556 w 2414639"/>
                <a:gd name="connsiteY4" fmla="*/ 1416039 h 2254380"/>
                <a:gd name="connsiteX5" fmla="*/ 2414639 w 2414639"/>
                <a:gd name="connsiteY5" fmla="*/ 1360281 h 2254380"/>
                <a:gd name="connsiteX6" fmla="*/ 2125167 w 2414639"/>
                <a:gd name="connsiteY6" fmla="*/ 2254380 h 2254380"/>
                <a:gd name="connsiteX7" fmla="*/ 1235256 w 2414639"/>
                <a:gd name="connsiteY7" fmla="*/ 1952278 h 2254380"/>
                <a:gd name="connsiteX8" fmla="*/ 1400912 w 2414639"/>
                <a:gd name="connsiteY8" fmla="*/ 1869127 h 2254380"/>
                <a:gd name="connsiteX9" fmla="*/ 1331545 w 2414639"/>
                <a:gd name="connsiteY9" fmla="*/ 1746748 h 2254380"/>
                <a:gd name="connsiteX10" fmla="*/ 36598 w 2414639"/>
                <a:gd name="connsiteY10" fmla="*/ 1009669 h 22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4639" h="2254380">
                  <a:moveTo>
                    <a:pt x="0" y="1010266"/>
                  </a:moveTo>
                  <a:lnTo>
                    <a:pt x="0" y="1115"/>
                  </a:lnTo>
                  <a:lnTo>
                    <a:pt x="68448" y="0"/>
                  </a:lnTo>
                  <a:cubicBezTo>
                    <a:pt x="908224" y="27237"/>
                    <a:pt x="1710803" y="460857"/>
                    <a:pt x="2183203" y="1203709"/>
                  </a:cubicBezTo>
                  <a:lnTo>
                    <a:pt x="2303556" y="1416039"/>
                  </a:lnTo>
                  <a:lnTo>
                    <a:pt x="2414639" y="1360281"/>
                  </a:lnTo>
                  <a:lnTo>
                    <a:pt x="2125167" y="2254380"/>
                  </a:lnTo>
                  <a:lnTo>
                    <a:pt x="1235256" y="1952278"/>
                  </a:lnTo>
                  <a:lnTo>
                    <a:pt x="1400912" y="1869127"/>
                  </a:lnTo>
                  <a:lnTo>
                    <a:pt x="1331545" y="1746748"/>
                  </a:lnTo>
                  <a:cubicBezTo>
                    <a:pt x="1042276" y="1291870"/>
                    <a:pt x="550825" y="1026347"/>
                    <a:pt x="36598" y="1009669"/>
                  </a:cubicBezTo>
                  <a:close/>
                </a:path>
              </a:pathLst>
            </a:custGeom>
            <a:solidFill>
              <a:srgbClr val="3CAEA3"/>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TextBox 85">
              <a:extLst>
                <a:ext uri="{FF2B5EF4-FFF2-40B4-BE49-F238E27FC236}">
                  <a16:creationId xmlns:a16="http://schemas.microsoft.com/office/drawing/2014/main" id="{80D8897A-2676-4F83-BA89-C7D73882C2B7}"/>
                </a:ext>
              </a:extLst>
            </p:cNvPr>
            <p:cNvSpPr txBox="1"/>
            <p:nvPr/>
          </p:nvSpPr>
          <p:spPr>
            <a:xfrm rot="20006345">
              <a:off x="6220204" y="5026201"/>
              <a:ext cx="1574648" cy="556225"/>
            </a:xfrm>
            <a:prstGeom prst="rect">
              <a:avLst/>
            </a:prstGeom>
            <a:noFill/>
          </p:spPr>
          <p:txBody>
            <a:bodyPr wrap="square" rtlCol="0">
              <a:prstTxWarp prst="textArchDown">
                <a:avLst>
                  <a:gd name="adj" fmla="val 2454625"/>
                </a:avLst>
              </a:prstTxWarp>
              <a:spAutoFit/>
            </a:bodyPr>
            <a:lstStyle/>
            <a:p>
              <a:r>
                <a:rPr lang="en-CA" dirty="0" smtClean="0">
                  <a:solidFill>
                    <a:schemeClr val="bg1"/>
                  </a:solidFill>
                  <a:latin typeface="Roboto" panose="02000000000000000000" pitchFamily="2" charset="0"/>
                  <a:ea typeface="Roboto" panose="02000000000000000000" pitchFamily="2" charset="0"/>
                  <a:cs typeface="Roboto" panose="02000000000000000000" pitchFamily="2" charset="0"/>
                </a:rPr>
                <a:t>MODÈLE 03</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92" name="Graphic 91" descr="Single gear">
              <a:extLst>
                <a:ext uri="{FF2B5EF4-FFF2-40B4-BE49-F238E27FC236}">
                  <a16:creationId xmlns:a16="http://schemas.microsoft.com/office/drawing/2014/main" id="{4D9A5C14-7A26-4050-810F-CA0541D104B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734481" y="5321991"/>
              <a:ext cx="457200" cy="457200"/>
            </a:xfrm>
            <a:prstGeom prst="rect">
              <a:avLst/>
            </a:prstGeom>
          </p:spPr>
        </p:pic>
      </p:grpSp>
      <p:sp>
        <p:nvSpPr>
          <p:cNvPr id="20" name="Freeform: Shape 19">
            <a:extLst>
              <a:ext uri="{FF2B5EF4-FFF2-40B4-BE49-F238E27FC236}">
                <a16:creationId xmlns:a16="http://schemas.microsoft.com/office/drawing/2014/main" id="{6CE42285-F4E8-4206-B320-8CD9F7B27F82}"/>
              </a:ext>
            </a:extLst>
          </p:cNvPr>
          <p:cNvSpPr/>
          <p:nvPr/>
        </p:nvSpPr>
        <p:spPr>
          <a:xfrm rot="6999277">
            <a:off x="6082284" y="3412926"/>
            <a:ext cx="27432" cy="32148"/>
          </a:xfrm>
          <a:custGeom>
            <a:avLst/>
            <a:gdLst>
              <a:gd name="connsiteX0" fmla="*/ 0 w 27432"/>
              <a:gd name="connsiteY0" fmla="*/ 22920 h 32148"/>
              <a:gd name="connsiteX1" fmla="*/ 0 w 27432"/>
              <a:gd name="connsiteY1" fmla="*/ 7612 h 32148"/>
              <a:gd name="connsiteX2" fmla="*/ 15164 w 27432"/>
              <a:gd name="connsiteY2" fmla="*/ 0 h 32148"/>
              <a:gd name="connsiteX3" fmla="*/ 27432 w 27432"/>
              <a:gd name="connsiteY3" fmla="*/ 9228 h 32148"/>
              <a:gd name="connsiteX4" fmla="*/ 27432 w 27432"/>
              <a:gd name="connsiteY4" fmla="*/ 24536 h 32148"/>
              <a:gd name="connsiteX5" fmla="*/ 12268 w 27432"/>
              <a:gd name="connsiteY5" fmla="*/ 32148 h 32148"/>
              <a:gd name="connsiteX6" fmla="*/ 0 w 27432"/>
              <a:gd name="connsiteY6" fmla="*/ 22920 h 3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2" h="32148">
                <a:moveTo>
                  <a:pt x="0" y="22920"/>
                </a:moveTo>
                <a:lnTo>
                  <a:pt x="0" y="7612"/>
                </a:lnTo>
                <a:lnTo>
                  <a:pt x="15164" y="0"/>
                </a:lnTo>
                <a:lnTo>
                  <a:pt x="27432" y="9228"/>
                </a:lnTo>
                <a:lnTo>
                  <a:pt x="27432" y="24536"/>
                </a:lnTo>
                <a:lnTo>
                  <a:pt x="12268" y="32148"/>
                </a:lnTo>
                <a:lnTo>
                  <a:pt x="0" y="22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C8023BC4-40D2-4585-B07F-C8387618F930}"/>
              </a:ext>
            </a:extLst>
          </p:cNvPr>
          <p:cNvGrpSpPr/>
          <p:nvPr/>
        </p:nvGrpSpPr>
        <p:grpSpPr>
          <a:xfrm>
            <a:off x="7194620" y="2277535"/>
            <a:ext cx="1817508" cy="2676216"/>
            <a:chOff x="7194620" y="2277535"/>
            <a:chExt cx="1817508" cy="2676216"/>
          </a:xfrm>
        </p:grpSpPr>
        <p:sp>
          <p:nvSpPr>
            <p:cNvPr id="54" name="Freeform: Shape 53">
              <a:extLst>
                <a:ext uri="{FF2B5EF4-FFF2-40B4-BE49-F238E27FC236}">
                  <a16:creationId xmlns:a16="http://schemas.microsoft.com/office/drawing/2014/main" id="{4C47CBFA-7257-4C6A-B5FA-1DC0C35A2929}"/>
                </a:ext>
              </a:extLst>
            </p:cNvPr>
            <p:cNvSpPr/>
            <p:nvPr/>
          </p:nvSpPr>
          <p:spPr>
            <a:xfrm rot="6999277">
              <a:off x="6765266" y="2706889"/>
              <a:ext cx="2676216" cy="1817508"/>
            </a:xfrm>
            <a:custGeom>
              <a:avLst/>
              <a:gdLst>
                <a:gd name="connsiteX0" fmla="*/ 0 w 2676216"/>
                <a:gd name="connsiteY0" fmla="*/ 1210917 h 1817508"/>
                <a:gd name="connsiteX1" fmla="*/ 88570 w 2676216"/>
                <a:gd name="connsiteY1" fmla="*/ 1096007 h 1817508"/>
                <a:gd name="connsiteX2" fmla="*/ 903056 w 2676216"/>
                <a:gd name="connsiteY2" fmla="*/ 458087 h 1817508"/>
                <a:gd name="connsiteX3" fmla="*/ 1901238 w 2676216"/>
                <a:gd name="connsiteY3" fmla="*/ 186129 h 1817508"/>
                <a:gd name="connsiteX4" fmla="*/ 2005314 w 2676216"/>
                <a:gd name="connsiteY4" fmla="*/ 184432 h 1817508"/>
                <a:gd name="connsiteX5" fmla="*/ 2004660 w 2676216"/>
                <a:gd name="connsiteY5" fmla="*/ 0 h 1817508"/>
                <a:gd name="connsiteX6" fmla="*/ 2676216 w 2676216"/>
                <a:gd name="connsiteY6" fmla="*/ 657433 h 1817508"/>
                <a:gd name="connsiteX7" fmla="*/ 2009341 w 2676216"/>
                <a:gd name="connsiteY7" fmla="*/ 1319614 h 1817508"/>
                <a:gd name="connsiteX8" fmla="*/ 2008893 w 2676216"/>
                <a:gd name="connsiteY8" fmla="*/ 1193525 h 1817508"/>
                <a:gd name="connsiteX9" fmla="*/ 1967371 w 2676216"/>
                <a:gd name="connsiteY9" fmla="*/ 1194201 h 1817508"/>
                <a:gd name="connsiteX10" fmla="*/ 1356143 w 2676216"/>
                <a:gd name="connsiteY10" fmla="*/ 1360732 h 1817508"/>
                <a:gd name="connsiteX11" fmla="*/ 857401 w 2676216"/>
                <a:gd name="connsiteY11" fmla="*/ 1751356 h 1817508"/>
                <a:gd name="connsiteX12" fmla="*/ 806413 w 2676216"/>
                <a:gd name="connsiteY12" fmla="*/ 1817508 h 181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6216" h="1817508">
                  <a:moveTo>
                    <a:pt x="0" y="1210917"/>
                  </a:moveTo>
                  <a:lnTo>
                    <a:pt x="88570" y="1096007"/>
                  </a:lnTo>
                  <a:cubicBezTo>
                    <a:pt x="307997" y="838351"/>
                    <a:pt x="581565" y="619461"/>
                    <a:pt x="903056" y="458087"/>
                  </a:cubicBezTo>
                  <a:cubicBezTo>
                    <a:pt x="1224546" y="296713"/>
                    <a:pt x="1563524" y="208132"/>
                    <a:pt x="1901238" y="186129"/>
                  </a:cubicBezTo>
                  <a:lnTo>
                    <a:pt x="2005314" y="184432"/>
                  </a:lnTo>
                  <a:lnTo>
                    <a:pt x="2004660" y="0"/>
                  </a:lnTo>
                  <a:lnTo>
                    <a:pt x="2676216" y="657433"/>
                  </a:lnTo>
                  <a:lnTo>
                    <a:pt x="2009341" y="1319614"/>
                  </a:lnTo>
                  <a:lnTo>
                    <a:pt x="2008893" y="1193525"/>
                  </a:lnTo>
                  <a:lnTo>
                    <a:pt x="1967371" y="1194201"/>
                  </a:lnTo>
                  <a:cubicBezTo>
                    <a:pt x="1760574" y="1207675"/>
                    <a:pt x="1553005" y="1261916"/>
                    <a:pt x="1356143" y="1360732"/>
                  </a:cubicBezTo>
                  <a:cubicBezTo>
                    <a:pt x="1159282" y="1459548"/>
                    <a:pt x="991765" y="1593583"/>
                    <a:pt x="857401" y="1751356"/>
                  </a:cubicBezTo>
                  <a:lnTo>
                    <a:pt x="806413" y="1817508"/>
                  </a:lnTo>
                  <a:close/>
                </a:path>
              </a:pathLst>
            </a:custGeom>
            <a:solidFill>
              <a:srgbClr val="20639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Box 87">
              <a:extLst>
                <a:ext uri="{FF2B5EF4-FFF2-40B4-BE49-F238E27FC236}">
                  <a16:creationId xmlns:a16="http://schemas.microsoft.com/office/drawing/2014/main" id="{43C7B788-4809-4941-AF3C-01283B347E52}"/>
                </a:ext>
              </a:extLst>
            </p:cNvPr>
            <p:cNvSpPr txBox="1"/>
            <p:nvPr/>
          </p:nvSpPr>
          <p:spPr>
            <a:xfrm rot="16829961">
              <a:off x="7352976" y="3434790"/>
              <a:ext cx="1574648" cy="556225"/>
            </a:xfrm>
            <a:prstGeom prst="rect">
              <a:avLst/>
            </a:prstGeom>
            <a:noFill/>
          </p:spPr>
          <p:txBody>
            <a:bodyPr wrap="square" rtlCol="0">
              <a:prstTxWarp prst="textArchDown">
                <a:avLst>
                  <a:gd name="adj" fmla="val 2454626"/>
                </a:avLst>
              </a:prstTxWarp>
              <a:spAutoFit/>
            </a:bodyPr>
            <a:lstStyle/>
            <a:p>
              <a:r>
                <a:rPr lang="en-US" dirty="0" smtClean="0">
                  <a:solidFill>
                    <a:schemeClr val="bg1"/>
                  </a:solidFill>
                  <a:latin typeface="Roboto" panose="02000000000000000000" pitchFamily="2" charset="0"/>
                  <a:ea typeface="Roboto" panose="02000000000000000000" pitchFamily="2" charset="0"/>
                  <a:cs typeface="Roboto" panose="02000000000000000000" pitchFamily="2" charset="0"/>
                </a:rPr>
                <a:t>L</a:t>
              </a:r>
              <a:r>
                <a:rPr lang="en-CA" dirty="0" smtClean="0">
                  <a:solidFill>
                    <a:schemeClr val="bg1"/>
                  </a:solidFill>
                  <a:latin typeface="Roboto" panose="02000000000000000000" pitchFamily="2" charset="0"/>
                  <a:ea typeface="Roboto" panose="02000000000000000000" pitchFamily="2" charset="0"/>
                  <a:cs typeface="Roboto" panose="02000000000000000000" pitchFamily="2" charset="0"/>
                </a:rPr>
                <a:t>’OBJECTIF DE L’OPTIMISATION 02</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94" name="Graphic 93" descr="Lightbulb">
              <a:extLst>
                <a:ext uri="{FF2B5EF4-FFF2-40B4-BE49-F238E27FC236}">
                  <a16:creationId xmlns:a16="http://schemas.microsoft.com/office/drawing/2014/main" id="{72DCF7F2-8893-4806-9621-5FB6B0A5FB4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682146" y="4332312"/>
              <a:ext cx="457200" cy="457200"/>
            </a:xfrm>
            <a:prstGeom prst="rect">
              <a:avLst/>
            </a:prstGeom>
          </p:spPr>
        </p:pic>
      </p:grpSp>
      <p:grpSp>
        <p:nvGrpSpPr>
          <p:cNvPr id="2" name="Group 1">
            <a:extLst>
              <a:ext uri="{FF2B5EF4-FFF2-40B4-BE49-F238E27FC236}">
                <a16:creationId xmlns:a16="http://schemas.microsoft.com/office/drawing/2014/main" id="{4400FFB7-8EC1-4C44-9FA8-ED87A53FC2EE}"/>
              </a:ext>
            </a:extLst>
          </p:cNvPr>
          <p:cNvGrpSpPr/>
          <p:nvPr/>
        </p:nvGrpSpPr>
        <p:grpSpPr>
          <a:xfrm>
            <a:off x="5763965" y="1155766"/>
            <a:ext cx="2892452" cy="1661385"/>
            <a:chOff x="5763965" y="1155766"/>
            <a:chExt cx="2892452" cy="1661385"/>
          </a:xfrm>
        </p:grpSpPr>
        <p:sp>
          <p:nvSpPr>
            <p:cNvPr id="53" name="Freeform: Shape 52">
              <a:extLst>
                <a:ext uri="{FF2B5EF4-FFF2-40B4-BE49-F238E27FC236}">
                  <a16:creationId xmlns:a16="http://schemas.microsoft.com/office/drawing/2014/main" id="{62B56A3D-D938-4DC8-97D2-555837B9BD00}"/>
                </a:ext>
              </a:extLst>
            </p:cNvPr>
            <p:cNvSpPr/>
            <p:nvPr/>
          </p:nvSpPr>
          <p:spPr>
            <a:xfrm rot="6999277">
              <a:off x="6510165" y="409566"/>
              <a:ext cx="1400051" cy="2892452"/>
            </a:xfrm>
            <a:custGeom>
              <a:avLst/>
              <a:gdLst>
                <a:gd name="connsiteX0" fmla="*/ 271908 w 1400051"/>
                <a:gd name="connsiteY0" fmla="*/ 2892452 h 2892452"/>
                <a:gd name="connsiteX1" fmla="*/ 169963 w 1400051"/>
                <a:gd name="connsiteY1" fmla="*/ 2660917 h 2892452"/>
                <a:gd name="connsiteX2" fmla="*/ 468300 w 1400051"/>
                <a:gd name="connsiteY2" fmla="*/ 245943 h 2892452"/>
                <a:gd name="connsiteX3" fmla="*/ 472044 w 1400051"/>
                <a:gd name="connsiteY3" fmla="*/ 241086 h 2892452"/>
                <a:gd name="connsiteX4" fmla="*/ 340858 w 1400051"/>
                <a:gd name="connsiteY4" fmla="*/ 143602 h 2892452"/>
                <a:gd name="connsiteX5" fmla="*/ 1269613 w 1400051"/>
                <a:gd name="connsiteY5" fmla="*/ 0 h 2892452"/>
                <a:gd name="connsiteX6" fmla="*/ 1400051 w 1400051"/>
                <a:gd name="connsiteY6" fmla="*/ 930694 h 2892452"/>
                <a:gd name="connsiteX7" fmla="*/ 1284195 w 1400051"/>
                <a:gd name="connsiteY7" fmla="*/ 844600 h 2892452"/>
                <a:gd name="connsiteX8" fmla="*/ 1196860 w 1400051"/>
                <a:gd name="connsiteY8" fmla="*/ 987805 h 2892452"/>
                <a:gd name="connsiteX9" fmla="*/ 1114273 w 1400051"/>
                <a:gd name="connsiteY9" fmla="*/ 2302459 h 2892452"/>
                <a:gd name="connsiteX10" fmla="*/ 1174552 w 1400051"/>
                <a:gd name="connsiteY10" fmla="*/ 2439365 h 289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051" h="2892452">
                  <a:moveTo>
                    <a:pt x="271908" y="2892452"/>
                  </a:moveTo>
                  <a:lnTo>
                    <a:pt x="169963" y="2660917"/>
                  </a:lnTo>
                  <a:cubicBezTo>
                    <a:pt x="-143451" y="1838261"/>
                    <a:pt x="-11622" y="935609"/>
                    <a:pt x="468300" y="245943"/>
                  </a:cubicBezTo>
                  <a:lnTo>
                    <a:pt x="472044" y="241086"/>
                  </a:lnTo>
                  <a:lnTo>
                    <a:pt x="340858" y="143602"/>
                  </a:lnTo>
                  <a:lnTo>
                    <a:pt x="1269613" y="0"/>
                  </a:lnTo>
                  <a:lnTo>
                    <a:pt x="1400051" y="930694"/>
                  </a:lnTo>
                  <a:lnTo>
                    <a:pt x="1284195" y="844600"/>
                  </a:lnTo>
                  <a:lnTo>
                    <a:pt x="1196860" y="987805"/>
                  </a:lnTo>
                  <a:cubicBezTo>
                    <a:pt x="987160" y="1383402"/>
                    <a:pt x="946346" y="1861683"/>
                    <a:pt x="1114273" y="2302459"/>
                  </a:cubicBezTo>
                  <a:lnTo>
                    <a:pt x="1174552" y="2439365"/>
                  </a:lnTo>
                  <a:close/>
                </a:path>
              </a:pathLst>
            </a:custGeom>
            <a:solidFill>
              <a:srgbClr val="173F5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TextBox 82">
              <a:extLst>
                <a:ext uri="{FF2B5EF4-FFF2-40B4-BE49-F238E27FC236}">
                  <a16:creationId xmlns:a16="http://schemas.microsoft.com/office/drawing/2014/main" id="{E9FA1430-2B05-4DC2-8B16-3B3A7748533F}"/>
                </a:ext>
              </a:extLst>
            </p:cNvPr>
            <p:cNvSpPr txBox="1"/>
            <p:nvPr/>
          </p:nvSpPr>
          <p:spPr>
            <a:xfrm rot="2563481">
              <a:off x="6595644" y="1648476"/>
              <a:ext cx="1539886" cy="599764"/>
            </a:xfrm>
            <a:prstGeom prst="rect">
              <a:avLst/>
            </a:prstGeom>
            <a:noFill/>
          </p:spPr>
          <p:txBody>
            <a:bodyPr wrap="square" rtlCol="0">
              <a:prstTxWarp prst="textArchUp">
                <a:avLst>
                  <a:gd name="adj" fmla="val 12950537"/>
                </a:avLst>
              </a:prstTxWarp>
              <a:spAutoFit/>
            </a:bodyPr>
            <a:lstStyle/>
            <a:p>
              <a:r>
                <a:rPr lang="en-US" sz="4800" dirty="0" smtClean="0">
                  <a:solidFill>
                    <a:schemeClr val="bg1"/>
                  </a:solidFill>
                  <a:latin typeface="Roboto" panose="02000000000000000000" pitchFamily="2" charset="0"/>
                  <a:ea typeface="Roboto" panose="02000000000000000000" pitchFamily="2" charset="0"/>
                  <a:cs typeface="Roboto" panose="02000000000000000000" pitchFamily="2" charset="0"/>
                </a:rPr>
                <a:t>INTRODUCTION 01</a:t>
              </a:r>
              <a:endParaRPr lang="en-US" sz="4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90" name="Graphic 89" descr="Bullseye">
              <a:extLst>
                <a:ext uri="{FF2B5EF4-FFF2-40B4-BE49-F238E27FC236}">
                  <a16:creationId xmlns:a16="http://schemas.microsoft.com/office/drawing/2014/main" id="{95043855-0DC6-42CE-AFD3-1B9235B8D6F1}"/>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803854" y="2359951"/>
              <a:ext cx="457200" cy="457200"/>
            </a:xfrm>
            <a:prstGeom prst="rect">
              <a:avLst/>
            </a:prstGeom>
          </p:spPr>
        </p:pic>
      </p:grpSp>
      <p:sp>
        <p:nvSpPr>
          <p:cNvPr id="78" name="Rectangle 77">
            <a:extLst>
              <a:ext uri="{FF2B5EF4-FFF2-40B4-BE49-F238E27FC236}">
                <a16:creationId xmlns:a16="http://schemas.microsoft.com/office/drawing/2014/main" id="{4B8FC468-5078-41EE-90AA-BC37C0F22B2F}"/>
              </a:ext>
            </a:extLst>
          </p:cNvPr>
          <p:cNvSpPr/>
          <p:nvPr/>
        </p:nvSpPr>
        <p:spPr>
          <a:xfrm>
            <a:off x="5963081" y="1320740"/>
            <a:ext cx="362790" cy="644914"/>
          </a:xfrm>
          <a:prstGeom prst="rect">
            <a:avLst/>
          </a:prstGeom>
          <a:gradFill flip="none" rotWithShape="1">
            <a:gsLst>
              <a:gs pos="9000">
                <a:schemeClr val="tx1">
                  <a:lumMod val="85000"/>
                  <a:lumOff val="15000"/>
                </a:schemeClr>
              </a:gs>
              <a:gs pos="57000">
                <a:schemeClr val="bg1">
                  <a:lumMod val="85000"/>
                </a:schemeClr>
              </a:gs>
              <a:gs pos="31000">
                <a:schemeClr val="bg1">
                  <a:lumMod val="95000"/>
                </a:schemeClr>
              </a:gs>
              <a:gs pos="89000">
                <a:schemeClr val="tx1">
                  <a:lumMod val="85000"/>
                  <a:lumOff val="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4D7D6C4C-613A-4982-833E-0AE5B9502635}"/>
              </a:ext>
            </a:extLst>
          </p:cNvPr>
          <p:cNvSpPr/>
          <p:nvPr/>
        </p:nvSpPr>
        <p:spPr>
          <a:xfrm>
            <a:off x="4561621" y="1894621"/>
            <a:ext cx="3068760" cy="3068760"/>
          </a:xfrm>
          <a:prstGeom prst="ellipse">
            <a:avLst/>
          </a:prstGeom>
          <a:gradFill>
            <a:gsLst>
              <a:gs pos="0">
                <a:schemeClr val="bg1"/>
              </a:gs>
              <a:gs pos="68000">
                <a:srgbClr val="F3F3F3"/>
              </a:gs>
              <a:gs pos="100000">
                <a:srgbClr val="D3D3D3"/>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32D12C70-F7F5-40CA-A117-00655C790060}"/>
              </a:ext>
            </a:extLst>
          </p:cNvPr>
          <p:cNvSpPr/>
          <p:nvPr/>
        </p:nvSpPr>
        <p:spPr>
          <a:xfrm>
            <a:off x="4561620" y="1894620"/>
            <a:ext cx="3068760" cy="3068760"/>
          </a:xfrm>
          <a:prstGeom prst="ellipse">
            <a:avLst/>
          </a:prstGeom>
          <a:gradFill>
            <a:gsLst>
              <a:gs pos="0">
                <a:schemeClr val="bg1">
                  <a:alpha val="0"/>
                </a:schemeClr>
              </a:gs>
              <a:gs pos="54000">
                <a:srgbClr val="F3F3F3">
                  <a:alpha val="0"/>
                </a:srgbClr>
              </a:gs>
              <a:gs pos="87000">
                <a:schemeClr val="tx1">
                  <a:lumMod val="95000"/>
                  <a:lumOff val="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75">
            <a:extLst>
              <a:ext uri="{FF2B5EF4-FFF2-40B4-BE49-F238E27FC236}">
                <a16:creationId xmlns:a16="http://schemas.microsoft.com/office/drawing/2014/main" id="{705D26FA-5868-4AE5-87D7-05A3612E5705}"/>
              </a:ext>
            </a:extLst>
          </p:cNvPr>
          <p:cNvSpPr/>
          <p:nvPr/>
        </p:nvSpPr>
        <p:spPr>
          <a:xfrm>
            <a:off x="4671126" y="2004126"/>
            <a:ext cx="2849748" cy="2849748"/>
          </a:xfrm>
          <a:custGeom>
            <a:avLst/>
            <a:gdLst>
              <a:gd name="connsiteX0" fmla="*/ 1419234 w 2849748"/>
              <a:gd name="connsiteY0" fmla="*/ 2654656 h 2849748"/>
              <a:gd name="connsiteX1" fmla="*/ 1424875 w 2849748"/>
              <a:gd name="connsiteY1" fmla="*/ 2654941 h 2849748"/>
              <a:gd name="connsiteX2" fmla="*/ 1430514 w 2849748"/>
              <a:gd name="connsiteY2" fmla="*/ 2654656 h 2849748"/>
              <a:gd name="connsiteX3" fmla="*/ 1424874 w 2849748"/>
              <a:gd name="connsiteY3" fmla="*/ 2849748 h 2849748"/>
              <a:gd name="connsiteX4" fmla="*/ 2044276 w 2849748"/>
              <a:gd name="connsiteY4" fmla="*/ 2486384 h 2849748"/>
              <a:gd name="connsiteX5" fmla="*/ 2137311 w 2849748"/>
              <a:gd name="connsiteY5" fmla="*/ 2658851 h 2849748"/>
              <a:gd name="connsiteX6" fmla="*/ 2034600 w 2849748"/>
              <a:gd name="connsiteY6" fmla="*/ 2492262 h 2849748"/>
              <a:gd name="connsiteX7" fmla="*/ 805473 w 2849748"/>
              <a:gd name="connsiteY7" fmla="*/ 2486383 h 2849748"/>
              <a:gd name="connsiteX8" fmla="*/ 815149 w 2849748"/>
              <a:gd name="connsiteY8" fmla="*/ 2492261 h 2849748"/>
              <a:gd name="connsiteX9" fmla="*/ 712437 w 2849748"/>
              <a:gd name="connsiteY9" fmla="*/ 2658851 h 2849748"/>
              <a:gd name="connsiteX10" fmla="*/ 2492262 w 2849748"/>
              <a:gd name="connsiteY10" fmla="*/ 2034600 h 2849748"/>
              <a:gd name="connsiteX11" fmla="*/ 2658851 w 2849748"/>
              <a:gd name="connsiteY11" fmla="*/ 2137311 h 2849748"/>
              <a:gd name="connsiteX12" fmla="*/ 2486384 w 2849748"/>
              <a:gd name="connsiteY12" fmla="*/ 2044276 h 2849748"/>
              <a:gd name="connsiteX13" fmla="*/ 357488 w 2849748"/>
              <a:gd name="connsiteY13" fmla="*/ 2034599 h 2849748"/>
              <a:gd name="connsiteX14" fmla="*/ 363366 w 2849748"/>
              <a:gd name="connsiteY14" fmla="*/ 2044275 h 2849748"/>
              <a:gd name="connsiteX15" fmla="*/ 190897 w 2849748"/>
              <a:gd name="connsiteY15" fmla="*/ 2137311 h 2849748"/>
              <a:gd name="connsiteX16" fmla="*/ 2654656 w 2849748"/>
              <a:gd name="connsiteY16" fmla="*/ 1419234 h 2849748"/>
              <a:gd name="connsiteX17" fmla="*/ 2849748 w 2849748"/>
              <a:gd name="connsiteY17" fmla="*/ 1424874 h 2849748"/>
              <a:gd name="connsiteX18" fmla="*/ 2654656 w 2849748"/>
              <a:gd name="connsiteY18" fmla="*/ 1430514 h 2849748"/>
              <a:gd name="connsiteX19" fmla="*/ 2654941 w 2849748"/>
              <a:gd name="connsiteY19" fmla="*/ 1424875 h 2849748"/>
              <a:gd name="connsiteX20" fmla="*/ 195094 w 2849748"/>
              <a:gd name="connsiteY20" fmla="*/ 1419234 h 2849748"/>
              <a:gd name="connsiteX21" fmla="*/ 194809 w 2849748"/>
              <a:gd name="connsiteY21" fmla="*/ 1424875 h 2849748"/>
              <a:gd name="connsiteX22" fmla="*/ 195094 w 2849748"/>
              <a:gd name="connsiteY22" fmla="*/ 1430514 h 2849748"/>
              <a:gd name="connsiteX23" fmla="*/ 0 w 2849748"/>
              <a:gd name="connsiteY23" fmla="*/ 1424874 h 2849748"/>
              <a:gd name="connsiteX24" fmla="*/ 2658851 w 2849748"/>
              <a:gd name="connsiteY24" fmla="*/ 712437 h 2849748"/>
              <a:gd name="connsiteX25" fmla="*/ 2492261 w 2849748"/>
              <a:gd name="connsiteY25" fmla="*/ 815149 h 2849748"/>
              <a:gd name="connsiteX26" fmla="*/ 2486383 w 2849748"/>
              <a:gd name="connsiteY26" fmla="*/ 805473 h 2849748"/>
              <a:gd name="connsiteX27" fmla="*/ 190897 w 2849748"/>
              <a:gd name="connsiteY27" fmla="*/ 712437 h 2849748"/>
              <a:gd name="connsiteX28" fmla="*/ 363367 w 2849748"/>
              <a:gd name="connsiteY28" fmla="*/ 805474 h 2849748"/>
              <a:gd name="connsiteX29" fmla="*/ 357489 w 2849748"/>
              <a:gd name="connsiteY29" fmla="*/ 815150 h 2849748"/>
              <a:gd name="connsiteX30" fmla="*/ 2137311 w 2849748"/>
              <a:gd name="connsiteY30" fmla="*/ 190897 h 2849748"/>
              <a:gd name="connsiteX31" fmla="*/ 2044275 w 2849748"/>
              <a:gd name="connsiteY31" fmla="*/ 363366 h 2849748"/>
              <a:gd name="connsiteX32" fmla="*/ 2034599 w 2849748"/>
              <a:gd name="connsiteY32" fmla="*/ 357488 h 2849748"/>
              <a:gd name="connsiteX33" fmla="*/ 712437 w 2849748"/>
              <a:gd name="connsiteY33" fmla="*/ 190897 h 2849748"/>
              <a:gd name="connsiteX34" fmla="*/ 815150 w 2849748"/>
              <a:gd name="connsiteY34" fmla="*/ 357489 h 2849748"/>
              <a:gd name="connsiteX35" fmla="*/ 805474 w 2849748"/>
              <a:gd name="connsiteY35" fmla="*/ 363367 h 2849748"/>
              <a:gd name="connsiteX36" fmla="*/ 1424874 w 2849748"/>
              <a:gd name="connsiteY36" fmla="*/ 0 h 2849748"/>
              <a:gd name="connsiteX37" fmla="*/ 1430514 w 2849748"/>
              <a:gd name="connsiteY37" fmla="*/ 195094 h 2849748"/>
              <a:gd name="connsiteX38" fmla="*/ 1424875 w 2849748"/>
              <a:gd name="connsiteY38" fmla="*/ 194809 h 2849748"/>
              <a:gd name="connsiteX39" fmla="*/ 1419234 w 2849748"/>
              <a:gd name="connsiteY39" fmla="*/ 195094 h 284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849748" h="2849748">
                <a:moveTo>
                  <a:pt x="1419234" y="2654656"/>
                </a:moveTo>
                <a:lnTo>
                  <a:pt x="1424875" y="2654941"/>
                </a:lnTo>
                <a:lnTo>
                  <a:pt x="1430514" y="2654656"/>
                </a:lnTo>
                <a:lnTo>
                  <a:pt x="1424874" y="2849748"/>
                </a:lnTo>
                <a:close/>
                <a:moveTo>
                  <a:pt x="2044276" y="2486384"/>
                </a:moveTo>
                <a:lnTo>
                  <a:pt x="2137311" y="2658851"/>
                </a:lnTo>
                <a:lnTo>
                  <a:pt x="2034600" y="2492262"/>
                </a:lnTo>
                <a:close/>
                <a:moveTo>
                  <a:pt x="805473" y="2486383"/>
                </a:moveTo>
                <a:lnTo>
                  <a:pt x="815149" y="2492261"/>
                </a:lnTo>
                <a:lnTo>
                  <a:pt x="712437" y="2658851"/>
                </a:lnTo>
                <a:close/>
                <a:moveTo>
                  <a:pt x="2492262" y="2034600"/>
                </a:moveTo>
                <a:lnTo>
                  <a:pt x="2658851" y="2137311"/>
                </a:lnTo>
                <a:lnTo>
                  <a:pt x="2486384" y="2044276"/>
                </a:lnTo>
                <a:close/>
                <a:moveTo>
                  <a:pt x="357488" y="2034599"/>
                </a:moveTo>
                <a:lnTo>
                  <a:pt x="363366" y="2044275"/>
                </a:lnTo>
                <a:lnTo>
                  <a:pt x="190897" y="2137311"/>
                </a:lnTo>
                <a:close/>
                <a:moveTo>
                  <a:pt x="2654656" y="1419234"/>
                </a:moveTo>
                <a:lnTo>
                  <a:pt x="2849748" y="1424874"/>
                </a:lnTo>
                <a:lnTo>
                  <a:pt x="2654656" y="1430514"/>
                </a:lnTo>
                <a:lnTo>
                  <a:pt x="2654941" y="1424875"/>
                </a:lnTo>
                <a:close/>
                <a:moveTo>
                  <a:pt x="195094" y="1419234"/>
                </a:moveTo>
                <a:lnTo>
                  <a:pt x="194809" y="1424875"/>
                </a:lnTo>
                <a:lnTo>
                  <a:pt x="195094" y="1430514"/>
                </a:lnTo>
                <a:lnTo>
                  <a:pt x="0" y="1424874"/>
                </a:lnTo>
                <a:close/>
                <a:moveTo>
                  <a:pt x="2658851" y="712437"/>
                </a:moveTo>
                <a:lnTo>
                  <a:pt x="2492261" y="815149"/>
                </a:lnTo>
                <a:lnTo>
                  <a:pt x="2486383" y="805473"/>
                </a:lnTo>
                <a:close/>
                <a:moveTo>
                  <a:pt x="190897" y="712437"/>
                </a:moveTo>
                <a:lnTo>
                  <a:pt x="363367" y="805474"/>
                </a:lnTo>
                <a:lnTo>
                  <a:pt x="357489" y="815150"/>
                </a:lnTo>
                <a:close/>
                <a:moveTo>
                  <a:pt x="2137311" y="190897"/>
                </a:moveTo>
                <a:lnTo>
                  <a:pt x="2044275" y="363366"/>
                </a:lnTo>
                <a:lnTo>
                  <a:pt x="2034599" y="357488"/>
                </a:lnTo>
                <a:close/>
                <a:moveTo>
                  <a:pt x="712437" y="190897"/>
                </a:moveTo>
                <a:lnTo>
                  <a:pt x="815150" y="357489"/>
                </a:lnTo>
                <a:lnTo>
                  <a:pt x="805474" y="363367"/>
                </a:lnTo>
                <a:close/>
                <a:moveTo>
                  <a:pt x="1424874" y="0"/>
                </a:moveTo>
                <a:lnTo>
                  <a:pt x="1430514" y="195094"/>
                </a:lnTo>
                <a:lnTo>
                  <a:pt x="1424875" y="194809"/>
                </a:lnTo>
                <a:lnTo>
                  <a:pt x="1419234" y="195094"/>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TextBox 60">
            <a:extLst>
              <a:ext uri="{FF2B5EF4-FFF2-40B4-BE49-F238E27FC236}">
                <a16:creationId xmlns:a16="http://schemas.microsoft.com/office/drawing/2014/main" id="{DA74608F-DE16-4782-9A39-DC4085A848CC}"/>
              </a:ext>
            </a:extLst>
          </p:cNvPr>
          <p:cNvSpPr txBox="1"/>
          <p:nvPr/>
        </p:nvSpPr>
        <p:spPr>
          <a:xfrm>
            <a:off x="5846900" y="2250839"/>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12</a:t>
            </a:r>
          </a:p>
        </p:txBody>
      </p:sp>
      <p:sp>
        <p:nvSpPr>
          <p:cNvPr id="62" name="TextBox 61">
            <a:extLst>
              <a:ext uri="{FF2B5EF4-FFF2-40B4-BE49-F238E27FC236}">
                <a16:creationId xmlns:a16="http://schemas.microsoft.com/office/drawing/2014/main" id="{76E7A53B-2B6E-41CF-8B52-03E07313A077}"/>
              </a:ext>
            </a:extLst>
          </p:cNvPr>
          <p:cNvSpPr txBox="1"/>
          <p:nvPr/>
        </p:nvSpPr>
        <p:spPr>
          <a:xfrm>
            <a:off x="6396501" y="2305766"/>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1</a:t>
            </a:r>
          </a:p>
        </p:txBody>
      </p:sp>
      <p:sp>
        <p:nvSpPr>
          <p:cNvPr id="63" name="TextBox 62">
            <a:extLst>
              <a:ext uri="{FF2B5EF4-FFF2-40B4-BE49-F238E27FC236}">
                <a16:creationId xmlns:a16="http://schemas.microsoft.com/office/drawing/2014/main" id="{F4B602AB-E171-496B-89D9-3C380FA50B0D}"/>
              </a:ext>
            </a:extLst>
          </p:cNvPr>
          <p:cNvSpPr txBox="1"/>
          <p:nvPr/>
        </p:nvSpPr>
        <p:spPr>
          <a:xfrm>
            <a:off x="6813894" y="2706949"/>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2</a:t>
            </a:r>
          </a:p>
        </p:txBody>
      </p:sp>
      <p:sp>
        <p:nvSpPr>
          <p:cNvPr id="64" name="TextBox 63">
            <a:extLst>
              <a:ext uri="{FF2B5EF4-FFF2-40B4-BE49-F238E27FC236}">
                <a16:creationId xmlns:a16="http://schemas.microsoft.com/office/drawing/2014/main" id="{94DF320C-A8EE-465B-A36A-9B67678B0092}"/>
              </a:ext>
            </a:extLst>
          </p:cNvPr>
          <p:cNvSpPr txBox="1"/>
          <p:nvPr/>
        </p:nvSpPr>
        <p:spPr>
          <a:xfrm>
            <a:off x="6963052" y="3268185"/>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3</a:t>
            </a:r>
          </a:p>
        </p:txBody>
      </p:sp>
      <p:sp>
        <p:nvSpPr>
          <p:cNvPr id="65" name="TextBox 64">
            <a:extLst>
              <a:ext uri="{FF2B5EF4-FFF2-40B4-BE49-F238E27FC236}">
                <a16:creationId xmlns:a16="http://schemas.microsoft.com/office/drawing/2014/main" id="{AD188DE8-21F0-4D1B-B478-C6CA76082EC0}"/>
              </a:ext>
            </a:extLst>
          </p:cNvPr>
          <p:cNvSpPr txBox="1"/>
          <p:nvPr/>
        </p:nvSpPr>
        <p:spPr>
          <a:xfrm>
            <a:off x="6816368" y="3813190"/>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4</a:t>
            </a:r>
          </a:p>
        </p:txBody>
      </p:sp>
      <p:sp>
        <p:nvSpPr>
          <p:cNvPr id="66" name="TextBox 65">
            <a:extLst>
              <a:ext uri="{FF2B5EF4-FFF2-40B4-BE49-F238E27FC236}">
                <a16:creationId xmlns:a16="http://schemas.microsoft.com/office/drawing/2014/main" id="{38BAED46-AE5D-444C-8544-7FA79BFB6656}"/>
              </a:ext>
            </a:extLst>
          </p:cNvPr>
          <p:cNvSpPr txBox="1"/>
          <p:nvPr/>
        </p:nvSpPr>
        <p:spPr>
          <a:xfrm>
            <a:off x="6362523" y="4199170"/>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5</a:t>
            </a:r>
          </a:p>
        </p:txBody>
      </p:sp>
      <p:sp>
        <p:nvSpPr>
          <p:cNvPr id="67" name="TextBox 66">
            <a:extLst>
              <a:ext uri="{FF2B5EF4-FFF2-40B4-BE49-F238E27FC236}">
                <a16:creationId xmlns:a16="http://schemas.microsoft.com/office/drawing/2014/main" id="{540B4B48-0099-46D2-A11D-F8634DA5EC4A}"/>
              </a:ext>
            </a:extLst>
          </p:cNvPr>
          <p:cNvSpPr txBox="1"/>
          <p:nvPr/>
        </p:nvSpPr>
        <p:spPr>
          <a:xfrm>
            <a:off x="5846900" y="4352456"/>
            <a:ext cx="47897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6</a:t>
            </a:r>
          </a:p>
        </p:txBody>
      </p:sp>
      <p:sp>
        <p:nvSpPr>
          <p:cNvPr id="68" name="TextBox 67">
            <a:extLst>
              <a:ext uri="{FF2B5EF4-FFF2-40B4-BE49-F238E27FC236}">
                <a16:creationId xmlns:a16="http://schemas.microsoft.com/office/drawing/2014/main" id="{B3A7A3AD-5860-4CC4-A5EC-BCDD7AD09979}"/>
              </a:ext>
            </a:extLst>
          </p:cNvPr>
          <p:cNvSpPr txBox="1"/>
          <p:nvPr/>
        </p:nvSpPr>
        <p:spPr>
          <a:xfrm>
            <a:off x="5282150" y="4190772"/>
            <a:ext cx="519642"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7</a:t>
            </a:r>
          </a:p>
        </p:txBody>
      </p:sp>
      <p:sp>
        <p:nvSpPr>
          <p:cNvPr id="69" name="TextBox 68">
            <a:extLst>
              <a:ext uri="{FF2B5EF4-FFF2-40B4-BE49-F238E27FC236}">
                <a16:creationId xmlns:a16="http://schemas.microsoft.com/office/drawing/2014/main" id="{3A177AF3-A630-44FF-9CFB-23EBD39914A0}"/>
              </a:ext>
            </a:extLst>
          </p:cNvPr>
          <p:cNvSpPr txBox="1"/>
          <p:nvPr/>
        </p:nvSpPr>
        <p:spPr>
          <a:xfrm>
            <a:off x="4879672" y="3797466"/>
            <a:ext cx="519642"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8</a:t>
            </a:r>
          </a:p>
        </p:txBody>
      </p:sp>
      <p:sp>
        <p:nvSpPr>
          <p:cNvPr id="70" name="TextBox 69">
            <a:extLst>
              <a:ext uri="{FF2B5EF4-FFF2-40B4-BE49-F238E27FC236}">
                <a16:creationId xmlns:a16="http://schemas.microsoft.com/office/drawing/2014/main" id="{B3088EE4-8D9D-4A8B-91C8-064E1CE9DF6A}"/>
              </a:ext>
            </a:extLst>
          </p:cNvPr>
          <p:cNvSpPr txBox="1"/>
          <p:nvPr/>
        </p:nvSpPr>
        <p:spPr>
          <a:xfrm>
            <a:off x="4761376" y="3240253"/>
            <a:ext cx="519642"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9</a:t>
            </a:r>
          </a:p>
        </p:txBody>
      </p:sp>
      <p:sp>
        <p:nvSpPr>
          <p:cNvPr id="71" name="TextBox 70">
            <a:extLst>
              <a:ext uri="{FF2B5EF4-FFF2-40B4-BE49-F238E27FC236}">
                <a16:creationId xmlns:a16="http://schemas.microsoft.com/office/drawing/2014/main" id="{E99AA1F2-1B0A-4C81-A7D6-CC89D91C6C84}"/>
              </a:ext>
            </a:extLst>
          </p:cNvPr>
          <p:cNvSpPr txBox="1"/>
          <p:nvPr/>
        </p:nvSpPr>
        <p:spPr>
          <a:xfrm>
            <a:off x="4935023" y="2702731"/>
            <a:ext cx="519642"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10</a:t>
            </a:r>
          </a:p>
        </p:txBody>
      </p:sp>
      <p:sp>
        <p:nvSpPr>
          <p:cNvPr id="72" name="TextBox 71">
            <a:extLst>
              <a:ext uri="{FF2B5EF4-FFF2-40B4-BE49-F238E27FC236}">
                <a16:creationId xmlns:a16="http://schemas.microsoft.com/office/drawing/2014/main" id="{4836A6F9-379E-4FE7-9D9E-46B196D79AAF}"/>
              </a:ext>
            </a:extLst>
          </p:cNvPr>
          <p:cNvSpPr txBox="1"/>
          <p:nvPr/>
        </p:nvSpPr>
        <p:spPr>
          <a:xfrm>
            <a:off x="5324516" y="2351974"/>
            <a:ext cx="519642"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11</a:t>
            </a:r>
          </a:p>
        </p:txBody>
      </p:sp>
      <p:sp>
        <p:nvSpPr>
          <p:cNvPr id="77" name="Star: 12 Points 76">
            <a:extLst>
              <a:ext uri="{FF2B5EF4-FFF2-40B4-BE49-F238E27FC236}">
                <a16:creationId xmlns:a16="http://schemas.microsoft.com/office/drawing/2014/main" id="{B017EA9C-AE70-4579-B7CA-E7EA31D6680B}"/>
              </a:ext>
            </a:extLst>
          </p:cNvPr>
          <p:cNvSpPr/>
          <p:nvPr/>
        </p:nvSpPr>
        <p:spPr>
          <a:xfrm>
            <a:off x="4930958" y="2263958"/>
            <a:ext cx="2330084" cy="2330084"/>
          </a:xfrm>
          <a:prstGeom prst="star12">
            <a:avLst>
              <a:gd name="adj" fmla="val 76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3194DDE-996C-4967-8E86-C7D40BD0AB35}"/>
              </a:ext>
            </a:extLst>
          </p:cNvPr>
          <p:cNvSpPr/>
          <p:nvPr/>
        </p:nvSpPr>
        <p:spPr>
          <a:xfrm>
            <a:off x="5876277" y="1005920"/>
            <a:ext cx="536397" cy="374128"/>
          </a:xfrm>
          <a:prstGeom prst="rect">
            <a:avLst/>
          </a:prstGeom>
          <a:gradFill flip="none" rotWithShape="1">
            <a:gsLst>
              <a:gs pos="13000">
                <a:schemeClr val="tx1">
                  <a:lumMod val="65000"/>
                  <a:lumOff val="35000"/>
                </a:schemeClr>
              </a:gs>
              <a:gs pos="71000">
                <a:schemeClr val="bg1">
                  <a:lumMod val="85000"/>
                </a:schemeClr>
              </a:gs>
              <a:gs pos="31000">
                <a:schemeClr val="bg1">
                  <a:lumMod val="95000"/>
                </a:schemeClr>
              </a:gs>
              <a:gs pos="87000">
                <a:schemeClr val="tx1">
                  <a:lumMod val="75000"/>
                  <a:lumOff val="2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B126FB7A-B49F-43F0-BF15-D203EA7050D3}"/>
              </a:ext>
            </a:extLst>
          </p:cNvPr>
          <p:cNvSpPr/>
          <p:nvPr/>
        </p:nvSpPr>
        <p:spPr>
          <a:xfrm>
            <a:off x="5593213" y="555538"/>
            <a:ext cx="1066540" cy="1038344"/>
          </a:xfrm>
          <a:custGeom>
            <a:avLst/>
            <a:gdLst>
              <a:gd name="connsiteX0" fmla="*/ 533270 w 1066540"/>
              <a:gd name="connsiteY0" fmla="*/ 0 h 1038344"/>
              <a:gd name="connsiteX1" fmla="*/ 1066540 w 1066540"/>
              <a:gd name="connsiteY1" fmla="*/ 533270 h 1038344"/>
              <a:gd name="connsiteX2" fmla="*/ 740843 w 1066540"/>
              <a:gd name="connsiteY2" fmla="*/ 1024633 h 1038344"/>
              <a:gd name="connsiteX3" fmla="*/ 732657 w 1066540"/>
              <a:gd name="connsiteY3" fmla="*/ 1027174 h 1038344"/>
              <a:gd name="connsiteX4" fmla="*/ 732657 w 1066540"/>
              <a:gd name="connsiteY4" fmla="*/ 943424 h 1038344"/>
              <a:gd name="connsiteX5" fmla="*/ 789148 w 1066540"/>
              <a:gd name="connsiteY5" fmla="*/ 912762 h 1038344"/>
              <a:gd name="connsiteX6" fmla="*/ 990922 w 1066540"/>
              <a:gd name="connsiteY6" fmla="*/ 533270 h 1038344"/>
              <a:gd name="connsiteX7" fmla="*/ 533270 w 1066540"/>
              <a:gd name="connsiteY7" fmla="*/ 75618 h 1038344"/>
              <a:gd name="connsiteX8" fmla="*/ 75618 w 1066540"/>
              <a:gd name="connsiteY8" fmla="*/ 533270 h 1038344"/>
              <a:gd name="connsiteX9" fmla="*/ 355132 w 1066540"/>
              <a:gd name="connsiteY9" fmla="*/ 954957 h 1038344"/>
              <a:gd name="connsiteX10" fmla="*/ 369867 w 1066540"/>
              <a:gd name="connsiteY10" fmla="*/ 959532 h 1038344"/>
              <a:gd name="connsiteX11" fmla="*/ 369867 w 1066540"/>
              <a:gd name="connsiteY11" fmla="*/ 1038344 h 1038344"/>
              <a:gd name="connsiteX12" fmla="*/ 325697 w 1066540"/>
              <a:gd name="connsiteY12" fmla="*/ 1024633 h 1038344"/>
              <a:gd name="connsiteX13" fmla="*/ 0 w 1066540"/>
              <a:gd name="connsiteY13" fmla="*/ 533270 h 1038344"/>
              <a:gd name="connsiteX14" fmla="*/ 533270 w 1066540"/>
              <a:gd name="connsiteY14" fmla="*/ 0 h 103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66540" h="1038344">
                <a:moveTo>
                  <a:pt x="533270" y="0"/>
                </a:moveTo>
                <a:cubicBezTo>
                  <a:pt x="827787" y="0"/>
                  <a:pt x="1066540" y="238753"/>
                  <a:pt x="1066540" y="533270"/>
                </a:cubicBezTo>
                <a:cubicBezTo>
                  <a:pt x="1066540" y="754158"/>
                  <a:pt x="932242" y="943678"/>
                  <a:pt x="740843" y="1024633"/>
                </a:cubicBezTo>
                <a:lnTo>
                  <a:pt x="732657" y="1027174"/>
                </a:lnTo>
                <a:lnTo>
                  <a:pt x="732657" y="943424"/>
                </a:lnTo>
                <a:lnTo>
                  <a:pt x="789148" y="912762"/>
                </a:lnTo>
                <a:cubicBezTo>
                  <a:pt x="910884" y="830519"/>
                  <a:pt x="990922" y="691241"/>
                  <a:pt x="990922" y="533270"/>
                </a:cubicBezTo>
                <a:cubicBezTo>
                  <a:pt x="990922" y="280516"/>
                  <a:pt x="786024" y="75618"/>
                  <a:pt x="533270" y="75618"/>
                </a:cubicBezTo>
                <a:cubicBezTo>
                  <a:pt x="280516" y="75618"/>
                  <a:pt x="75618" y="280516"/>
                  <a:pt x="75618" y="533270"/>
                </a:cubicBezTo>
                <a:cubicBezTo>
                  <a:pt x="75618" y="722836"/>
                  <a:pt x="190873" y="885482"/>
                  <a:pt x="355132" y="954957"/>
                </a:cubicBezTo>
                <a:lnTo>
                  <a:pt x="369867" y="959532"/>
                </a:lnTo>
                <a:lnTo>
                  <a:pt x="369867" y="1038344"/>
                </a:lnTo>
                <a:lnTo>
                  <a:pt x="325697" y="1024633"/>
                </a:lnTo>
                <a:cubicBezTo>
                  <a:pt x="134299" y="943678"/>
                  <a:pt x="0" y="754158"/>
                  <a:pt x="0" y="533270"/>
                </a:cubicBezTo>
                <a:cubicBezTo>
                  <a:pt x="0" y="238753"/>
                  <a:pt x="238753" y="0"/>
                  <a:pt x="533270" y="0"/>
                </a:cubicBezTo>
                <a:close/>
              </a:path>
            </a:pathLst>
          </a:custGeom>
          <a:gradFill flip="none" rotWithShape="1">
            <a:gsLst>
              <a:gs pos="0">
                <a:schemeClr val="bg1">
                  <a:lumMod val="50000"/>
                </a:schemeClr>
              </a:gs>
              <a:gs pos="26000">
                <a:schemeClr val="bg1">
                  <a:lumMod val="85000"/>
                </a:schemeClr>
              </a:gs>
              <a:gs pos="76126">
                <a:schemeClr val="bg1"/>
              </a:gs>
              <a:gs pos="54000">
                <a:schemeClr val="bg1">
                  <a:lumMod val="65000"/>
                </a:schemeClr>
              </a:gs>
              <a:gs pos="100000">
                <a:schemeClr val="accent1">
                  <a:lumMod val="30000"/>
                  <a:lumOff val="70000"/>
                </a:schemeClr>
              </a:gs>
            </a:gsLst>
            <a:lin ang="1350000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nvGrpSpPr>
          <p:cNvPr id="111" name="Group 110">
            <a:extLst>
              <a:ext uri="{FF2B5EF4-FFF2-40B4-BE49-F238E27FC236}">
                <a16:creationId xmlns:a16="http://schemas.microsoft.com/office/drawing/2014/main" id="{F128324A-4239-453E-AECE-75245606A370}"/>
              </a:ext>
            </a:extLst>
          </p:cNvPr>
          <p:cNvGrpSpPr/>
          <p:nvPr/>
        </p:nvGrpSpPr>
        <p:grpSpPr>
          <a:xfrm>
            <a:off x="6073870" y="2500250"/>
            <a:ext cx="90325" cy="1817824"/>
            <a:chOff x="1019906" y="887706"/>
            <a:chExt cx="305567" cy="2208400"/>
          </a:xfrm>
        </p:grpSpPr>
        <p:sp>
          <p:nvSpPr>
            <p:cNvPr id="109" name="Isosceles Triangle 108">
              <a:extLst>
                <a:ext uri="{FF2B5EF4-FFF2-40B4-BE49-F238E27FC236}">
                  <a16:creationId xmlns:a16="http://schemas.microsoft.com/office/drawing/2014/main" id="{AE51505F-A4D8-4AEF-A353-05C6F83081A1}"/>
                </a:ext>
              </a:extLst>
            </p:cNvPr>
            <p:cNvSpPr/>
            <p:nvPr/>
          </p:nvSpPr>
          <p:spPr>
            <a:xfrm>
              <a:off x="1030514" y="887706"/>
              <a:ext cx="294959" cy="111642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5A83E451-4021-4053-9A88-9E21E3B053B9}"/>
                </a:ext>
              </a:extLst>
            </p:cNvPr>
            <p:cNvSpPr/>
            <p:nvPr/>
          </p:nvSpPr>
          <p:spPr>
            <a:xfrm flipV="1">
              <a:off x="1019906" y="1979686"/>
              <a:ext cx="294959" cy="111642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EB0363F2-A2BF-45BA-8C2A-C15263F9D580}"/>
              </a:ext>
            </a:extLst>
          </p:cNvPr>
          <p:cNvGrpSpPr/>
          <p:nvPr/>
        </p:nvGrpSpPr>
        <p:grpSpPr>
          <a:xfrm>
            <a:off x="6047496" y="2803749"/>
            <a:ext cx="110315" cy="1250501"/>
            <a:chOff x="1019906" y="887706"/>
            <a:chExt cx="305567" cy="2208400"/>
          </a:xfrm>
        </p:grpSpPr>
        <p:sp>
          <p:nvSpPr>
            <p:cNvPr id="113" name="Isosceles Triangle 112">
              <a:extLst>
                <a:ext uri="{FF2B5EF4-FFF2-40B4-BE49-F238E27FC236}">
                  <a16:creationId xmlns:a16="http://schemas.microsoft.com/office/drawing/2014/main" id="{AF629C4B-2881-47CB-BA8F-653BCC8310CC}"/>
                </a:ext>
              </a:extLst>
            </p:cNvPr>
            <p:cNvSpPr/>
            <p:nvPr/>
          </p:nvSpPr>
          <p:spPr>
            <a:xfrm>
              <a:off x="1030514" y="887706"/>
              <a:ext cx="294959" cy="111642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a:extLst>
                <a:ext uri="{FF2B5EF4-FFF2-40B4-BE49-F238E27FC236}">
                  <a16:creationId xmlns:a16="http://schemas.microsoft.com/office/drawing/2014/main" id="{99D3EEE1-9749-463E-B77A-9DC4952AB029}"/>
                </a:ext>
              </a:extLst>
            </p:cNvPr>
            <p:cNvSpPr/>
            <p:nvPr/>
          </p:nvSpPr>
          <p:spPr>
            <a:xfrm flipV="1">
              <a:off x="1019906" y="1979686"/>
              <a:ext cx="294959" cy="111642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a:extLst>
              <a:ext uri="{FF2B5EF4-FFF2-40B4-BE49-F238E27FC236}">
                <a16:creationId xmlns:a16="http://schemas.microsoft.com/office/drawing/2014/main" id="{A1379032-2B96-4BDB-8DC0-7695551FB542}"/>
              </a:ext>
            </a:extLst>
          </p:cNvPr>
          <p:cNvSpPr/>
          <p:nvPr/>
        </p:nvSpPr>
        <p:spPr>
          <a:xfrm>
            <a:off x="5996320" y="3329320"/>
            <a:ext cx="199360" cy="19936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ircle: Hollow 4">
            <a:extLst>
              <a:ext uri="{FF2B5EF4-FFF2-40B4-BE49-F238E27FC236}">
                <a16:creationId xmlns:a16="http://schemas.microsoft.com/office/drawing/2014/main" id="{AC666576-DCBE-4FB0-852B-54DE439943D5}"/>
              </a:ext>
            </a:extLst>
          </p:cNvPr>
          <p:cNvSpPr/>
          <p:nvPr/>
        </p:nvSpPr>
        <p:spPr>
          <a:xfrm>
            <a:off x="4441371" y="1774371"/>
            <a:ext cx="3309258" cy="3309258"/>
          </a:xfrm>
          <a:prstGeom prst="donut">
            <a:avLst>
              <a:gd name="adj" fmla="val 4390"/>
            </a:avLst>
          </a:prstGeom>
          <a:gradFill flip="none" rotWithShape="1">
            <a:gsLst>
              <a:gs pos="0">
                <a:schemeClr val="bg1">
                  <a:lumMod val="50000"/>
                </a:schemeClr>
              </a:gs>
              <a:gs pos="26000">
                <a:schemeClr val="bg1">
                  <a:lumMod val="85000"/>
                </a:schemeClr>
              </a:gs>
              <a:gs pos="76126">
                <a:schemeClr val="bg1"/>
              </a:gs>
              <a:gs pos="54000">
                <a:schemeClr val="bg1">
                  <a:lumMod val="65000"/>
                </a:schemeClr>
              </a:gs>
              <a:gs pos="100000">
                <a:schemeClr val="accent1">
                  <a:lumMod val="30000"/>
                  <a:lumOff val="70000"/>
                </a:schemeClr>
              </a:gs>
            </a:gsLst>
            <a:lin ang="135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8DF72DDC-11F8-4845-998A-CD495FC94847}"/>
              </a:ext>
            </a:extLst>
          </p:cNvPr>
          <p:cNvSpPr/>
          <p:nvPr/>
        </p:nvSpPr>
        <p:spPr>
          <a:xfrm>
            <a:off x="6051138" y="3384138"/>
            <a:ext cx="89725" cy="89725"/>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ZoneTexte 8"/>
          <p:cNvSpPr txBox="1"/>
          <p:nvPr/>
        </p:nvSpPr>
        <p:spPr>
          <a:xfrm>
            <a:off x="2795757" y="387158"/>
            <a:ext cx="3135471" cy="461665"/>
          </a:xfrm>
          <a:prstGeom prst="rect">
            <a:avLst/>
          </a:prstGeom>
          <a:noFill/>
        </p:spPr>
        <p:txBody>
          <a:bodyPr wrap="square" rtlCol="0">
            <a:spAutoFit/>
          </a:bodyPr>
          <a:lstStyle/>
          <a:p>
            <a:r>
              <a:rPr lang="en-CA" sz="2000" b="1" u="sng" dirty="0" smtClean="0">
                <a:effectLst>
                  <a:outerShdw blurRad="38100" dist="38100" dir="2700000" algn="tl">
                    <a:srgbClr val="000000">
                      <a:alpha val="43137"/>
                    </a:srgbClr>
                  </a:outerShdw>
                </a:effectLst>
              </a:rPr>
              <a:t>PLAN DU </a:t>
            </a:r>
            <a:r>
              <a:rPr lang="en-CA" sz="2400" b="1" u="sng" dirty="0" smtClean="0">
                <a:effectLst>
                  <a:outerShdw blurRad="38100" dist="38100" dir="2700000" algn="tl">
                    <a:srgbClr val="000000">
                      <a:alpha val="43137"/>
                    </a:srgbClr>
                  </a:outerShdw>
                </a:effectLst>
              </a:rPr>
              <a:t>TRAVAIL</a:t>
            </a:r>
            <a:endParaRPr lang="fr-FR" sz="2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2448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600000">
                                      <p:cBhvr>
                                        <p:cTn id="6" dur="500" fill="hold"/>
                                        <p:tgtEl>
                                          <p:spTgt spid="111"/>
                                        </p:tgtEl>
                                        <p:attrNameLst>
                                          <p:attrName>r</p:attrName>
                                        </p:attrNameLst>
                                      </p:cBhvr>
                                    </p:animRot>
                                  </p:childTnLst>
                                </p:cTn>
                              </p:par>
                              <p:par>
                                <p:cTn id="7" presetID="22" presetClass="entr" presetSubtype="8"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3600000">
                                      <p:cBhvr>
                                        <p:cTn id="13" dur="500" fill="hold"/>
                                        <p:tgtEl>
                                          <p:spTgt spid="111"/>
                                        </p:tgtEl>
                                        <p:attrNameLst>
                                          <p:attrName>r</p:attrName>
                                        </p:attrNameLst>
                                      </p:cBhvr>
                                    </p:animRot>
                                  </p:childTnLst>
                                </p:cTn>
                              </p:par>
                              <p:par>
                                <p:cTn id="14" presetID="22"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3600000">
                                      <p:cBhvr>
                                        <p:cTn id="20" dur="500" fill="hold"/>
                                        <p:tgtEl>
                                          <p:spTgt spid="111"/>
                                        </p:tgtEl>
                                        <p:attrNameLst>
                                          <p:attrName>r</p:attrName>
                                        </p:attrNameLst>
                                      </p:cBhvr>
                                    </p:animRot>
                                  </p:childTnLst>
                                </p:cTn>
                              </p:par>
                              <p:par>
                                <p:cTn id="21" presetID="22" presetClass="entr" presetSubtype="2"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nodeType="clickEffect">
                                  <p:stCondLst>
                                    <p:cond delay="0"/>
                                  </p:stCondLst>
                                  <p:childTnLst>
                                    <p:animRot by="3600000">
                                      <p:cBhvr>
                                        <p:cTn id="27" dur="500" fill="hold"/>
                                        <p:tgtEl>
                                          <p:spTgt spid="111"/>
                                        </p:tgtEl>
                                        <p:attrNameLst>
                                          <p:attrName>r</p:attrName>
                                        </p:attrNameLst>
                                      </p:cBhvr>
                                    </p:animRot>
                                  </p:childTnLst>
                                </p:cTn>
                              </p:par>
                              <p:par>
                                <p:cTn id="28" presetID="22" presetClass="entr" presetSubtype="4"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3600000">
                                      <p:cBhvr>
                                        <p:cTn id="34" dur="500" fill="hold"/>
                                        <p:tgtEl>
                                          <p:spTgt spid="111"/>
                                        </p:tgtEl>
                                        <p:attrNameLst>
                                          <p:attrName>r</p:attrName>
                                        </p:attrNameLst>
                                      </p:cBhvr>
                                    </p:animRot>
                                  </p:childTnLst>
                                </p:cTn>
                              </p:par>
                              <p:par>
                                <p:cTn id="35" presetID="2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15630" cy="6858000"/>
          </a:xfrm>
        </p:spPr>
      </p:pic>
      <p:sp>
        <p:nvSpPr>
          <p:cNvPr id="5" name="Flèche droite 4"/>
          <p:cNvSpPr/>
          <p:nvPr/>
        </p:nvSpPr>
        <p:spPr>
          <a:xfrm flipV="1">
            <a:off x="0" y="1111687"/>
            <a:ext cx="5088835" cy="1325563"/>
          </a:xfrm>
          <a:prstGeom prst="rightArrow">
            <a:avLst>
              <a:gd name="adj1" fmla="val 67995"/>
              <a:gd name="adj2"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596348" y="1574413"/>
            <a:ext cx="3592995" cy="400110"/>
          </a:xfrm>
          <a:prstGeom prst="rect">
            <a:avLst/>
          </a:prstGeom>
          <a:noFill/>
        </p:spPr>
        <p:txBody>
          <a:bodyPr wrap="square" rtlCol="0">
            <a:spAutoFit/>
          </a:bodyPr>
          <a:lstStyle/>
          <a:p>
            <a:r>
              <a:rPr lang="en-CA" sz="2000" b="1" dirty="0" smtClean="0">
                <a:solidFill>
                  <a:srgbClr val="F3F3F3"/>
                </a:solidFill>
              </a:rPr>
              <a:t>INTRODUCTION</a:t>
            </a:r>
            <a:endParaRPr lang="fr-FR" sz="2000" b="1" dirty="0">
              <a:solidFill>
                <a:srgbClr val="F3F3F3"/>
              </a:solidFill>
            </a:endParaRPr>
          </a:p>
        </p:txBody>
      </p:sp>
      <p:sp>
        <p:nvSpPr>
          <p:cNvPr id="2" name="ZoneTexte 1"/>
          <p:cNvSpPr txBox="1"/>
          <p:nvPr/>
        </p:nvSpPr>
        <p:spPr>
          <a:xfrm>
            <a:off x="0" y="2437249"/>
            <a:ext cx="6427304" cy="2308324"/>
          </a:xfrm>
          <a:prstGeom prst="rect">
            <a:avLst/>
          </a:prstGeom>
          <a:noFill/>
        </p:spPr>
        <p:txBody>
          <a:bodyPr wrap="square" rtlCol="0">
            <a:spAutoFit/>
          </a:bodyPr>
          <a:lstStyle/>
          <a:p>
            <a:r>
              <a:rPr lang="fr-FR" dirty="0"/>
              <a:t>Le gradient descente est un algorithme d'optimisation qui permet de calculer le minimum local et global d'une fonction (convexe) en changeant au fur et à mesure (</a:t>
            </a:r>
            <a:r>
              <a:rPr lang="fr-FR" dirty="0" err="1"/>
              <a:t>itérations</a:t>
            </a:r>
            <a:r>
              <a:rPr lang="fr-FR" dirty="0"/>
              <a:t>) les paramètres de cette fonction. En d'autres termes, le gradient descente est un algorithme permettant de trouver le minimum local et global d'une fonction </a:t>
            </a:r>
            <a:r>
              <a:rPr lang="fr-FR" dirty="0" err="1"/>
              <a:t>diérentiable</a:t>
            </a:r>
            <a:r>
              <a:rPr lang="fr-FR" dirty="0"/>
              <a:t>. La descente de gradient est </a:t>
            </a:r>
            <a:r>
              <a:rPr lang="fr-FR" dirty="0" err="1"/>
              <a:t>simplement</a:t>
            </a:r>
            <a:r>
              <a:rPr lang="fr-FR" dirty="0"/>
              <a:t> utilisée pour trouver des valeurs aux paramètres d'une fonction permettant d'atteindre ce minimum local et minimum global. </a:t>
            </a:r>
          </a:p>
        </p:txBody>
      </p:sp>
    </p:spTree>
    <p:extLst>
      <p:ext uri="{BB962C8B-B14F-4D97-AF65-F5344CB8AC3E}">
        <p14:creationId xmlns:p14="http://schemas.microsoft.com/office/powerpoint/2010/main" val="245036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43371"/>
          </a:xfrm>
          <a:prstGeom prst="rect">
            <a:avLst/>
          </a:prstGeom>
        </p:spPr>
      </p:pic>
      <p:sp>
        <p:nvSpPr>
          <p:cNvPr id="5" name="Flèche droite 4"/>
          <p:cNvSpPr/>
          <p:nvPr/>
        </p:nvSpPr>
        <p:spPr>
          <a:xfrm>
            <a:off x="0" y="887896"/>
            <a:ext cx="4890052" cy="1431233"/>
          </a:xfrm>
          <a:prstGeom prst="rightArrow">
            <a:avLst>
              <a:gd name="adj1" fmla="val 6481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84313" y="1417983"/>
            <a:ext cx="3723861" cy="707886"/>
          </a:xfrm>
          <a:prstGeom prst="rect">
            <a:avLst/>
          </a:prstGeom>
          <a:noFill/>
        </p:spPr>
        <p:txBody>
          <a:bodyPr wrap="square" rtlCol="0">
            <a:spAutoFit/>
          </a:bodyPr>
          <a:lstStyle/>
          <a:p>
            <a:r>
              <a:rPr lang="en-CA" sz="2000" b="1" dirty="0">
                <a:solidFill>
                  <a:srgbClr val="F3F3F3"/>
                </a:solidFill>
              </a:rPr>
              <a:t>L’OBJECTIF DE  L’OPTIMISATION</a:t>
            </a:r>
            <a:endParaRPr lang="fr-FR" sz="2000" b="1" dirty="0">
              <a:solidFill>
                <a:srgbClr val="F3F3F3"/>
              </a:solidFill>
            </a:endParaRPr>
          </a:p>
          <a:p>
            <a:endParaRPr lang="fr-FR" sz="2000" b="1" dirty="0">
              <a:solidFill>
                <a:srgbClr val="F3F3F3"/>
              </a:solidFill>
            </a:endParaRPr>
          </a:p>
        </p:txBody>
      </p:sp>
      <p:sp>
        <p:nvSpPr>
          <p:cNvPr id="7" name="ZoneTexte 6"/>
          <p:cNvSpPr txBox="1"/>
          <p:nvPr/>
        </p:nvSpPr>
        <p:spPr>
          <a:xfrm>
            <a:off x="172278" y="2319129"/>
            <a:ext cx="3207026" cy="369332"/>
          </a:xfrm>
          <a:prstGeom prst="rect">
            <a:avLst/>
          </a:prstGeom>
          <a:noFill/>
        </p:spPr>
        <p:txBody>
          <a:bodyPr wrap="square" rtlCol="0">
            <a:spAutoFit/>
          </a:bodyPr>
          <a:lstStyle/>
          <a:p>
            <a:r>
              <a:rPr lang="en-CA" dirty="0" smtClean="0">
                <a:solidFill>
                  <a:schemeClr val="tx1">
                    <a:lumMod val="95000"/>
                    <a:lumOff val="5000"/>
                  </a:schemeClr>
                </a:solidFill>
              </a:rPr>
              <a:t>. </a:t>
            </a:r>
            <a:endParaRPr lang="fr-FR" dirty="0">
              <a:solidFill>
                <a:schemeClr val="tx1">
                  <a:lumMod val="95000"/>
                  <a:lumOff val="5000"/>
                </a:schemeClr>
              </a:solidFill>
            </a:endParaRPr>
          </a:p>
        </p:txBody>
      </p:sp>
      <p:sp>
        <p:nvSpPr>
          <p:cNvPr id="2" name="ZoneTexte 1"/>
          <p:cNvSpPr txBox="1"/>
          <p:nvPr/>
        </p:nvSpPr>
        <p:spPr>
          <a:xfrm>
            <a:off x="0" y="2319129"/>
            <a:ext cx="6281530" cy="2308324"/>
          </a:xfrm>
          <a:prstGeom prst="rect">
            <a:avLst/>
          </a:prstGeom>
          <a:noFill/>
        </p:spPr>
        <p:txBody>
          <a:bodyPr wrap="square" rtlCol="0">
            <a:spAutoFit/>
          </a:bodyPr>
          <a:lstStyle/>
          <a:p>
            <a:r>
              <a:rPr lang="fr-FR" dirty="0"/>
              <a:t>Dans ce  </a:t>
            </a:r>
            <a:r>
              <a:rPr lang="fr-FR" dirty="0" smtClean="0"/>
              <a:t>projet on </a:t>
            </a:r>
            <a:r>
              <a:rPr lang="fr-FR" dirty="0"/>
              <a:t>va essayer de créer un modèle de prédiction, pour prédire les prix de téléphones et d'optimiser les erreurs pour avoir un meilleur modèle. Le prix du mobile dépend de divers facteurs tels que la résolution, la RAM, la batterie et la mémoire interne ... Dans cet ensemble de données, nous souhaitons estimer le prix des téléphones mobiles utilisant ces caractéristiques. Notre donnée contient 14 variables et 161 observations</a:t>
            </a:r>
          </a:p>
        </p:txBody>
      </p:sp>
    </p:spTree>
    <p:extLst>
      <p:ext uri="{BB962C8B-B14F-4D97-AF65-F5344CB8AC3E}">
        <p14:creationId xmlns:p14="http://schemas.microsoft.com/office/powerpoint/2010/main" val="26083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225288"/>
            <a:ext cx="10177670" cy="6149008"/>
          </a:xfrm>
          <a:prstGeom prst="rect">
            <a:avLst/>
          </a:prstGeom>
        </p:spPr>
      </p:pic>
    </p:spTree>
    <p:extLst>
      <p:ext uri="{BB962C8B-B14F-4D97-AF65-F5344CB8AC3E}">
        <p14:creationId xmlns:p14="http://schemas.microsoft.com/office/powerpoint/2010/main" val="3137979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450574"/>
            <a:ext cx="9157251" cy="6056243"/>
          </a:xfrm>
          <a:prstGeom prst="rect">
            <a:avLst/>
          </a:prstGeom>
        </p:spPr>
      </p:pic>
    </p:spTree>
    <p:extLst>
      <p:ext uri="{BB962C8B-B14F-4D97-AF65-F5344CB8AC3E}">
        <p14:creationId xmlns:p14="http://schemas.microsoft.com/office/powerpoint/2010/main" val="1350831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 y="516834"/>
            <a:ext cx="9607826" cy="5751444"/>
          </a:xfrm>
          <a:prstGeom prst="rect">
            <a:avLst/>
          </a:prstGeom>
        </p:spPr>
      </p:pic>
    </p:spTree>
    <p:extLst>
      <p:ext uri="{BB962C8B-B14F-4D97-AF65-F5344CB8AC3E}">
        <p14:creationId xmlns:p14="http://schemas.microsoft.com/office/powerpoint/2010/main" val="331482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530087"/>
            <a:ext cx="9660834" cy="5499651"/>
          </a:xfrm>
          <a:prstGeom prst="rect">
            <a:avLst/>
          </a:prstGeom>
        </p:spPr>
      </p:pic>
    </p:spTree>
    <p:extLst>
      <p:ext uri="{BB962C8B-B14F-4D97-AF65-F5344CB8AC3E}">
        <p14:creationId xmlns:p14="http://schemas.microsoft.com/office/powerpoint/2010/main" val="2563856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5196"/>
            <a:ext cx="12191999" cy="6943196"/>
          </a:xfrm>
          <a:prstGeom prst="rect">
            <a:avLst/>
          </a:prstGeom>
        </p:spPr>
      </p:pic>
      <p:sp>
        <p:nvSpPr>
          <p:cNvPr id="3" name="Flèche droite 2"/>
          <p:cNvSpPr/>
          <p:nvPr/>
        </p:nvSpPr>
        <p:spPr>
          <a:xfrm flipV="1">
            <a:off x="0" y="1046922"/>
            <a:ext cx="4505739" cy="967408"/>
          </a:xfrm>
          <a:prstGeom prst="rightArrow">
            <a:avLst>
              <a:gd name="adj1" fmla="val 78916"/>
              <a:gd name="adj2" fmla="val 50000"/>
            </a:avLst>
          </a:prstGeom>
          <a:solidFill>
            <a:srgbClr val="3CAE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3F3F3"/>
              </a:solidFill>
            </a:endParaRPr>
          </a:p>
        </p:txBody>
      </p:sp>
      <p:sp>
        <p:nvSpPr>
          <p:cNvPr id="2" name="ZoneTexte 1"/>
          <p:cNvSpPr txBox="1"/>
          <p:nvPr/>
        </p:nvSpPr>
        <p:spPr>
          <a:xfrm>
            <a:off x="874644" y="1258957"/>
            <a:ext cx="1476954" cy="369332"/>
          </a:xfrm>
          <a:prstGeom prst="rect">
            <a:avLst/>
          </a:prstGeom>
          <a:noFill/>
        </p:spPr>
        <p:txBody>
          <a:bodyPr wrap="square" rtlCol="0">
            <a:spAutoFit/>
          </a:bodyPr>
          <a:lstStyle/>
          <a:p>
            <a:r>
              <a:rPr lang="en-CA" dirty="0" smtClean="0">
                <a:solidFill>
                  <a:schemeClr val="bg1"/>
                </a:solidFill>
              </a:rPr>
              <a:t>MODÈLE </a:t>
            </a:r>
            <a:endParaRPr lang="fr-FR" dirty="0">
              <a:solidFill>
                <a:schemeClr val="bg1"/>
              </a:solidFill>
            </a:endParaRPr>
          </a:p>
        </p:txBody>
      </p:sp>
      <p:sp>
        <p:nvSpPr>
          <p:cNvPr id="7" name="ZoneTexte 6"/>
          <p:cNvSpPr txBox="1"/>
          <p:nvPr/>
        </p:nvSpPr>
        <p:spPr>
          <a:xfrm>
            <a:off x="26505" y="2226365"/>
            <a:ext cx="5592417" cy="2862322"/>
          </a:xfrm>
          <a:prstGeom prst="rect">
            <a:avLst/>
          </a:prstGeom>
          <a:noFill/>
        </p:spPr>
        <p:txBody>
          <a:bodyPr wrap="square" rtlCol="0">
            <a:spAutoFit/>
          </a:bodyPr>
          <a:lstStyle/>
          <a:p>
            <a:r>
              <a:rPr lang="fr-FR" dirty="0"/>
              <a:t>D'après les résultats de l'analyse ci-dessus, on peut dire que les variables RAM, Mémoire interne et Batterie sont plus important pour prédire le prix du mobile donc on peut écrire le tableau de données précédentes sous la forme linéaire : F(x) = ω0 + ω1x1 + ω2x2 + ω3x3 x1 : Mémoire interne. x2 : RAM. x3 : Batterie. ω0 : Le biais. ω1, ω2, et ω3 : Sont les poids associées a chaque variable. On va appliquer l'algorithme de régression linéaire pour la prédiction du prix de mobile. Et on suit les étapes ci-dessous pour atteindre notre but</a:t>
            </a:r>
          </a:p>
        </p:txBody>
      </p:sp>
    </p:spTree>
    <p:extLst>
      <p:ext uri="{BB962C8B-B14F-4D97-AF65-F5344CB8AC3E}">
        <p14:creationId xmlns:p14="http://schemas.microsoft.com/office/powerpoint/2010/main" val="24606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765</TotalTime>
  <Words>687</Words>
  <Application>Microsoft Office PowerPoint</Application>
  <PresentationFormat>Grand écran</PresentationFormat>
  <Paragraphs>47</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Roboto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dc:creator>
  <cp:lastModifiedBy>barra babah</cp:lastModifiedBy>
  <cp:revision>72</cp:revision>
  <dcterms:created xsi:type="dcterms:W3CDTF">2021-03-28T12:50:43Z</dcterms:created>
  <dcterms:modified xsi:type="dcterms:W3CDTF">2023-02-04T13:38:23Z</dcterms:modified>
</cp:coreProperties>
</file>