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8" r:id="rId6"/>
    <p:sldId id="269" r:id="rId7"/>
    <p:sldId id="260" r:id="rId8"/>
    <p:sldId id="266" r:id="rId9"/>
    <p:sldId id="261" r:id="rId10"/>
    <p:sldId id="262" r:id="rId11"/>
    <p:sldId id="263" r:id="rId12"/>
    <p:sldId id="264"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0" d="100"/>
          <a:sy n="80" d="100"/>
        </p:scale>
        <p:origin x="93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2BD795A-92FE-42D3-8DF5-11927363890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F66D728-38D9-465F-AE14-B7A8607EB328}">
      <dgm:prSet/>
      <dgm:spPr/>
      <dgm:t>
        <a:bodyPr/>
        <a:lstStyle/>
        <a:p>
          <a:r>
            <a:rPr lang="en-GB"/>
            <a:t>In conclusion, our air quality monitoring project has successfully achieved its objectives of providing real-time insights into environmental conditions. Through the integration of various sensors and the utilization of a cloud platform for data visualization, we have created a robust system capable of monitoring key air quality parameters. </a:t>
          </a:r>
          <a:endParaRPr lang="en-US"/>
        </a:p>
      </dgm:t>
    </dgm:pt>
    <dgm:pt modelId="{42B20052-F102-4653-951A-8C360FFA74BD}" type="parTrans" cxnId="{A7F566AF-8B3A-490C-BFE9-B44184F1F174}">
      <dgm:prSet/>
      <dgm:spPr/>
      <dgm:t>
        <a:bodyPr/>
        <a:lstStyle/>
        <a:p>
          <a:endParaRPr lang="en-US"/>
        </a:p>
      </dgm:t>
    </dgm:pt>
    <dgm:pt modelId="{A1E78C83-F700-4E2C-AEB6-34F939E37386}" type="sibTrans" cxnId="{A7F566AF-8B3A-490C-BFE9-B44184F1F174}">
      <dgm:prSet/>
      <dgm:spPr/>
      <dgm:t>
        <a:bodyPr/>
        <a:lstStyle/>
        <a:p>
          <a:endParaRPr lang="en-US"/>
        </a:p>
      </dgm:t>
    </dgm:pt>
    <dgm:pt modelId="{0E6E0B4B-0817-4390-8C20-C9D5043712B5}">
      <dgm:prSet/>
      <dgm:spPr/>
      <dgm:t>
        <a:bodyPr/>
        <a:lstStyle/>
        <a:p>
          <a:r>
            <a:rPr lang="en-GB"/>
            <a:t>Looking ahead, there is immense potential for further enhancements and applications of our air quality monitoring system. Future iterations could incorporate advanced sensor technologies, expand the geographical coverage, and integrate with public health initiatives. Ultimately, our project lays the foundation for addressing air quality challenges and fostering sustainable urban development.</a:t>
          </a:r>
          <a:endParaRPr lang="en-US"/>
        </a:p>
      </dgm:t>
    </dgm:pt>
    <dgm:pt modelId="{BB29D828-E1DB-401A-A91E-B28DDC369242}" type="parTrans" cxnId="{4C146E73-398C-4D8A-BE1D-07F178B4DEBF}">
      <dgm:prSet/>
      <dgm:spPr/>
      <dgm:t>
        <a:bodyPr/>
        <a:lstStyle/>
        <a:p>
          <a:endParaRPr lang="en-US"/>
        </a:p>
      </dgm:t>
    </dgm:pt>
    <dgm:pt modelId="{9598D081-F6C8-41DD-97B0-D0EE6AFAD7DA}" type="sibTrans" cxnId="{4C146E73-398C-4D8A-BE1D-07F178B4DEBF}">
      <dgm:prSet/>
      <dgm:spPr/>
      <dgm:t>
        <a:bodyPr/>
        <a:lstStyle/>
        <a:p>
          <a:endParaRPr lang="en-US"/>
        </a:p>
      </dgm:t>
    </dgm:pt>
    <dgm:pt modelId="{58360A93-66EC-447B-BEA3-A8969C1E7777}" type="pres">
      <dgm:prSet presAssocID="{52BD795A-92FE-42D3-8DF5-11927363890D}" presName="root" presStyleCnt="0">
        <dgm:presLayoutVars>
          <dgm:dir/>
          <dgm:resizeHandles val="exact"/>
        </dgm:presLayoutVars>
      </dgm:prSet>
      <dgm:spPr/>
    </dgm:pt>
    <dgm:pt modelId="{DCC9D641-5BCE-47FD-90B5-8BA664013523}" type="pres">
      <dgm:prSet presAssocID="{EF66D728-38D9-465F-AE14-B7A8607EB328}" presName="compNode" presStyleCnt="0"/>
      <dgm:spPr/>
    </dgm:pt>
    <dgm:pt modelId="{B984A25C-D586-4CFD-A1E7-1E7060540E89}" type="pres">
      <dgm:prSet presAssocID="{EF66D728-38D9-465F-AE14-B7A8607EB328}" presName="bgRect" presStyleLbl="bgShp" presStyleIdx="0" presStyleCnt="2"/>
      <dgm:spPr/>
    </dgm:pt>
    <dgm:pt modelId="{61A30630-343C-4EF3-B459-54A7DB7C3403}" type="pres">
      <dgm:prSet presAssocID="{EF66D728-38D9-465F-AE14-B7A8607EB3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EA6A745-72E1-44F3-ADA7-909CA1F7A1F1}" type="pres">
      <dgm:prSet presAssocID="{EF66D728-38D9-465F-AE14-B7A8607EB328}" presName="spaceRect" presStyleCnt="0"/>
      <dgm:spPr/>
    </dgm:pt>
    <dgm:pt modelId="{5EDD7731-8431-421B-8FA4-026E9DB873AF}" type="pres">
      <dgm:prSet presAssocID="{EF66D728-38D9-465F-AE14-B7A8607EB328}" presName="parTx" presStyleLbl="revTx" presStyleIdx="0" presStyleCnt="2">
        <dgm:presLayoutVars>
          <dgm:chMax val="0"/>
          <dgm:chPref val="0"/>
        </dgm:presLayoutVars>
      </dgm:prSet>
      <dgm:spPr/>
    </dgm:pt>
    <dgm:pt modelId="{A1C1E01F-FDF1-42BD-AD06-35910477D2F5}" type="pres">
      <dgm:prSet presAssocID="{A1E78C83-F700-4E2C-AEB6-34F939E37386}" presName="sibTrans" presStyleCnt="0"/>
      <dgm:spPr/>
    </dgm:pt>
    <dgm:pt modelId="{C056E4F1-0D74-4332-BBB2-310C3C4AB4B0}" type="pres">
      <dgm:prSet presAssocID="{0E6E0B4B-0817-4390-8C20-C9D5043712B5}" presName="compNode" presStyleCnt="0"/>
      <dgm:spPr/>
    </dgm:pt>
    <dgm:pt modelId="{1D20822C-53B8-43DB-893B-F7CA321F2516}" type="pres">
      <dgm:prSet presAssocID="{0E6E0B4B-0817-4390-8C20-C9D5043712B5}" presName="bgRect" presStyleLbl="bgShp" presStyleIdx="1" presStyleCnt="2"/>
      <dgm:spPr/>
    </dgm:pt>
    <dgm:pt modelId="{92240734-483D-4DC8-9F37-EE169DD6AA4E}" type="pres">
      <dgm:prSet presAssocID="{0E6E0B4B-0817-4390-8C20-C9D5043712B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6AE2BF7-D5CB-438F-AD61-BC0CEBB7A120}" type="pres">
      <dgm:prSet presAssocID="{0E6E0B4B-0817-4390-8C20-C9D5043712B5}" presName="spaceRect" presStyleCnt="0"/>
      <dgm:spPr/>
    </dgm:pt>
    <dgm:pt modelId="{F7229225-BE0C-4D54-85F5-DAE923783430}" type="pres">
      <dgm:prSet presAssocID="{0E6E0B4B-0817-4390-8C20-C9D5043712B5}" presName="parTx" presStyleLbl="revTx" presStyleIdx="1" presStyleCnt="2">
        <dgm:presLayoutVars>
          <dgm:chMax val="0"/>
          <dgm:chPref val="0"/>
        </dgm:presLayoutVars>
      </dgm:prSet>
      <dgm:spPr/>
    </dgm:pt>
  </dgm:ptLst>
  <dgm:cxnLst>
    <dgm:cxn modelId="{14A3A510-9773-46C1-A208-8B7D4DF39622}" type="presOf" srcId="{52BD795A-92FE-42D3-8DF5-11927363890D}" destId="{58360A93-66EC-447B-BEA3-A8969C1E7777}" srcOrd="0" destOrd="0" presId="urn:microsoft.com/office/officeart/2018/2/layout/IconVerticalSolidList"/>
    <dgm:cxn modelId="{4C146E73-398C-4D8A-BE1D-07F178B4DEBF}" srcId="{52BD795A-92FE-42D3-8DF5-11927363890D}" destId="{0E6E0B4B-0817-4390-8C20-C9D5043712B5}" srcOrd="1" destOrd="0" parTransId="{BB29D828-E1DB-401A-A91E-B28DDC369242}" sibTransId="{9598D081-F6C8-41DD-97B0-D0EE6AFAD7DA}"/>
    <dgm:cxn modelId="{D3B456A5-8A2E-43D4-AFDF-7B5698D948B9}" type="presOf" srcId="{EF66D728-38D9-465F-AE14-B7A8607EB328}" destId="{5EDD7731-8431-421B-8FA4-026E9DB873AF}" srcOrd="0" destOrd="0" presId="urn:microsoft.com/office/officeart/2018/2/layout/IconVerticalSolidList"/>
    <dgm:cxn modelId="{9402FAAD-701A-4CC3-8BC6-55B4112C8482}" type="presOf" srcId="{0E6E0B4B-0817-4390-8C20-C9D5043712B5}" destId="{F7229225-BE0C-4D54-85F5-DAE923783430}" srcOrd="0" destOrd="0" presId="urn:microsoft.com/office/officeart/2018/2/layout/IconVerticalSolidList"/>
    <dgm:cxn modelId="{A7F566AF-8B3A-490C-BFE9-B44184F1F174}" srcId="{52BD795A-92FE-42D3-8DF5-11927363890D}" destId="{EF66D728-38D9-465F-AE14-B7A8607EB328}" srcOrd="0" destOrd="0" parTransId="{42B20052-F102-4653-951A-8C360FFA74BD}" sibTransId="{A1E78C83-F700-4E2C-AEB6-34F939E37386}"/>
    <dgm:cxn modelId="{ECEBC668-FD89-4E25-A903-9559DB79B4F8}" type="presParOf" srcId="{58360A93-66EC-447B-BEA3-A8969C1E7777}" destId="{DCC9D641-5BCE-47FD-90B5-8BA664013523}" srcOrd="0" destOrd="0" presId="urn:microsoft.com/office/officeart/2018/2/layout/IconVerticalSolidList"/>
    <dgm:cxn modelId="{AA98DF3E-2AB3-41B2-9D62-759059ADF64C}" type="presParOf" srcId="{DCC9D641-5BCE-47FD-90B5-8BA664013523}" destId="{B984A25C-D586-4CFD-A1E7-1E7060540E89}" srcOrd="0" destOrd="0" presId="urn:microsoft.com/office/officeart/2018/2/layout/IconVerticalSolidList"/>
    <dgm:cxn modelId="{B4663C9A-E488-4DEF-82A7-9B3C805C46D6}" type="presParOf" srcId="{DCC9D641-5BCE-47FD-90B5-8BA664013523}" destId="{61A30630-343C-4EF3-B459-54A7DB7C3403}" srcOrd="1" destOrd="0" presId="urn:microsoft.com/office/officeart/2018/2/layout/IconVerticalSolidList"/>
    <dgm:cxn modelId="{9CAE3378-660E-4E7B-8991-D676B2F9CA38}" type="presParOf" srcId="{DCC9D641-5BCE-47FD-90B5-8BA664013523}" destId="{3EA6A745-72E1-44F3-ADA7-909CA1F7A1F1}" srcOrd="2" destOrd="0" presId="urn:microsoft.com/office/officeart/2018/2/layout/IconVerticalSolidList"/>
    <dgm:cxn modelId="{10AB441C-F9B6-4646-813A-B5483D1DC520}" type="presParOf" srcId="{DCC9D641-5BCE-47FD-90B5-8BA664013523}" destId="{5EDD7731-8431-421B-8FA4-026E9DB873AF}" srcOrd="3" destOrd="0" presId="urn:microsoft.com/office/officeart/2018/2/layout/IconVerticalSolidList"/>
    <dgm:cxn modelId="{76AE2EE7-4928-4C2C-8125-A3CAE6603A3C}" type="presParOf" srcId="{58360A93-66EC-447B-BEA3-A8969C1E7777}" destId="{A1C1E01F-FDF1-42BD-AD06-35910477D2F5}" srcOrd="1" destOrd="0" presId="urn:microsoft.com/office/officeart/2018/2/layout/IconVerticalSolidList"/>
    <dgm:cxn modelId="{35ED5A8F-3F35-4137-A2D7-7CA3B660609D}" type="presParOf" srcId="{58360A93-66EC-447B-BEA3-A8969C1E7777}" destId="{C056E4F1-0D74-4332-BBB2-310C3C4AB4B0}" srcOrd="2" destOrd="0" presId="urn:microsoft.com/office/officeart/2018/2/layout/IconVerticalSolidList"/>
    <dgm:cxn modelId="{208724ED-4DBD-4376-B665-78FD09C427BA}" type="presParOf" srcId="{C056E4F1-0D74-4332-BBB2-310C3C4AB4B0}" destId="{1D20822C-53B8-43DB-893B-F7CA321F2516}" srcOrd="0" destOrd="0" presId="urn:microsoft.com/office/officeart/2018/2/layout/IconVerticalSolidList"/>
    <dgm:cxn modelId="{1BAA2569-94E5-40A7-A714-66FBC6AD14F5}" type="presParOf" srcId="{C056E4F1-0D74-4332-BBB2-310C3C4AB4B0}" destId="{92240734-483D-4DC8-9F37-EE169DD6AA4E}" srcOrd="1" destOrd="0" presId="urn:microsoft.com/office/officeart/2018/2/layout/IconVerticalSolidList"/>
    <dgm:cxn modelId="{F5333764-8C17-433F-B8E3-6CCD07742BD5}" type="presParOf" srcId="{C056E4F1-0D74-4332-BBB2-310C3C4AB4B0}" destId="{96AE2BF7-D5CB-438F-AD61-BC0CEBB7A120}" srcOrd="2" destOrd="0" presId="urn:microsoft.com/office/officeart/2018/2/layout/IconVerticalSolidList"/>
    <dgm:cxn modelId="{EC53013F-D79B-4763-9563-ECF43DC2095D}" type="presParOf" srcId="{C056E4F1-0D74-4332-BBB2-310C3C4AB4B0}" destId="{F7229225-BE0C-4D54-85F5-DAE92378343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4A25C-D586-4CFD-A1E7-1E7060540E89}">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30630-343C-4EF3-B459-54A7DB7C3403}">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DD7731-8431-421B-8FA4-026E9DB873AF}">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66750">
            <a:lnSpc>
              <a:spcPct val="90000"/>
            </a:lnSpc>
            <a:spcBef>
              <a:spcPct val="0"/>
            </a:spcBef>
            <a:spcAft>
              <a:spcPct val="35000"/>
            </a:spcAft>
            <a:buNone/>
          </a:pPr>
          <a:r>
            <a:rPr lang="en-GB" sz="1500" kern="1200"/>
            <a:t>In conclusion, our air quality monitoring project has successfully achieved its objectives of providing real-time insights into environmental conditions. Through the integration of various sensors and the utilization of a cloud platform for data visualization, we have created a robust system capable of monitoring key air quality parameters. </a:t>
          </a:r>
          <a:endParaRPr lang="en-US" sz="1500" kern="1200"/>
        </a:p>
      </dsp:txBody>
      <dsp:txXfrm>
        <a:off x="1509882" y="708097"/>
        <a:ext cx="9005717" cy="1307257"/>
      </dsp:txXfrm>
    </dsp:sp>
    <dsp:sp modelId="{1D20822C-53B8-43DB-893B-F7CA321F2516}">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40734-483D-4DC8-9F37-EE169DD6AA4E}">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29225-BE0C-4D54-85F5-DAE923783430}">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666750">
            <a:lnSpc>
              <a:spcPct val="90000"/>
            </a:lnSpc>
            <a:spcBef>
              <a:spcPct val="0"/>
            </a:spcBef>
            <a:spcAft>
              <a:spcPct val="35000"/>
            </a:spcAft>
            <a:buNone/>
          </a:pPr>
          <a:r>
            <a:rPr lang="en-GB" sz="1500" kern="1200"/>
            <a:t>Looking ahead, there is immense potential for further enhancements and applications of our air quality monitoring system. Future iterations could incorporate advanced sensor technologies, expand the geographical coverage, and integrate with public health initiatives. Ultimately, our project lays the foundation for addressing air quality challenges and fostering sustainable urban development.</a:t>
          </a:r>
          <a:endParaRPr lang="en-US" sz="1500" kern="1200"/>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5F325-8DF3-401B-B71C-C02524DF2B6F}" type="datetimeFigureOut">
              <a:rPr lang="en-IE" smtClean="0"/>
              <a:t>06/06/2024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26EB90-5E6C-4B95-87D3-0BEE6056F614}" type="slidenum">
              <a:rPr lang="en-IE" smtClean="0"/>
              <a:t>‹#›</a:t>
            </a:fld>
            <a:endParaRPr lang="en-IE"/>
          </a:p>
        </p:txBody>
      </p:sp>
    </p:spTree>
    <p:extLst>
      <p:ext uri="{BB962C8B-B14F-4D97-AF65-F5344CB8AC3E}">
        <p14:creationId xmlns:p14="http://schemas.microsoft.com/office/powerpoint/2010/main" val="334323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EE26EB90-5E6C-4B95-87D3-0BEE6056F614}" type="slidenum">
              <a:rPr lang="en-IE" smtClean="0"/>
              <a:t>9</a:t>
            </a:fld>
            <a:endParaRPr lang="en-IE"/>
          </a:p>
        </p:txBody>
      </p:sp>
    </p:spTree>
    <p:extLst>
      <p:ext uri="{BB962C8B-B14F-4D97-AF65-F5344CB8AC3E}">
        <p14:creationId xmlns:p14="http://schemas.microsoft.com/office/powerpoint/2010/main" val="98379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1C97-551F-E59D-7602-1000A04F96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2EF51D55-3710-50B7-42BB-8D91F844B7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35477C3D-2CEA-F1E0-8ADE-9992FDFC7098}"/>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5" name="Footer Placeholder 4">
            <a:extLst>
              <a:ext uri="{FF2B5EF4-FFF2-40B4-BE49-F238E27FC236}">
                <a16:creationId xmlns:a16="http://schemas.microsoft.com/office/drawing/2014/main" id="{C651D635-F0F4-6F34-0A7B-3D6CD5F7787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4155076-6E55-DB2A-8360-F99540D741BA}"/>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111038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92AC-25AD-CE90-DD77-3AC5D94FC916}"/>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39412C7A-1D6A-590C-8D06-27D4CB44C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C17CC563-DA60-A0AD-40A7-8F7692FEC356}"/>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5" name="Footer Placeholder 4">
            <a:extLst>
              <a:ext uri="{FF2B5EF4-FFF2-40B4-BE49-F238E27FC236}">
                <a16:creationId xmlns:a16="http://schemas.microsoft.com/office/drawing/2014/main" id="{852C0C61-2DF3-B119-3AF7-19EBA7B9C9A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4DB529AE-086C-B5F2-77F2-DD9F9093C702}"/>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76818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2014A4-C709-9FA3-9753-8F9EA00709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79BE8EF-6F54-0DCC-4545-45EAD2EC97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DE6083B-23B3-DA76-6F61-E3E0DAF01169}"/>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5" name="Footer Placeholder 4">
            <a:extLst>
              <a:ext uri="{FF2B5EF4-FFF2-40B4-BE49-F238E27FC236}">
                <a16:creationId xmlns:a16="http://schemas.microsoft.com/office/drawing/2014/main" id="{98B18189-5A90-103F-B6C6-AC2DA3B02DF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0C75845-5C04-7E1B-E4B8-7C55D56C3DB5}"/>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1411476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44659-768D-2A5C-ED29-5F51F1D46EEE}"/>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5F6D6271-2792-1835-0085-A658BB2D5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2F2F87B0-25C1-0E11-E61F-5241F83BDCFD}"/>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5" name="Footer Placeholder 4">
            <a:extLst>
              <a:ext uri="{FF2B5EF4-FFF2-40B4-BE49-F238E27FC236}">
                <a16:creationId xmlns:a16="http://schemas.microsoft.com/office/drawing/2014/main" id="{8D9377F7-95D5-1D07-5BB8-5741BF79D61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2E5BC9C9-43F2-20F6-9631-BCA546E9FE69}"/>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350604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E236-A1A3-82E8-04DB-59F55918BC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2F469738-746B-A179-2829-5CE107D84C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45483C-AEA5-FD6F-6608-0ED2266D5B59}"/>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5" name="Footer Placeholder 4">
            <a:extLst>
              <a:ext uri="{FF2B5EF4-FFF2-40B4-BE49-F238E27FC236}">
                <a16:creationId xmlns:a16="http://schemas.microsoft.com/office/drawing/2014/main" id="{C079CE24-1BBD-2DC4-0D77-E1991B9554C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78D4B35-7980-2335-F32E-985EA6E1EE6E}"/>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748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FCD08-DF13-8EC7-20CF-0C6EB351CC4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CC85D17-9B56-2F63-32EA-BF7DDD363E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713E6602-28F6-C63D-8505-D50969C23E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0A396363-4495-8888-BE42-17014B02C897}"/>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6" name="Footer Placeholder 5">
            <a:extLst>
              <a:ext uri="{FF2B5EF4-FFF2-40B4-BE49-F238E27FC236}">
                <a16:creationId xmlns:a16="http://schemas.microsoft.com/office/drawing/2014/main" id="{23765B61-9849-0071-E4CD-B420BEE47BDE}"/>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D8DC964-F226-0DAA-2B6F-BFEC224ADB64}"/>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3924925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7695E-96D3-9EE0-95DC-043072C5CFA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8629BEB-0133-05E0-CE8B-A89909547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14DB7F-3BD5-7F7E-7A8E-70B08F8CF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7E8BC609-A97B-CCB0-4EBB-2DDC1EC9B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7A4DC7-2BFD-B8FD-2AA9-9C10FC84D5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91AEF3E-AD4E-A315-8BD4-705C67A3687D}"/>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8" name="Footer Placeholder 7">
            <a:extLst>
              <a:ext uri="{FF2B5EF4-FFF2-40B4-BE49-F238E27FC236}">
                <a16:creationId xmlns:a16="http://schemas.microsoft.com/office/drawing/2014/main" id="{BC5871B2-1031-C217-001A-A80EBAD7215A}"/>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7822B36C-8157-B7D7-767C-C363964F5AF8}"/>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292774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5563-7FD6-2FB4-E708-B5ABE0E81F52}"/>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1EE89514-9BD4-63D4-B066-7EA5292A1035}"/>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4" name="Footer Placeholder 3">
            <a:extLst>
              <a:ext uri="{FF2B5EF4-FFF2-40B4-BE49-F238E27FC236}">
                <a16:creationId xmlns:a16="http://schemas.microsoft.com/office/drawing/2014/main" id="{33B117DA-BCD0-ADEA-7778-F7B85005752F}"/>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E6F592FD-DC9E-DB0C-678A-E540EBD28769}"/>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56931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033B12-B5A4-9342-2C57-3F27D6AF03C3}"/>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3" name="Footer Placeholder 2">
            <a:extLst>
              <a:ext uri="{FF2B5EF4-FFF2-40B4-BE49-F238E27FC236}">
                <a16:creationId xmlns:a16="http://schemas.microsoft.com/office/drawing/2014/main" id="{C0135F9B-0312-245D-9DF6-D40A1E364FEE}"/>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25140644-C9FD-0CA3-4E72-E41CC4AF73EA}"/>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56443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9940A-C2A1-2EB4-6FF9-5C3C4DEEE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5FA34F3-8C2A-11BF-C51B-CB1AEA356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58EEB5FD-B0EE-D0FD-E9BB-207862B36C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7D954-5641-AE6C-6963-8E7989B777B0}"/>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6" name="Footer Placeholder 5">
            <a:extLst>
              <a:ext uri="{FF2B5EF4-FFF2-40B4-BE49-F238E27FC236}">
                <a16:creationId xmlns:a16="http://schemas.microsoft.com/office/drawing/2014/main" id="{8CB7570F-6284-C7D4-D29A-6017B111E28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45ED4B8-35BF-6A04-47DB-F8129C82B89C}"/>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59991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4540-E152-639F-7B76-D5574C90F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97B72AE9-8DE6-3CEF-7D7A-1B2D429DA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3869D5AC-2B6F-87CD-F2BF-CA21EE24C6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97BF7-242A-5858-CD6D-69FA2FB959B5}"/>
              </a:ext>
            </a:extLst>
          </p:cNvPr>
          <p:cNvSpPr>
            <a:spLocks noGrp="1"/>
          </p:cNvSpPr>
          <p:nvPr>
            <p:ph type="dt" sz="half" idx="10"/>
          </p:nvPr>
        </p:nvSpPr>
        <p:spPr/>
        <p:txBody>
          <a:bodyPr/>
          <a:lstStyle/>
          <a:p>
            <a:fld id="{ABC46D30-623C-4922-AE94-1F35D703EAD8}" type="datetimeFigureOut">
              <a:rPr lang="en-IE" smtClean="0"/>
              <a:t>06/06/2024</a:t>
            </a:fld>
            <a:endParaRPr lang="en-IE"/>
          </a:p>
        </p:txBody>
      </p:sp>
      <p:sp>
        <p:nvSpPr>
          <p:cNvPr id="6" name="Footer Placeholder 5">
            <a:extLst>
              <a:ext uri="{FF2B5EF4-FFF2-40B4-BE49-F238E27FC236}">
                <a16:creationId xmlns:a16="http://schemas.microsoft.com/office/drawing/2014/main" id="{8FF3F152-40C7-77A7-F804-9DF295599E2D}"/>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14F51DB2-4CD0-44D6-17A5-2F057468EEE1}"/>
              </a:ext>
            </a:extLst>
          </p:cNvPr>
          <p:cNvSpPr>
            <a:spLocks noGrp="1"/>
          </p:cNvSpPr>
          <p:nvPr>
            <p:ph type="sldNum" sz="quarter" idx="12"/>
          </p:nvPr>
        </p:nvSpPr>
        <p:spPr/>
        <p:txBody>
          <a:bodyPr/>
          <a:lstStyle/>
          <a:p>
            <a:fld id="{54921635-249E-4159-9B4B-5A7D9EB01C2D}" type="slidenum">
              <a:rPr lang="en-IE" smtClean="0"/>
              <a:t>‹#›</a:t>
            </a:fld>
            <a:endParaRPr lang="en-IE"/>
          </a:p>
        </p:txBody>
      </p:sp>
    </p:spTree>
    <p:extLst>
      <p:ext uri="{BB962C8B-B14F-4D97-AF65-F5344CB8AC3E}">
        <p14:creationId xmlns:p14="http://schemas.microsoft.com/office/powerpoint/2010/main" val="171506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B7EB46-9827-36F4-E65C-AE50DCBF6F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B702AB1-A3B5-2195-8B9A-1876191AE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4A419D4D-6E0E-12B8-3CCA-B5EB599402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C46D30-623C-4922-AE94-1F35D703EAD8}" type="datetimeFigureOut">
              <a:rPr lang="en-IE" smtClean="0"/>
              <a:t>06/06/2024</a:t>
            </a:fld>
            <a:endParaRPr lang="en-IE"/>
          </a:p>
        </p:txBody>
      </p:sp>
      <p:sp>
        <p:nvSpPr>
          <p:cNvPr id="5" name="Footer Placeholder 4">
            <a:extLst>
              <a:ext uri="{FF2B5EF4-FFF2-40B4-BE49-F238E27FC236}">
                <a16:creationId xmlns:a16="http://schemas.microsoft.com/office/drawing/2014/main" id="{4B6B6950-B2C7-8CA0-7589-068212158D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E"/>
          </a:p>
        </p:txBody>
      </p:sp>
      <p:sp>
        <p:nvSpPr>
          <p:cNvPr id="6" name="Slide Number Placeholder 5">
            <a:extLst>
              <a:ext uri="{FF2B5EF4-FFF2-40B4-BE49-F238E27FC236}">
                <a16:creationId xmlns:a16="http://schemas.microsoft.com/office/drawing/2014/main" id="{BBCF40E4-1360-7CB8-44EE-C7786055D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921635-249E-4159-9B4B-5A7D9EB01C2D}" type="slidenum">
              <a:rPr lang="en-IE" smtClean="0"/>
              <a:t>‹#›</a:t>
            </a:fld>
            <a:endParaRPr lang="en-IE"/>
          </a:p>
        </p:txBody>
      </p:sp>
    </p:spTree>
    <p:extLst>
      <p:ext uri="{BB962C8B-B14F-4D97-AF65-F5344CB8AC3E}">
        <p14:creationId xmlns:p14="http://schemas.microsoft.com/office/powerpoint/2010/main" val="2530418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B1DD1E0-56D8-C657-17F0-884D1A2B5A48}"/>
              </a:ext>
            </a:extLst>
          </p:cNvPr>
          <p:cNvSpPr>
            <a:spLocks noGrp="1"/>
          </p:cNvSpPr>
          <p:nvPr>
            <p:ph type="ctrTitle"/>
          </p:nvPr>
        </p:nvSpPr>
        <p:spPr>
          <a:xfrm>
            <a:off x="3215729" y="1764407"/>
            <a:ext cx="5760846" cy="2310312"/>
          </a:xfrm>
        </p:spPr>
        <p:txBody>
          <a:bodyPr>
            <a:normAutofit/>
          </a:bodyPr>
          <a:lstStyle/>
          <a:p>
            <a:r>
              <a:rPr lang="en-GB" sz="5200">
                <a:solidFill>
                  <a:schemeClr val="tx2"/>
                </a:solidFill>
              </a:rPr>
              <a:t>A Real-Time Environmental Monitoring System</a:t>
            </a:r>
            <a:endParaRPr lang="en-IE" sz="5200">
              <a:solidFill>
                <a:schemeClr val="tx2"/>
              </a:solidFill>
            </a:endParaRPr>
          </a:p>
        </p:txBody>
      </p:sp>
      <p:sp>
        <p:nvSpPr>
          <p:cNvPr id="3" name="Subtitle 2">
            <a:extLst>
              <a:ext uri="{FF2B5EF4-FFF2-40B4-BE49-F238E27FC236}">
                <a16:creationId xmlns:a16="http://schemas.microsoft.com/office/drawing/2014/main" id="{0BDF33A9-68F0-7FE7-5EFC-B8FF12C9D755}"/>
              </a:ext>
            </a:extLst>
          </p:cNvPr>
          <p:cNvSpPr>
            <a:spLocks noGrp="1"/>
          </p:cNvSpPr>
          <p:nvPr>
            <p:ph type="subTitle" idx="1"/>
          </p:nvPr>
        </p:nvSpPr>
        <p:spPr>
          <a:xfrm>
            <a:off x="2638425" y="4074719"/>
            <a:ext cx="6662000" cy="682079"/>
          </a:xfrm>
        </p:spPr>
        <p:txBody>
          <a:bodyPr>
            <a:normAutofit/>
          </a:bodyPr>
          <a:lstStyle/>
          <a:p>
            <a:r>
              <a:rPr lang="en-IE" sz="2200" dirty="0">
                <a:solidFill>
                  <a:schemeClr val="tx2"/>
                </a:solidFill>
              </a:rPr>
              <a:t>By :- Pankaj Bhusal, Sakshi Ojha, Udayy Singh Pawar</a:t>
            </a:r>
          </a:p>
        </p:txBody>
      </p:sp>
    </p:spTree>
    <p:extLst>
      <p:ext uri="{BB962C8B-B14F-4D97-AF65-F5344CB8AC3E}">
        <p14:creationId xmlns:p14="http://schemas.microsoft.com/office/powerpoint/2010/main" val="1246517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D780B9-8B18-A91E-AAB7-B384005382A2}"/>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Testing and Evaluation</a:t>
            </a:r>
          </a:p>
        </p:txBody>
      </p:sp>
      <p:sp>
        <p:nvSpPr>
          <p:cNvPr id="3" name="Content Placeholder 2">
            <a:extLst>
              <a:ext uri="{FF2B5EF4-FFF2-40B4-BE49-F238E27FC236}">
                <a16:creationId xmlns:a16="http://schemas.microsoft.com/office/drawing/2014/main" id="{871DFF75-7AAD-E301-1DE3-07825E270C58}"/>
              </a:ext>
            </a:extLst>
          </p:cNvPr>
          <p:cNvSpPr>
            <a:spLocks/>
          </p:cNvSpPr>
          <p:nvPr/>
        </p:nvSpPr>
        <p:spPr>
          <a:xfrm>
            <a:off x="1649996" y="2615979"/>
            <a:ext cx="4393366" cy="3689405"/>
          </a:xfrm>
          <a:prstGeom prst="rect">
            <a:avLst/>
          </a:prstGeom>
        </p:spPr>
        <p:txBody>
          <a:bodyPr>
            <a:normAutofit/>
          </a:bodyPr>
          <a:lstStyle/>
          <a:p>
            <a:pPr defTabSz="768096">
              <a:spcAft>
                <a:spcPts val="600"/>
              </a:spcAft>
            </a:pPr>
            <a:r>
              <a:rPr lang="en-GB" sz="1512" b="1" kern="1200" dirty="0">
                <a:solidFill>
                  <a:schemeClr val="tx1"/>
                </a:solidFill>
                <a:latin typeface="+mn-lt"/>
                <a:ea typeface="+mn-ea"/>
                <a:cs typeface="+mn-cs"/>
              </a:rPr>
              <a:t>Testing Process:</a:t>
            </a:r>
            <a:endParaRPr lang="en-GB" sz="1512" kern="1200" dirty="0">
              <a:solidFill>
                <a:schemeClr val="tx1"/>
              </a:solidFill>
              <a:latin typeface="+mn-lt"/>
              <a:ea typeface="+mn-ea"/>
              <a:cs typeface="+mn-cs"/>
            </a:endParaRPr>
          </a:p>
          <a:p>
            <a:pPr defTabSz="768096">
              <a:spcAft>
                <a:spcPts val="600"/>
              </a:spcAft>
              <a:buFont typeface="Arial" panose="020B0604020202020204" pitchFamily="34" charset="0"/>
              <a:buChar char="•"/>
            </a:pPr>
            <a:r>
              <a:rPr lang="en-GB" sz="1512" b="1" kern="1200" dirty="0">
                <a:solidFill>
                  <a:schemeClr val="tx1"/>
                </a:solidFill>
                <a:latin typeface="+mn-lt"/>
                <a:ea typeface="+mn-ea"/>
                <a:cs typeface="+mn-cs"/>
              </a:rPr>
              <a:t>Methods:</a:t>
            </a:r>
            <a:endParaRPr lang="en-GB" sz="1512" kern="1200" dirty="0">
              <a:solidFill>
                <a:schemeClr val="tx1"/>
              </a:solidFill>
              <a:latin typeface="+mn-lt"/>
              <a:ea typeface="+mn-ea"/>
              <a:cs typeface="+mn-cs"/>
            </a:endParaRPr>
          </a:p>
          <a:p>
            <a:pPr marL="624078" lvl="1" indent="-240030" defTabSz="768096">
              <a:spcAft>
                <a:spcPts val="600"/>
              </a:spcAft>
              <a:buFont typeface="Arial" panose="020B0604020202020204" pitchFamily="34" charset="0"/>
              <a:buChar char="•"/>
            </a:pPr>
            <a:r>
              <a:rPr lang="en-GB" sz="1512" kern="1200" dirty="0">
                <a:solidFill>
                  <a:schemeClr val="tx1"/>
                </a:solidFill>
                <a:latin typeface="+mn-lt"/>
                <a:ea typeface="+mn-ea"/>
                <a:cs typeface="+mn-cs"/>
              </a:rPr>
              <a:t>Collected feedback for usability insights.</a:t>
            </a:r>
          </a:p>
          <a:p>
            <a:pPr marL="624078" lvl="1" indent="-240030" defTabSz="768096">
              <a:spcAft>
                <a:spcPts val="600"/>
              </a:spcAft>
              <a:buFont typeface="Arial" panose="020B0604020202020204" pitchFamily="34" charset="0"/>
              <a:buChar char="•"/>
            </a:pPr>
            <a:r>
              <a:rPr lang="en-GB" sz="1512" kern="1200" dirty="0">
                <a:solidFill>
                  <a:schemeClr val="tx1"/>
                </a:solidFill>
                <a:latin typeface="+mn-lt"/>
                <a:ea typeface="+mn-ea"/>
                <a:cs typeface="+mn-cs"/>
              </a:rPr>
              <a:t>Conducted stress testing to ensure system stability under load.</a:t>
            </a:r>
          </a:p>
          <a:p>
            <a:pPr defTabSz="768096">
              <a:spcAft>
                <a:spcPts val="600"/>
              </a:spcAft>
              <a:buFont typeface="Arial" panose="020B0604020202020204" pitchFamily="34" charset="0"/>
              <a:buChar char="•"/>
            </a:pPr>
            <a:r>
              <a:rPr lang="en-GB" sz="1512" b="1" kern="1200" dirty="0">
                <a:solidFill>
                  <a:schemeClr val="tx1"/>
                </a:solidFill>
                <a:latin typeface="+mn-lt"/>
                <a:ea typeface="+mn-ea"/>
                <a:cs typeface="+mn-cs"/>
              </a:rPr>
              <a:t>Test Cases and Results:</a:t>
            </a:r>
            <a:endParaRPr lang="en-GB" sz="1512" kern="1200" dirty="0">
              <a:solidFill>
                <a:schemeClr val="tx1"/>
              </a:solidFill>
              <a:latin typeface="+mn-lt"/>
              <a:ea typeface="+mn-ea"/>
              <a:cs typeface="+mn-cs"/>
            </a:endParaRPr>
          </a:p>
          <a:p>
            <a:pPr marL="624078" lvl="1" indent="-240030" defTabSz="768096">
              <a:spcAft>
                <a:spcPts val="600"/>
              </a:spcAft>
              <a:buFont typeface="Arial" panose="020B0604020202020204" pitchFamily="34" charset="0"/>
              <a:buChar char="•"/>
            </a:pPr>
            <a:r>
              <a:rPr lang="en-GB" sz="1512" kern="1200" dirty="0">
                <a:solidFill>
                  <a:schemeClr val="tx1"/>
                </a:solidFill>
                <a:latin typeface="+mn-lt"/>
                <a:ea typeface="+mn-ea"/>
                <a:cs typeface="+mn-cs"/>
              </a:rPr>
              <a:t>Example: Simulated high CO2 levels to test alert accuracy.</a:t>
            </a:r>
          </a:p>
          <a:p>
            <a:pPr marL="624078" lvl="1" indent="-240030" defTabSz="768096">
              <a:spcAft>
                <a:spcPts val="600"/>
              </a:spcAft>
              <a:buFont typeface="Arial" panose="020B0604020202020204" pitchFamily="34" charset="0"/>
              <a:buChar char="•"/>
            </a:pPr>
            <a:r>
              <a:rPr lang="en-GB" sz="1512" kern="1200" dirty="0">
                <a:solidFill>
                  <a:schemeClr val="tx1"/>
                </a:solidFill>
                <a:latin typeface="+mn-lt"/>
                <a:ea typeface="+mn-ea"/>
                <a:cs typeface="+mn-cs"/>
              </a:rPr>
              <a:t>Result: Buzzer and red LED activated correctly.</a:t>
            </a:r>
          </a:p>
          <a:p>
            <a:pPr>
              <a:spcAft>
                <a:spcPts val="600"/>
              </a:spcAft>
            </a:pPr>
            <a:endParaRPr lang="en-IE" sz="1800" dirty="0"/>
          </a:p>
        </p:txBody>
      </p:sp>
      <p:sp>
        <p:nvSpPr>
          <p:cNvPr id="4" name="Content Placeholder 3">
            <a:extLst>
              <a:ext uri="{FF2B5EF4-FFF2-40B4-BE49-F238E27FC236}">
                <a16:creationId xmlns:a16="http://schemas.microsoft.com/office/drawing/2014/main" id="{6C418CD0-45D5-DF87-D14A-CCC7501ACF24}"/>
              </a:ext>
            </a:extLst>
          </p:cNvPr>
          <p:cNvSpPr>
            <a:spLocks/>
          </p:cNvSpPr>
          <p:nvPr/>
        </p:nvSpPr>
        <p:spPr>
          <a:xfrm>
            <a:off x="6172579" y="2615979"/>
            <a:ext cx="4393366" cy="3689405"/>
          </a:xfrm>
          <a:prstGeom prst="rect">
            <a:avLst/>
          </a:prstGeom>
        </p:spPr>
        <p:txBody>
          <a:bodyPr>
            <a:normAutofit/>
          </a:bodyPr>
          <a:lstStyle/>
          <a:p>
            <a:pPr defTabSz="768096">
              <a:spcAft>
                <a:spcPts val="600"/>
              </a:spcAft>
            </a:pPr>
            <a:r>
              <a:rPr lang="en-GB" sz="1512" b="1" kern="1200">
                <a:solidFill>
                  <a:schemeClr val="tx1"/>
                </a:solidFill>
                <a:latin typeface="+mn-lt"/>
                <a:ea typeface="+mn-ea"/>
                <a:cs typeface="+mn-cs"/>
              </a:rPr>
              <a:t>Evaluation:</a:t>
            </a:r>
            <a:endParaRPr lang="en-GB" sz="1512" kern="1200">
              <a:solidFill>
                <a:schemeClr val="tx1"/>
              </a:solidFill>
              <a:latin typeface="+mn-lt"/>
              <a:ea typeface="+mn-ea"/>
              <a:cs typeface="+mn-cs"/>
            </a:endParaRPr>
          </a:p>
          <a:p>
            <a:pPr defTabSz="768096">
              <a:spcAft>
                <a:spcPts val="600"/>
              </a:spcAft>
              <a:buFont typeface="Arial" panose="020B0604020202020204" pitchFamily="34" charset="0"/>
              <a:buChar char="•"/>
            </a:pPr>
            <a:r>
              <a:rPr lang="en-GB" sz="1512" b="1" kern="1200">
                <a:solidFill>
                  <a:schemeClr val="tx1"/>
                </a:solidFill>
                <a:latin typeface="+mn-lt"/>
                <a:ea typeface="+mn-ea"/>
                <a:cs typeface="+mn-cs"/>
              </a:rPr>
              <a:t>Performance Metrics:</a:t>
            </a:r>
            <a:endParaRPr lang="en-GB" sz="1512" kern="1200">
              <a:solidFill>
                <a:schemeClr val="tx1"/>
              </a:solidFill>
              <a:latin typeface="+mn-lt"/>
              <a:ea typeface="+mn-ea"/>
              <a:cs typeface="+mn-cs"/>
            </a:endParaRPr>
          </a:p>
          <a:p>
            <a:pPr marL="624078" lvl="1" indent="-240030" defTabSz="768096">
              <a:spcAft>
                <a:spcPts val="600"/>
              </a:spcAft>
              <a:buFont typeface="Arial" panose="020B0604020202020204" pitchFamily="34" charset="0"/>
              <a:buChar char="•"/>
            </a:pPr>
            <a:r>
              <a:rPr lang="en-GB" sz="1512" kern="1200">
                <a:solidFill>
                  <a:schemeClr val="tx1"/>
                </a:solidFill>
                <a:latin typeface="+mn-lt"/>
                <a:ea typeface="+mn-ea"/>
                <a:cs typeface="+mn-cs"/>
              </a:rPr>
              <a:t>Response time of sensors.</a:t>
            </a:r>
          </a:p>
          <a:p>
            <a:pPr marL="624078" lvl="1" indent="-240030" defTabSz="768096">
              <a:spcAft>
                <a:spcPts val="600"/>
              </a:spcAft>
              <a:buFont typeface="Arial" panose="020B0604020202020204" pitchFamily="34" charset="0"/>
              <a:buChar char="•"/>
            </a:pPr>
            <a:r>
              <a:rPr lang="en-GB" sz="1512" kern="1200">
                <a:solidFill>
                  <a:schemeClr val="tx1"/>
                </a:solidFill>
                <a:latin typeface="+mn-lt"/>
                <a:ea typeface="+mn-ea"/>
                <a:cs typeface="+mn-cs"/>
              </a:rPr>
              <a:t>Accuracy of data logging and alerts.</a:t>
            </a:r>
          </a:p>
          <a:p>
            <a:pPr defTabSz="768096">
              <a:spcAft>
                <a:spcPts val="600"/>
              </a:spcAft>
              <a:buFont typeface="Arial" panose="020B0604020202020204" pitchFamily="34" charset="0"/>
              <a:buChar char="•"/>
            </a:pPr>
            <a:r>
              <a:rPr lang="en-GB" sz="1512" b="1" kern="1200">
                <a:solidFill>
                  <a:schemeClr val="tx1"/>
                </a:solidFill>
                <a:latin typeface="+mn-lt"/>
                <a:ea typeface="+mn-ea"/>
                <a:cs typeface="+mn-cs"/>
              </a:rPr>
              <a:t>Issues and Resolutions:</a:t>
            </a:r>
            <a:endParaRPr lang="en-GB" sz="1512" kern="1200">
              <a:solidFill>
                <a:schemeClr val="tx1"/>
              </a:solidFill>
              <a:latin typeface="+mn-lt"/>
              <a:ea typeface="+mn-ea"/>
              <a:cs typeface="+mn-cs"/>
            </a:endParaRPr>
          </a:p>
          <a:p>
            <a:pPr marL="624078" lvl="1" indent="-240030" defTabSz="768096">
              <a:spcAft>
                <a:spcPts val="600"/>
              </a:spcAft>
              <a:buFont typeface="Arial" panose="020B0604020202020204" pitchFamily="34" charset="0"/>
              <a:buChar char="•"/>
            </a:pPr>
            <a:r>
              <a:rPr lang="en-GB" sz="1512" kern="1200">
                <a:solidFill>
                  <a:schemeClr val="tx1"/>
                </a:solidFill>
                <a:latin typeface="+mn-lt"/>
                <a:ea typeface="+mn-ea"/>
                <a:cs typeface="+mn-cs"/>
              </a:rPr>
              <a:t>Initial delay in data transmission to ThingSpeak.</a:t>
            </a:r>
          </a:p>
          <a:p>
            <a:pPr marL="624078" lvl="1" indent="-240030" defTabSz="768096">
              <a:spcAft>
                <a:spcPts val="600"/>
              </a:spcAft>
              <a:buFont typeface="Arial" panose="020B0604020202020204" pitchFamily="34" charset="0"/>
              <a:buChar char="•"/>
            </a:pPr>
            <a:r>
              <a:rPr lang="en-GB" sz="1512" kern="1200">
                <a:solidFill>
                  <a:schemeClr val="tx1"/>
                </a:solidFill>
                <a:latin typeface="+mn-lt"/>
                <a:ea typeface="+mn-ea"/>
                <a:cs typeface="+mn-cs"/>
              </a:rPr>
              <a:t>Resolved by optimizing API request handling.</a:t>
            </a:r>
          </a:p>
          <a:p>
            <a:pPr>
              <a:spcAft>
                <a:spcPts val="600"/>
              </a:spcAft>
            </a:pPr>
            <a:endParaRPr lang="en-IE" sz="1800"/>
          </a:p>
        </p:txBody>
      </p:sp>
    </p:spTree>
    <p:extLst>
      <p:ext uri="{BB962C8B-B14F-4D97-AF65-F5344CB8AC3E}">
        <p14:creationId xmlns:p14="http://schemas.microsoft.com/office/powerpoint/2010/main" val="138044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87E25-E0B3-43C6-C13A-3E947E95388D}"/>
              </a:ext>
            </a:extLst>
          </p:cNvPr>
          <p:cNvSpPr>
            <a:spLocks noGrp="1"/>
          </p:cNvSpPr>
          <p:nvPr>
            <p:ph type="title"/>
          </p:nvPr>
        </p:nvSpPr>
        <p:spPr>
          <a:xfrm>
            <a:off x="686834" y="1153572"/>
            <a:ext cx="3200400" cy="4461163"/>
          </a:xfrm>
        </p:spPr>
        <p:txBody>
          <a:bodyPr>
            <a:normAutofit/>
          </a:bodyPr>
          <a:lstStyle/>
          <a:p>
            <a:r>
              <a:rPr lang="en-IE">
                <a:solidFill>
                  <a:srgbClr val="FFFFFF"/>
                </a:solidFill>
              </a:rPr>
              <a:t>Results and Discussion</a:t>
            </a:r>
          </a:p>
        </p:txBody>
      </p:sp>
      <p:sp>
        <p:nvSpPr>
          <p:cNvPr id="17" name="Arc 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2BEB31-55BC-FC30-476F-2140032CEBC8}"/>
              </a:ext>
            </a:extLst>
          </p:cNvPr>
          <p:cNvSpPr>
            <a:spLocks noGrp="1"/>
          </p:cNvSpPr>
          <p:nvPr>
            <p:ph idx="1"/>
          </p:nvPr>
        </p:nvSpPr>
        <p:spPr>
          <a:xfrm>
            <a:off x="4447308" y="591344"/>
            <a:ext cx="6906491" cy="5585619"/>
          </a:xfrm>
        </p:spPr>
        <p:txBody>
          <a:bodyPr anchor="ctr">
            <a:normAutofit/>
          </a:bodyPr>
          <a:lstStyle/>
          <a:p>
            <a:r>
              <a:rPr lang="en-GB" sz="2400" b="1" dirty="0"/>
              <a:t>Summary of Results:</a:t>
            </a:r>
            <a:endParaRPr lang="en-GB" sz="2400" dirty="0"/>
          </a:p>
          <a:p>
            <a:pPr>
              <a:buFont typeface="Arial" panose="020B0604020202020204" pitchFamily="34" charset="0"/>
              <a:buChar char="•"/>
            </a:pPr>
            <a:r>
              <a:rPr lang="en-GB" sz="2400" dirty="0"/>
              <a:t>The testing phase revealed robust performance metrics, showcasing the reliability and accuracy of our air quality monitoring system.</a:t>
            </a:r>
          </a:p>
          <a:p>
            <a:pPr>
              <a:buFont typeface="Arial" panose="020B0604020202020204" pitchFamily="34" charset="0"/>
              <a:buChar char="•"/>
            </a:pPr>
            <a:r>
              <a:rPr lang="en-GB" sz="2400" dirty="0"/>
              <a:t>Data collected from various sensors provided comprehensive insights into environmental conditions, enabling informed decision-making.</a:t>
            </a:r>
          </a:p>
          <a:p>
            <a:r>
              <a:rPr lang="en-GB" sz="2400" b="1" dirty="0"/>
              <a:t>User Experience Improvements:</a:t>
            </a:r>
            <a:endParaRPr lang="en-GB" sz="2400" dirty="0"/>
          </a:p>
          <a:p>
            <a:pPr>
              <a:buFont typeface="Arial" panose="020B0604020202020204" pitchFamily="34" charset="0"/>
              <a:buChar char="•"/>
            </a:pPr>
            <a:r>
              <a:rPr lang="en-GB" sz="2400" dirty="0"/>
              <a:t>Incorporating user feedback has led to significant enhancements in system usability and interface design.</a:t>
            </a:r>
          </a:p>
          <a:p>
            <a:pPr>
              <a:buFont typeface="Arial" panose="020B0604020202020204" pitchFamily="34" charset="0"/>
              <a:buChar char="•"/>
            </a:pPr>
            <a:r>
              <a:rPr lang="en-GB" sz="2400" dirty="0"/>
              <a:t>Streamlined navigation and intuitive features have enhanced user engagement and satisfaction.</a:t>
            </a:r>
          </a:p>
          <a:p>
            <a:endParaRPr lang="en-IE" sz="2400" dirty="0"/>
          </a:p>
        </p:txBody>
      </p:sp>
    </p:spTree>
    <p:extLst>
      <p:ext uri="{BB962C8B-B14F-4D97-AF65-F5344CB8AC3E}">
        <p14:creationId xmlns:p14="http://schemas.microsoft.com/office/powerpoint/2010/main" val="299660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88A13-932D-C525-EC53-D19D13C2D614}"/>
              </a:ext>
            </a:extLst>
          </p:cNvPr>
          <p:cNvSpPr>
            <a:spLocks noGrp="1"/>
          </p:cNvSpPr>
          <p:nvPr>
            <p:ph type="title"/>
          </p:nvPr>
        </p:nvSpPr>
        <p:spPr>
          <a:xfrm>
            <a:off x="841248" y="256032"/>
            <a:ext cx="10506456" cy="1014984"/>
          </a:xfrm>
        </p:spPr>
        <p:txBody>
          <a:bodyPr anchor="b">
            <a:normAutofit/>
          </a:bodyPr>
          <a:lstStyle/>
          <a:p>
            <a:r>
              <a:rPr lang="en-GB" dirty="0"/>
              <a:t>Conclusion:</a:t>
            </a:r>
            <a:endParaRPr lang="en-IE"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E119DA2-9889-C026-C0C4-CB8F908CF328}"/>
              </a:ext>
            </a:extLst>
          </p:cNvPr>
          <p:cNvGraphicFramePr>
            <a:graphicFrameLocks noGrp="1"/>
          </p:cNvGraphicFramePr>
          <p:nvPr>
            <p:ph idx="1"/>
            <p:extLst>
              <p:ext uri="{D42A27DB-BD31-4B8C-83A1-F6EECF244321}">
                <p14:modId xmlns:p14="http://schemas.microsoft.com/office/powerpoint/2010/main" val="239565351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558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141EF-6716-4534-770C-84AF601B01B1}"/>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a:solidFill>
                  <a:schemeClr val="tx1"/>
                </a:solidFill>
                <a:latin typeface="+mj-lt"/>
                <a:ea typeface="+mj-ea"/>
                <a:cs typeface="+mj-cs"/>
              </a:rPr>
              <a:t>Questions?</a:t>
            </a:r>
          </a:p>
        </p:txBody>
      </p:sp>
      <p:cxnSp>
        <p:nvCxnSpPr>
          <p:cNvPr id="34" name="Straight Connector 3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06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06CEF4B-2247-66F5-5E95-A3DD97D321CD}"/>
              </a:ext>
            </a:extLst>
          </p:cNvPr>
          <p:cNvSpPr>
            <a:spLocks noGrp="1"/>
          </p:cNvSpPr>
          <p:nvPr>
            <p:ph type="title"/>
          </p:nvPr>
        </p:nvSpPr>
        <p:spPr>
          <a:xfrm>
            <a:off x="838200" y="365125"/>
            <a:ext cx="5393361" cy="1325563"/>
          </a:xfrm>
        </p:spPr>
        <p:txBody>
          <a:bodyPr>
            <a:normAutofit/>
          </a:bodyPr>
          <a:lstStyle/>
          <a:p>
            <a:r>
              <a:rPr lang="en-IE" sz="3700" b="1"/>
              <a:t>Overview of the Project:</a:t>
            </a:r>
            <a:br>
              <a:rPr lang="en-IE" sz="3700"/>
            </a:br>
            <a:endParaRPr lang="en-IE" sz="3700"/>
          </a:p>
        </p:txBody>
      </p:sp>
      <p:sp>
        <p:nvSpPr>
          <p:cNvPr id="3" name="Content Placeholder 2">
            <a:extLst>
              <a:ext uri="{FF2B5EF4-FFF2-40B4-BE49-F238E27FC236}">
                <a16:creationId xmlns:a16="http://schemas.microsoft.com/office/drawing/2014/main" id="{BE047F06-1399-058D-C60A-CC4123BA7CAD}"/>
              </a:ext>
            </a:extLst>
          </p:cNvPr>
          <p:cNvSpPr>
            <a:spLocks noGrp="1"/>
          </p:cNvSpPr>
          <p:nvPr>
            <p:ph idx="1"/>
          </p:nvPr>
        </p:nvSpPr>
        <p:spPr>
          <a:xfrm>
            <a:off x="838200" y="1825625"/>
            <a:ext cx="5393361" cy="4351338"/>
          </a:xfrm>
        </p:spPr>
        <p:txBody>
          <a:bodyPr>
            <a:normAutofit/>
          </a:bodyPr>
          <a:lstStyle/>
          <a:p>
            <a:r>
              <a:rPr lang="en-GB" sz="2400" dirty="0"/>
              <a:t>Our project focuses on developing a real-time environmental monitoring system using a combination of various sensors and the ThingSpeak platform. This system aims to collect and </a:t>
            </a:r>
            <a:r>
              <a:rPr lang="en-GB" sz="2400" dirty="0" err="1"/>
              <a:t>analyze</a:t>
            </a:r>
            <a:r>
              <a:rPr lang="en-GB" sz="2400" dirty="0"/>
              <a:t> data related to gas levels, temperature, humidity, and CO2 concentration in the environment. The collected data is visualized on ThingSpeak, enabling users to monitor the environmental conditions remotely.</a:t>
            </a:r>
            <a:endParaRPr lang="en-IE" sz="2400" dirty="0"/>
          </a:p>
        </p:txBody>
      </p:sp>
      <p:pic>
        <p:nvPicPr>
          <p:cNvPr id="5" name="Picture 4" descr="Digital financial graph">
            <a:extLst>
              <a:ext uri="{FF2B5EF4-FFF2-40B4-BE49-F238E27FC236}">
                <a16:creationId xmlns:a16="http://schemas.microsoft.com/office/drawing/2014/main" id="{CF7F8892-309A-5E74-4FB3-DA277FC1C3DC}"/>
              </a:ext>
            </a:extLst>
          </p:cNvPr>
          <p:cNvPicPr>
            <a:picLocks noChangeAspect="1"/>
          </p:cNvPicPr>
          <p:nvPr/>
        </p:nvPicPr>
        <p:blipFill rotWithShape="1">
          <a:blip r:embed="rId2"/>
          <a:srcRect l="26627" r="17124"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94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2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1D9CA-0D22-DD77-8B86-B711431B94AC}"/>
              </a:ext>
            </a:extLst>
          </p:cNvPr>
          <p:cNvSpPr>
            <a:spLocks noGrp="1"/>
          </p:cNvSpPr>
          <p:nvPr>
            <p:ph type="title"/>
          </p:nvPr>
        </p:nvSpPr>
        <p:spPr>
          <a:xfrm>
            <a:off x="761803" y="350196"/>
            <a:ext cx="4646904" cy="1624520"/>
          </a:xfrm>
        </p:spPr>
        <p:txBody>
          <a:bodyPr anchor="ctr">
            <a:normAutofit/>
          </a:bodyPr>
          <a:lstStyle/>
          <a:p>
            <a:r>
              <a:rPr lang="en-IE" sz="4000" dirty="0"/>
              <a:t>Objectives and Goals:</a:t>
            </a:r>
          </a:p>
        </p:txBody>
      </p:sp>
      <p:sp>
        <p:nvSpPr>
          <p:cNvPr id="35" name="Rectangle 1">
            <a:extLst>
              <a:ext uri="{FF2B5EF4-FFF2-40B4-BE49-F238E27FC236}">
                <a16:creationId xmlns:a16="http://schemas.microsoft.com/office/drawing/2014/main" id="{5A2A952C-4453-2573-B211-ECB321AE61E8}"/>
              </a:ext>
            </a:extLst>
          </p:cNvPr>
          <p:cNvSpPr>
            <a:spLocks noGrp="1" noChangeArrowheads="1"/>
          </p:cNvSpPr>
          <p:nvPr>
            <p:ph idx="1"/>
          </p:nvPr>
        </p:nvSpPr>
        <p:spPr bwMode="auto">
          <a:xfrm>
            <a:off x="761802" y="2871019"/>
            <a:ext cx="4646905" cy="348533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Real-Time Data Collection:</a:t>
            </a:r>
            <a:endParaRPr lang="en-US" altLang="en-US" sz="14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 Implement sensors to collect data on gas levels, temperature, humidity, and CO2 concentration continuously.</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Data Visualization:</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Utilize the ThingSpeak platform to visualize the collected data in an intuitive and accessible manner.</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User Alerts and Notifications:</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400" b="0" i="0" u="none" strike="noStrike" cap="none" normalizeH="0" baseline="0" dirty="0">
                <a:ln>
                  <a:noFill/>
                </a:ln>
                <a:effectLst/>
                <a:latin typeface="Arial" panose="020B0604020202020204" pitchFamily="34" charset="0"/>
              </a:rPr>
              <a:t>Integrate alert mechanisms such as buzzers and LEDs to notify users of significant changes  in real-time.</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System Robustness:</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lang="en-GB" sz="1400" dirty="0"/>
              <a:t>Reliable operation with thorough testing and issue resolution.</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User-Friendly Interface:</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lang="en-GB" sz="1400" dirty="0"/>
              <a:t>Clear and descriptive data visualizations with labels and legends.</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Scalability and Future Integration:</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lang="en-GB" sz="1400" dirty="0"/>
              <a:t>Expandable design for future sensor additions and enhanced monitoring capabilities.</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pic>
        <p:nvPicPr>
          <p:cNvPr id="14" name="Picture 13" descr="Light bulb on yellow background with sketched light beams and cord">
            <a:extLst>
              <a:ext uri="{FF2B5EF4-FFF2-40B4-BE49-F238E27FC236}">
                <a16:creationId xmlns:a16="http://schemas.microsoft.com/office/drawing/2014/main" id="{B691454A-F665-9A3E-8457-32266D0D4D4D}"/>
              </a:ext>
            </a:extLst>
          </p:cNvPr>
          <p:cNvPicPr>
            <a:picLocks noChangeAspect="1"/>
          </p:cNvPicPr>
          <p:nvPr/>
        </p:nvPicPr>
        <p:blipFill rotWithShape="1">
          <a:blip r:embed="rId2"/>
          <a:srcRect l="45062" r="210"/>
          <a:stretch/>
        </p:blipFill>
        <p:spPr>
          <a:xfrm>
            <a:off x="6096000" y="1"/>
            <a:ext cx="6102825" cy="6858000"/>
          </a:xfrm>
          <a:prstGeom prst="rect">
            <a:avLst/>
          </a:prstGeom>
        </p:spPr>
      </p:pic>
    </p:spTree>
    <p:extLst>
      <p:ext uri="{BB962C8B-B14F-4D97-AF65-F5344CB8AC3E}">
        <p14:creationId xmlns:p14="http://schemas.microsoft.com/office/powerpoint/2010/main" val="3879107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168864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977A9C-1634-B9C5-C823-273B50A5CC30}"/>
              </a:ext>
            </a:extLst>
          </p:cNvPr>
          <p:cNvSpPr>
            <a:spLocks noGrp="1"/>
          </p:cNvSpPr>
          <p:nvPr>
            <p:ph type="title"/>
          </p:nvPr>
        </p:nvSpPr>
        <p:spPr>
          <a:xfrm>
            <a:off x="1156851" y="637762"/>
            <a:ext cx="9888496" cy="900131"/>
          </a:xfrm>
        </p:spPr>
        <p:txBody>
          <a:bodyPr vert="horz" lIns="91440" tIns="45720" rIns="91440" bIns="45720" rtlCol="0" anchor="t">
            <a:normAutofit/>
          </a:bodyPr>
          <a:lstStyle/>
          <a:p>
            <a:r>
              <a:rPr lang="en-US" sz="4000" kern="1200" dirty="0">
                <a:solidFill>
                  <a:schemeClr val="bg1"/>
                </a:solidFill>
                <a:latin typeface="+mj-lt"/>
                <a:ea typeface="+mj-ea"/>
                <a:cs typeface="+mj-cs"/>
              </a:rPr>
              <a:t>                           System Architecture</a:t>
            </a:r>
          </a:p>
        </p:txBody>
      </p:sp>
      <p:sp>
        <p:nvSpPr>
          <p:cNvPr id="17" name="Rectangle 1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2154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2C1E10F-A9A4-850F-6183-6816AC9008EF}"/>
              </a:ext>
            </a:extLst>
          </p:cNvPr>
          <p:cNvSpPr>
            <a:spLocks/>
          </p:cNvSpPr>
          <p:nvPr/>
        </p:nvSpPr>
        <p:spPr>
          <a:xfrm>
            <a:off x="1543562" y="2261336"/>
            <a:ext cx="4470210" cy="714077"/>
          </a:xfrm>
          <a:prstGeom prst="rect">
            <a:avLst/>
          </a:prstGeom>
        </p:spPr>
        <p:txBody>
          <a:bodyPr/>
          <a:lstStyle/>
          <a:p>
            <a:pPr defTabSz="786384">
              <a:spcAft>
                <a:spcPts val="600"/>
              </a:spcAft>
            </a:pPr>
            <a:r>
              <a:rPr lang="en-IE" sz="1548" kern="1200">
                <a:solidFill>
                  <a:schemeClr val="tx1"/>
                </a:solidFill>
                <a:latin typeface="+mn-lt"/>
                <a:ea typeface="+mn-ea"/>
                <a:cs typeface="+mn-cs"/>
              </a:rPr>
              <a:t>Hardware Components</a:t>
            </a:r>
            <a:endParaRPr lang="en-IE"/>
          </a:p>
        </p:txBody>
      </p:sp>
      <p:sp>
        <p:nvSpPr>
          <p:cNvPr id="4" name="Content Placeholder 3">
            <a:extLst>
              <a:ext uri="{FF2B5EF4-FFF2-40B4-BE49-F238E27FC236}">
                <a16:creationId xmlns:a16="http://schemas.microsoft.com/office/drawing/2014/main" id="{DFDCB86A-5C63-D156-3D5C-D56423F2DBD0}"/>
              </a:ext>
            </a:extLst>
          </p:cNvPr>
          <p:cNvSpPr>
            <a:spLocks/>
          </p:cNvSpPr>
          <p:nvPr/>
        </p:nvSpPr>
        <p:spPr>
          <a:xfrm>
            <a:off x="1543562" y="2975413"/>
            <a:ext cx="4470210" cy="3193401"/>
          </a:xfrm>
          <a:prstGeom prst="rect">
            <a:avLst/>
          </a:prstGeom>
        </p:spPr>
        <p:txBody>
          <a:bodyPr>
            <a:normAutofit/>
          </a:bodyPr>
          <a:lstStyle/>
          <a:p>
            <a:pPr defTabSz="786384">
              <a:spcAft>
                <a:spcPts val="600"/>
              </a:spcAft>
            </a:pPr>
            <a:r>
              <a:rPr lang="en-IE" sz="1548" b="1" kern="1200" dirty="0">
                <a:solidFill>
                  <a:schemeClr val="tx1"/>
                </a:solidFill>
                <a:latin typeface="+mn-lt"/>
                <a:ea typeface="+mn-ea"/>
                <a:cs typeface="+mn-cs"/>
              </a:rPr>
              <a:t>Sensors</a:t>
            </a:r>
          </a:p>
          <a:p>
            <a:pPr defTabSz="786384">
              <a:spcAft>
                <a:spcPts val="600"/>
              </a:spcAft>
              <a:buFont typeface="Wingdings" panose="05000000000000000000" pitchFamily="2" charset="2"/>
              <a:buChar char="Ø"/>
            </a:pPr>
            <a:r>
              <a:rPr lang="en-IE" sz="1548" kern="1200" dirty="0">
                <a:solidFill>
                  <a:schemeClr val="tx1"/>
                </a:solidFill>
                <a:latin typeface="+mn-lt"/>
                <a:ea typeface="+mn-ea"/>
                <a:cs typeface="+mn-cs"/>
              </a:rPr>
              <a:t>Gas Sensor(MQ2-gas Sensor)</a:t>
            </a:r>
          </a:p>
          <a:p>
            <a:pPr defTabSz="786384">
              <a:spcAft>
                <a:spcPts val="600"/>
              </a:spcAft>
              <a:buFont typeface="Wingdings" panose="05000000000000000000" pitchFamily="2" charset="2"/>
              <a:buChar char="Ø"/>
            </a:pPr>
            <a:r>
              <a:rPr lang="en-IE" sz="1548" kern="1200" dirty="0">
                <a:solidFill>
                  <a:schemeClr val="tx1"/>
                </a:solidFill>
                <a:latin typeface="+mn-lt"/>
                <a:ea typeface="+mn-ea"/>
                <a:cs typeface="+mn-cs"/>
              </a:rPr>
              <a:t>DHT11 Temperature and humidity Sensor</a:t>
            </a:r>
          </a:p>
          <a:p>
            <a:pPr defTabSz="786384">
              <a:spcAft>
                <a:spcPts val="600"/>
              </a:spcAft>
              <a:buFont typeface="Wingdings" panose="05000000000000000000" pitchFamily="2" charset="2"/>
              <a:buChar char="Ø"/>
            </a:pPr>
            <a:r>
              <a:rPr lang="en-IE" sz="1548" kern="1200" dirty="0">
                <a:solidFill>
                  <a:schemeClr val="tx1"/>
                </a:solidFill>
                <a:latin typeface="+mn-lt"/>
                <a:ea typeface="+mn-ea"/>
                <a:cs typeface="+mn-cs"/>
              </a:rPr>
              <a:t>Co2 Sensor(MH-Z19B)</a:t>
            </a:r>
          </a:p>
          <a:p>
            <a:pPr defTabSz="786384">
              <a:spcAft>
                <a:spcPts val="600"/>
              </a:spcAft>
            </a:pPr>
            <a:r>
              <a:rPr lang="en-IE" sz="1548" b="1" kern="1200" dirty="0">
                <a:solidFill>
                  <a:schemeClr val="tx1"/>
                </a:solidFill>
                <a:latin typeface="+mn-lt"/>
                <a:ea typeface="+mn-ea"/>
                <a:cs typeface="+mn-cs"/>
              </a:rPr>
              <a:t>Key Hardware</a:t>
            </a:r>
          </a:p>
          <a:p>
            <a:pPr defTabSz="786384">
              <a:spcAft>
                <a:spcPts val="600"/>
              </a:spcAft>
              <a:buFont typeface="Wingdings" panose="05000000000000000000" pitchFamily="2" charset="2"/>
              <a:buChar char="Ø"/>
            </a:pPr>
            <a:r>
              <a:rPr lang="en-IE" sz="1548" kern="1200" dirty="0" err="1">
                <a:solidFill>
                  <a:schemeClr val="tx1"/>
                </a:solidFill>
                <a:latin typeface="+mn-lt"/>
                <a:ea typeface="+mn-ea"/>
                <a:cs typeface="+mn-cs"/>
              </a:rPr>
              <a:t>RaspberryPi</a:t>
            </a:r>
            <a:endParaRPr lang="en-IE" sz="1548" kern="1200" dirty="0">
              <a:solidFill>
                <a:schemeClr val="tx1"/>
              </a:solidFill>
              <a:latin typeface="+mn-lt"/>
              <a:ea typeface="+mn-ea"/>
              <a:cs typeface="+mn-cs"/>
            </a:endParaRPr>
          </a:p>
          <a:p>
            <a:pPr defTabSz="786384">
              <a:spcAft>
                <a:spcPts val="600"/>
              </a:spcAft>
              <a:buFont typeface="Wingdings" panose="05000000000000000000" pitchFamily="2" charset="2"/>
              <a:buChar char="Ø"/>
            </a:pPr>
            <a:r>
              <a:rPr lang="en-IE" sz="1548" kern="1200" dirty="0" err="1">
                <a:solidFill>
                  <a:schemeClr val="tx1"/>
                </a:solidFill>
                <a:latin typeface="+mn-lt"/>
                <a:ea typeface="+mn-ea"/>
                <a:cs typeface="+mn-cs"/>
              </a:rPr>
              <a:t>Leds</a:t>
            </a:r>
            <a:r>
              <a:rPr lang="en-IE" sz="1548" kern="1200" dirty="0">
                <a:solidFill>
                  <a:schemeClr val="tx1"/>
                </a:solidFill>
                <a:latin typeface="+mn-lt"/>
                <a:ea typeface="+mn-ea"/>
                <a:cs typeface="+mn-cs"/>
              </a:rPr>
              <a:t> and buzzer for Alerts</a:t>
            </a:r>
          </a:p>
          <a:p>
            <a:pPr defTabSz="786384">
              <a:spcAft>
                <a:spcPts val="600"/>
              </a:spcAft>
              <a:buFont typeface="Wingdings" panose="05000000000000000000" pitchFamily="2" charset="2"/>
              <a:buChar char="Ø"/>
            </a:pPr>
            <a:r>
              <a:rPr lang="en-IE" sz="1548" kern="1200" dirty="0">
                <a:solidFill>
                  <a:schemeClr val="tx1"/>
                </a:solidFill>
                <a:latin typeface="+mn-lt"/>
                <a:ea typeface="+mn-ea"/>
                <a:cs typeface="+mn-cs"/>
              </a:rPr>
              <a:t>Jumper wires and Breadboard</a:t>
            </a:r>
          </a:p>
          <a:p>
            <a:pPr>
              <a:spcAft>
                <a:spcPts val="600"/>
              </a:spcAft>
            </a:pPr>
            <a:endParaRPr lang="en-IE" dirty="0"/>
          </a:p>
        </p:txBody>
      </p:sp>
      <p:sp>
        <p:nvSpPr>
          <p:cNvPr id="5" name="Text Placeholder 4">
            <a:extLst>
              <a:ext uri="{FF2B5EF4-FFF2-40B4-BE49-F238E27FC236}">
                <a16:creationId xmlns:a16="http://schemas.microsoft.com/office/drawing/2014/main" id="{925CC9AF-3380-F7EC-D75B-1BEEA99153BE}"/>
              </a:ext>
            </a:extLst>
          </p:cNvPr>
          <p:cNvSpPr>
            <a:spLocks/>
          </p:cNvSpPr>
          <p:nvPr/>
        </p:nvSpPr>
        <p:spPr>
          <a:xfrm>
            <a:off x="6165118" y="2261336"/>
            <a:ext cx="4492224" cy="714077"/>
          </a:xfrm>
          <a:prstGeom prst="rect">
            <a:avLst/>
          </a:prstGeom>
        </p:spPr>
        <p:txBody>
          <a:bodyPr/>
          <a:lstStyle/>
          <a:p>
            <a:pPr defTabSz="786384">
              <a:spcAft>
                <a:spcPts val="600"/>
              </a:spcAft>
            </a:pPr>
            <a:r>
              <a:rPr lang="en-IE" sz="1548" kern="1200" dirty="0">
                <a:solidFill>
                  <a:schemeClr val="tx1"/>
                </a:solidFill>
                <a:latin typeface="+mn-lt"/>
                <a:ea typeface="+mn-ea"/>
                <a:cs typeface="+mn-cs"/>
              </a:rPr>
              <a:t>Software Components</a:t>
            </a:r>
            <a:endParaRPr lang="en-IE" dirty="0"/>
          </a:p>
        </p:txBody>
      </p:sp>
      <p:sp>
        <p:nvSpPr>
          <p:cNvPr id="6" name="Content Placeholder 5">
            <a:extLst>
              <a:ext uri="{FF2B5EF4-FFF2-40B4-BE49-F238E27FC236}">
                <a16:creationId xmlns:a16="http://schemas.microsoft.com/office/drawing/2014/main" id="{822671D4-CEF6-2281-CFAA-7AE54CF64DCB}"/>
              </a:ext>
            </a:extLst>
          </p:cNvPr>
          <p:cNvSpPr>
            <a:spLocks/>
          </p:cNvSpPr>
          <p:nvPr/>
        </p:nvSpPr>
        <p:spPr>
          <a:xfrm>
            <a:off x="6165118" y="2975413"/>
            <a:ext cx="4492224" cy="3193401"/>
          </a:xfrm>
          <a:prstGeom prst="rect">
            <a:avLst/>
          </a:prstGeom>
        </p:spPr>
        <p:txBody>
          <a:bodyPr>
            <a:normAutofit/>
          </a:bodyPr>
          <a:lstStyle/>
          <a:p>
            <a:pPr defTabSz="786384">
              <a:spcAft>
                <a:spcPts val="600"/>
              </a:spcAft>
            </a:pPr>
            <a:r>
              <a:rPr lang="en-IE" sz="1548" kern="1200" dirty="0">
                <a:solidFill>
                  <a:schemeClr val="tx1"/>
                </a:solidFill>
                <a:latin typeface="+mn-lt"/>
                <a:ea typeface="+mn-ea"/>
                <a:cs typeface="+mn-cs"/>
              </a:rPr>
              <a:t>Python:</a:t>
            </a:r>
          </a:p>
          <a:p>
            <a:pPr defTabSz="786384">
              <a:spcAft>
                <a:spcPts val="600"/>
              </a:spcAft>
              <a:buFont typeface="Wingdings" panose="05000000000000000000" pitchFamily="2" charset="2"/>
              <a:buChar char="Ø"/>
            </a:pPr>
            <a:r>
              <a:rPr lang="en-IE" sz="1548" kern="1200" dirty="0">
                <a:solidFill>
                  <a:schemeClr val="tx1"/>
                </a:solidFill>
                <a:latin typeface="+mn-lt"/>
                <a:ea typeface="+mn-ea"/>
                <a:cs typeface="+mn-cs"/>
              </a:rPr>
              <a:t>For data collection and handling</a:t>
            </a:r>
          </a:p>
          <a:p>
            <a:pPr defTabSz="786384">
              <a:spcAft>
                <a:spcPts val="600"/>
              </a:spcAft>
            </a:pPr>
            <a:endParaRPr lang="en-IE" sz="1548" kern="1200" dirty="0">
              <a:solidFill>
                <a:schemeClr val="tx1"/>
              </a:solidFill>
              <a:latin typeface="+mn-lt"/>
              <a:ea typeface="+mn-ea"/>
              <a:cs typeface="+mn-cs"/>
            </a:endParaRPr>
          </a:p>
          <a:p>
            <a:pPr defTabSz="786384">
              <a:spcAft>
                <a:spcPts val="600"/>
              </a:spcAft>
            </a:pPr>
            <a:r>
              <a:rPr lang="en-IE" sz="1548" kern="1200" dirty="0">
                <a:solidFill>
                  <a:schemeClr val="tx1"/>
                </a:solidFill>
                <a:latin typeface="+mn-lt"/>
                <a:ea typeface="+mn-ea"/>
                <a:cs typeface="+mn-cs"/>
              </a:rPr>
              <a:t> </a:t>
            </a:r>
            <a:r>
              <a:rPr lang="en-IE" sz="1548" kern="1200" dirty="0" err="1">
                <a:solidFill>
                  <a:schemeClr val="tx1"/>
                </a:solidFill>
                <a:latin typeface="+mn-lt"/>
                <a:ea typeface="+mn-ea"/>
                <a:cs typeface="+mn-cs"/>
              </a:rPr>
              <a:t>RealVNC</a:t>
            </a:r>
            <a:r>
              <a:rPr lang="en-IE" sz="1548" kern="1200" dirty="0">
                <a:solidFill>
                  <a:schemeClr val="tx1"/>
                </a:solidFill>
                <a:latin typeface="+mn-lt"/>
                <a:ea typeface="+mn-ea"/>
                <a:cs typeface="+mn-cs"/>
              </a:rPr>
              <a:t> Viewer:</a:t>
            </a:r>
          </a:p>
          <a:p>
            <a:pPr defTabSz="786384">
              <a:spcAft>
                <a:spcPts val="600"/>
              </a:spcAft>
              <a:buFont typeface="Wingdings" panose="05000000000000000000" pitchFamily="2" charset="2"/>
              <a:buChar char="Ø"/>
            </a:pPr>
            <a:r>
              <a:rPr lang="en-IE" sz="1548" kern="1200" dirty="0">
                <a:solidFill>
                  <a:schemeClr val="tx1"/>
                </a:solidFill>
                <a:latin typeface="+mn-lt"/>
                <a:ea typeface="+mn-ea"/>
                <a:cs typeface="+mn-cs"/>
              </a:rPr>
              <a:t>For editing and running code files</a:t>
            </a:r>
          </a:p>
          <a:p>
            <a:pPr defTabSz="786384">
              <a:spcAft>
                <a:spcPts val="600"/>
              </a:spcAft>
            </a:pPr>
            <a:endParaRPr lang="en-IE" sz="1548" kern="1200" dirty="0">
              <a:solidFill>
                <a:schemeClr val="tx1"/>
              </a:solidFill>
              <a:latin typeface="+mn-lt"/>
              <a:ea typeface="+mn-ea"/>
              <a:cs typeface="+mn-cs"/>
            </a:endParaRPr>
          </a:p>
          <a:p>
            <a:pPr defTabSz="786384">
              <a:spcAft>
                <a:spcPts val="600"/>
              </a:spcAft>
            </a:pPr>
            <a:r>
              <a:rPr lang="en-IE" sz="1548" kern="1200" dirty="0">
                <a:solidFill>
                  <a:schemeClr val="tx1"/>
                </a:solidFill>
                <a:latin typeface="+mn-lt"/>
                <a:ea typeface="+mn-ea"/>
                <a:cs typeface="+mn-cs"/>
              </a:rPr>
              <a:t>ThingSpeak:</a:t>
            </a:r>
          </a:p>
          <a:p>
            <a:pPr defTabSz="786384">
              <a:spcAft>
                <a:spcPts val="600"/>
              </a:spcAft>
              <a:buFont typeface="Wingdings" panose="05000000000000000000" pitchFamily="2" charset="2"/>
              <a:buChar char="Ø"/>
            </a:pPr>
            <a:r>
              <a:rPr lang="en-IE" sz="1548" kern="1200" dirty="0">
                <a:solidFill>
                  <a:schemeClr val="tx1"/>
                </a:solidFill>
                <a:latin typeface="+mn-lt"/>
                <a:ea typeface="+mn-ea"/>
                <a:cs typeface="+mn-cs"/>
              </a:rPr>
              <a:t>For Data visualization and cloud integration</a:t>
            </a:r>
            <a:endParaRPr lang="en-IE" dirty="0"/>
          </a:p>
        </p:txBody>
      </p:sp>
    </p:spTree>
    <p:extLst>
      <p:ext uri="{BB962C8B-B14F-4D97-AF65-F5344CB8AC3E}">
        <p14:creationId xmlns:p14="http://schemas.microsoft.com/office/powerpoint/2010/main" val="23028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439554-9808-816F-5BFB-F67D9E1E0B14}"/>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                   System Architecture: Two Tier</a:t>
            </a:r>
          </a:p>
        </p:txBody>
      </p:sp>
      <p:sp>
        <p:nvSpPr>
          <p:cNvPr id="3" name="Text Placeholder 2">
            <a:extLst>
              <a:ext uri="{FF2B5EF4-FFF2-40B4-BE49-F238E27FC236}">
                <a16:creationId xmlns:a16="http://schemas.microsoft.com/office/drawing/2014/main" id="{372D31FF-6F85-EF9A-F5F7-125EE1154232}"/>
              </a:ext>
            </a:extLst>
          </p:cNvPr>
          <p:cNvSpPr>
            <a:spLocks/>
          </p:cNvSpPr>
          <p:nvPr/>
        </p:nvSpPr>
        <p:spPr>
          <a:xfrm>
            <a:off x="1218333" y="2112579"/>
            <a:ext cx="4796628" cy="766220"/>
          </a:xfrm>
          <a:prstGeom prst="rect">
            <a:avLst/>
          </a:prstGeom>
        </p:spPr>
        <p:txBody>
          <a:bodyPr/>
          <a:lstStyle/>
          <a:p>
            <a:pPr defTabSz="841248">
              <a:spcAft>
                <a:spcPts val="600"/>
              </a:spcAft>
            </a:pPr>
            <a:r>
              <a:rPr lang="en-IE" sz="1656" kern="1200">
                <a:solidFill>
                  <a:schemeClr val="tx1"/>
                </a:solidFill>
                <a:latin typeface="+mn-lt"/>
                <a:ea typeface="+mn-ea"/>
                <a:cs typeface="+mn-cs"/>
              </a:rPr>
              <a:t>Data Acquisition Layer (DAL)</a:t>
            </a:r>
            <a:endParaRPr lang="en-IE"/>
          </a:p>
        </p:txBody>
      </p:sp>
      <p:sp>
        <p:nvSpPr>
          <p:cNvPr id="29" name="Content Placeholder 3">
            <a:extLst>
              <a:ext uri="{FF2B5EF4-FFF2-40B4-BE49-F238E27FC236}">
                <a16:creationId xmlns:a16="http://schemas.microsoft.com/office/drawing/2014/main" id="{B596FC26-3A90-64D3-72D5-DC0264484E73}"/>
              </a:ext>
            </a:extLst>
          </p:cNvPr>
          <p:cNvSpPr>
            <a:spLocks/>
          </p:cNvSpPr>
          <p:nvPr/>
        </p:nvSpPr>
        <p:spPr>
          <a:xfrm>
            <a:off x="1218333" y="2878799"/>
            <a:ext cx="4796628" cy="3426585"/>
          </a:xfrm>
          <a:prstGeom prst="rect">
            <a:avLst/>
          </a:prstGeom>
        </p:spPr>
        <p:txBody>
          <a:bodyPr>
            <a:normAutofit/>
          </a:bodyPr>
          <a:lstStyle/>
          <a:p>
            <a:pPr defTabSz="841248">
              <a:spcAft>
                <a:spcPts val="600"/>
              </a:spcAft>
            </a:pPr>
            <a:r>
              <a:rPr lang="en-IE" sz="1656" kern="1200" dirty="0">
                <a:solidFill>
                  <a:schemeClr val="tx1"/>
                </a:solidFill>
                <a:latin typeface="+mn-lt"/>
                <a:ea typeface="+mn-ea"/>
                <a:cs typeface="+mn-cs"/>
              </a:rPr>
              <a:t>Resides on the Raspberry Pi, sensors are connected to the raspberry pi via breadboard	</a:t>
            </a:r>
          </a:p>
          <a:p>
            <a:pPr defTabSz="841248">
              <a:spcAft>
                <a:spcPts val="600"/>
              </a:spcAft>
            </a:pPr>
            <a:r>
              <a:rPr lang="en-IE" sz="1656" kern="1200" dirty="0">
                <a:solidFill>
                  <a:schemeClr val="tx1"/>
                </a:solidFill>
                <a:latin typeface="+mn-lt"/>
                <a:ea typeface="+mn-ea"/>
                <a:cs typeface="+mn-cs"/>
              </a:rPr>
              <a:t>Handles sensor data reading from various sensors connected to the Raspberry Pi (DHT11, CO2 sensor, MQ2 gas sensor)	</a:t>
            </a:r>
          </a:p>
          <a:p>
            <a:pPr defTabSz="841248">
              <a:spcAft>
                <a:spcPts val="600"/>
              </a:spcAft>
            </a:pPr>
            <a:r>
              <a:rPr lang="en-IE" sz="1656" kern="1200" dirty="0">
                <a:solidFill>
                  <a:schemeClr val="tx1"/>
                </a:solidFill>
                <a:latin typeface="+mn-lt"/>
                <a:ea typeface="+mn-ea"/>
                <a:cs typeface="+mn-cs"/>
              </a:rPr>
              <a:t>Performs basic data processing (e.g., unit conversions).</a:t>
            </a:r>
          </a:p>
          <a:p>
            <a:pPr defTabSz="841248">
              <a:spcAft>
                <a:spcPts val="600"/>
              </a:spcAft>
            </a:pPr>
            <a:r>
              <a:rPr lang="en-IE" sz="1656" kern="1200" dirty="0">
                <a:solidFill>
                  <a:schemeClr val="tx1"/>
                </a:solidFill>
                <a:latin typeface="+mn-lt"/>
                <a:ea typeface="+mn-ea"/>
                <a:cs typeface="+mn-cs"/>
              </a:rPr>
              <a:t>Triggers alerts (e.g., buzzer activation) if sensor readings exceed pre-defined thresholds.</a:t>
            </a:r>
          </a:p>
          <a:p>
            <a:pPr defTabSz="841248">
              <a:spcAft>
                <a:spcPts val="600"/>
              </a:spcAft>
            </a:pPr>
            <a:r>
              <a:rPr lang="en-GB" sz="1656" kern="1200" dirty="0">
                <a:solidFill>
                  <a:schemeClr val="tx1"/>
                </a:solidFill>
                <a:latin typeface="+mn-lt"/>
                <a:ea typeface="+mn-ea"/>
                <a:cs typeface="+mn-cs"/>
              </a:rPr>
              <a:t>Constructs a dictionary containing sensor data for transmission.</a:t>
            </a:r>
            <a:endParaRPr lang="en-IE" dirty="0"/>
          </a:p>
        </p:txBody>
      </p:sp>
      <p:sp>
        <p:nvSpPr>
          <p:cNvPr id="5" name="Text Placeholder 4">
            <a:extLst>
              <a:ext uri="{FF2B5EF4-FFF2-40B4-BE49-F238E27FC236}">
                <a16:creationId xmlns:a16="http://schemas.microsoft.com/office/drawing/2014/main" id="{E47D504D-BD49-3559-BCE7-38510AA1EAA6}"/>
              </a:ext>
            </a:extLst>
          </p:cNvPr>
          <p:cNvSpPr>
            <a:spLocks/>
          </p:cNvSpPr>
          <p:nvPr/>
        </p:nvSpPr>
        <p:spPr>
          <a:xfrm>
            <a:off x="6177358" y="2112579"/>
            <a:ext cx="4820250" cy="766220"/>
          </a:xfrm>
          <a:prstGeom prst="rect">
            <a:avLst/>
          </a:prstGeom>
        </p:spPr>
        <p:txBody>
          <a:bodyPr/>
          <a:lstStyle/>
          <a:p>
            <a:pPr defTabSz="841248">
              <a:spcAft>
                <a:spcPts val="600"/>
              </a:spcAft>
            </a:pPr>
            <a:r>
              <a:rPr lang="en-GB" sz="1656" kern="1200">
                <a:solidFill>
                  <a:schemeClr val="tx1"/>
                </a:solidFill>
                <a:latin typeface="+mn-lt"/>
                <a:ea typeface="+mn-ea"/>
                <a:cs typeface="+mn-cs"/>
              </a:rPr>
              <a:t>Data Transmission Layer (DTL):</a:t>
            </a:r>
            <a:endParaRPr lang="en-IE"/>
          </a:p>
        </p:txBody>
      </p:sp>
      <p:sp>
        <p:nvSpPr>
          <p:cNvPr id="6" name="Content Placeholder 5">
            <a:extLst>
              <a:ext uri="{FF2B5EF4-FFF2-40B4-BE49-F238E27FC236}">
                <a16:creationId xmlns:a16="http://schemas.microsoft.com/office/drawing/2014/main" id="{B9A8DD21-F138-16A9-F260-E00ABF3DD309}"/>
              </a:ext>
            </a:extLst>
          </p:cNvPr>
          <p:cNvSpPr>
            <a:spLocks/>
          </p:cNvSpPr>
          <p:nvPr/>
        </p:nvSpPr>
        <p:spPr>
          <a:xfrm>
            <a:off x="6177358" y="2878799"/>
            <a:ext cx="4820250" cy="3426585"/>
          </a:xfrm>
          <a:prstGeom prst="rect">
            <a:avLst/>
          </a:prstGeom>
        </p:spPr>
        <p:txBody>
          <a:bodyPr>
            <a:normAutofit/>
          </a:bodyPr>
          <a:lstStyle/>
          <a:p>
            <a:pPr defTabSz="841248">
              <a:spcAft>
                <a:spcPts val="600"/>
              </a:spcAft>
            </a:pPr>
            <a:r>
              <a:rPr lang="en-GB" sz="1656" kern="1200">
                <a:solidFill>
                  <a:schemeClr val="tx1"/>
                </a:solidFill>
                <a:latin typeface="+mn-lt"/>
                <a:ea typeface="+mn-ea"/>
                <a:cs typeface="+mn-cs"/>
              </a:rPr>
              <a:t>Resides on the Raspberry Pi</a:t>
            </a:r>
          </a:p>
          <a:p>
            <a:pPr defTabSz="841248">
              <a:spcAft>
                <a:spcPts val="600"/>
              </a:spcAft>
            </a:pPr>
            <a:r>
              <a:rPr lang="en-GB" sz="1656" kern="1200" dirty="0">
                <a:solidFill>
                  <a:schemeClr val="tx1"/>
                </a:solidFill>
                <a:latin typeface="+mn-lt"/>
                <a:ea typeface="+mn-ea"/>
                <a:cs typeface="+mn-cs"/>
              </a:rPr>
              <a:t>Utilizes the </a:t>
            </a:r>
            <a:r>
              <a:rPr lang="en-GB" sz="1656" kern="1200" dirty="0" err="1">
                <a:solidFill>
                  <a:schemeClr val="tx1"/>
                </a:solidFill>
                <a:latin typeface="+mn-lt"/>
                <a:ea typeface="+mn-ea"/>
                <a:cs typeface="+mn-cs"/>
              </a:rPr>
              <a:t>Thingspeak</a:t>
            </a:r>
            <a:r>
              <a:rPr lang="en-GB" sz="1656" kern="1200" dirty="0">
                <a:solidFill>
                  <a:schemeClr val="tx1"/>
                </a:solidFill>
                <a:latin typeface="+mn-lt"/>
                <a:ea typeface="+mn-ea"/>
                <a:cs typeface="+mn-cs"/>
              </a:rPr>
              <a:t> library to transmit the sensor data dictionary (constructed in the DAL) to a ThingSpeak channel via the internet connection on the Raspberry Pi.</a:t>
            </a:r>
            <a:endParaRPr lang="en-IE" dirty="0"/>
          </a:p>
        </p:txBody>
      </p:sp>
    </p:spTree>
    <p:extLst>
      <p:ext uri="{BB962C8B-B14F-4D97-AF65-F5344CB8AC3E}">
        <p14:creationId xmlns:p14="http://schemas.microsoft.com/office/powerpoint/2010/main" val="1002066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5B0C7B-2BA6-4914-61B0-97E5B86E838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       System Architecture: Two Tier</a:t>
            </a:r>
          </a:p>
        </p:txBody>
      </p:sp>
      <p:pic>
        <p:nvPicPr>
          <p:cNvPr id="5" name="Content Placeholder 4" descr="A diagram of a computer chip&#10;&#10;Description automatically generated">
            <a:extLst>
              <a:ext uri="{FF2B5EF4-FFF2-40B4-BE49-F238E27FC236}">
                <a16:creationId xmlns:a16="http://schemas.microsoft.com/office/drawing/2014/main" id="{9A57B8C8-ED6C-624C-6983-908D445FA3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918053"/>
            <a:ext cx="7225748" cy="5021894"/>
          </a:xfrm>
          <a:prstGeom prst="rect">
            <a:avLst/>
          </a:prstGeom>
        </p:spPr>
      </p:pic>
    </p:spTree>
    <p:extLst>
      <p:ext uri="{BB962C8B-B14F-4D97-AF65-F5344CB8AC3E}">
        <p14:creationId xmlns:p14="http://schemas.microsoft.com/office/powerpoint/2010/main" val="53097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21D7B3-DBA1-9FD5-B567-3783EA5C057A}"/>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Implementation Details</a:t>
            </a:r>
          </a:p>
        </p:txBody>
      </p:sp>
      <p:sp>
        <p:nvSpPr>
          <p:cNvPr id="3" name="Text Placeholder 2">
            <a:extLst>
              <a:ext uri="{FF2B5EF4-FFF2-40B4-BE49-F238E27FC236}">
                <a16:creationId xmlns:a16="http://schemas.microsoft.com/office/drawing/2014/main" id="{0B7A92BF-52DF-CF24-0434-1462D541905D}"/>
              </a:ext>
            </a:extLst>
          </p:cNvPr>
          <p:cNvSpPr>
            <a:spLocks/>
          </p:cNvSpPr>
          <p:nvPr/>
        </p:nvSpPr>
        <p:spPr>
          <a:xfrm>
            <a:off x="1355146" y="2615979"/>
            <a:ext cx="4318816" cy="549280"/>
          </a:xfrm>
          <a:prstGeom prst="rect">
            <a:avLst/>
          </a:prstGeom>
        </p:spPr>
        <p:txBody>
          <a:bodyPr/>
          <a:lstStyle/>
          <a:p>
            <a:pPr defTabSz="758952">
              <a:spcAft>
                <a:spcPts val="600"/>
              </a:spcAft>
            </a:pPr>
            <a:r>
              <a:rPr lang="en-IE" sz="1494" kern="1200">
                <a:solidFill>
                  <a:schemeClr val="tx1"/>
                </a:solidFill>
                <a:latin typeface="+mn-lt"/>
                <a:ea typeface="+mn-ea"/>
                <a:cs typeface="+mn-cs"/>
              </a:rPr>
              <a:t>Sensor Integrations:</a:t>
            </a:r>
            <a:endParaRPr lang="en-IE"/>
          </a:p>
        </p:txBody>
      </p:sp>
      <p:sp>
        <p:nvSpPr>
          <p:cNvPr id="4" name="Content Placeholder 3">
            <a:extLst>
              <a:ext uri="{FF2B5EF4-FFF2-40B4-BE49-F238E27FC236}">
                <a16:creationId xmlns:a16="http://schemas.microsoft.com/office/drawing/2014/main" id="{F4C9F15A-29AB-93D9-CB32-22986B2FB8EF}"/>
              </a:ext>
            </a:extLst>
          </p:cNvPr>
          <p:cNvSpPr>
            <a:spLocks/>
          </p:cNvSpPr>
          <p:nvPr/>
        </p:nvSpPr>
        <p:spPr>
          <a:xfrm>
            <a:off x="1355146" y="3220135"/>
            <a:ext cx="4318816" cy="3085249"/>
          </a:xfrm>
          <a:prstGeom prst="rect">
            <a:avLst/>
          </a:prstGeom>
        </p:spPr>
        <p:txBody>
          <a:bodyPr>
            <a:normAutofit lnSpcReduction="10000"/>
          </a:bodyPr>
          <a:lstStyle/>
          <a:p>
            <a:pPr defTabSz="758952">
              <a:lnSpc>
                <a:spcPct val="90000"/>
              </a:lnSpc>
              <a:spcAft>
                <a:spcPts val="600"/>
              </a:spcAft>
            </a:pPr>
            <a:r>
              <a:rPr lang="en-IE" sz="1300" b="1" kern="1200">
                <a:solidFill>
                  <a:schemeClr val="tx1"/>
                </a:solidFill>
                <a:latin typeface="+mn-lt"/>
                <a:ea typeface="+mn-ea"/>
                <a:cs typeface="+mn-cs"/>
              </a:rPr>
              <a:t>Connections:</a:t>
            </a:r>
            <a:endParaRPr lang="en-IE" sz="1300" kern="1200">
              <a:solidFill>
                <a:schemeClr val="tx1"/>
              </a:solidFill>
              <a:latin typeface="+mn-lt"/>
              <a:ea typeface="+mn-ea"/>
              <a:cs typeface="+mn-cs"/>
            </a:endParaRPr>
          </a:p>
          <a:p>
            <a:pPr defTabSz="758952">
              <a:lnSpc>
                <a:spcPct val="90000"/>
              </a:lnSpc>
              <a:spcAft>
                <a:spcPts val="600"/>
              </a:spcAft>
              <a:buFont typeface="Wingdings" panose="05000000000000000000" pitchFamily="2" charset="2"/>
              <a:buChar char="Ø"/>
            </a:pPr>
            <a:r>
              <a:rPr lang="en-IE" sz="1300" kern="1200">
                <a:solidFill>
                  <a:schemeClr val="tx1"/>
                </a:solidFill>
                <a:latin typeface="+mn-lt"/>
                <a:ea typeface="+mn-ea"/>
                <a:cs typeface="+mn-cs"/>
              </a:rPr>
              <a:t>Gas Sensor: Connected via GPIO pin 12</a:t>
            </a:r>
          </a:p>
          <a:p>
            <a:pPr defTabSz="758952">
              <a:lnSpc>
                <a:spcPct val="90000"/>
              </a:lnSpc>
              <a:spcAft>
                <a:spcPts val="600"/>
              </a:spcAft>
              <a:buFont typeface="Wingdings" panose="05000000000000000000" pitchFamily="2" charset="2"/>
              <a:buChar char="Ø"/>
            </a:pPr>
            <a:r>
              <a:rPr lang="en-IE" sz="1300" kern="1200">
                <a:solidFill>
                  <a:schemeClr val="tx1"/>
                </a:solidFill>
                <a:latin typeface="+mn-lt"/>
                <a:ea typeface="+mn-ea"/>
                <a:cs typeface="+mn-cs"/>
              </a:rPr>
              <a:t>DHT11: Connected via GPIO pin 16</a:t>
            </a:r>
          </a:p>
          <a:p>
            <a:pPr defTabSz="758952">
              <a:lnSpc>
                <a:spcPct val="90000"/>
              </a:lnSpc>
              <a:spcAft>
                <a:spcPts val="600"/>
              </a:spcAft>
              <a:buFont typeface="Wingdings" panose="05000000000000000000" pitchFamily="2" charset="2"/>
              <a:buChar char="Ø"/>
            </a:pPr>
            <a:r>
              <a:rPr lang="en-IE" sz="1300" kern="1200">
                <a:solidFill>
                  <a:schemeClr val="tx1"/>
                </a:solidFill>
                <a:latin typeface="+mn-lt"/>
                <a:ea typeface="+mn-ea"/>
                <a:cs typeface="+mn-cs"/>
              </a:rPr>
              <a:t>CO2 Sensor (MH-Z19B): Connected via UART</a:t>
            </a:r>
          </a:p>
          <a:p>
            <a:pPr defTabSz="758952">
              <a:lnSpc>
                <a:spcPct val="90000"/>
              </a:lnSpc>
              <a:spcAft>
                <a:spcPts val="600"/>
              </a:spcAft>
            </a:pPr>
            <a:r>
              <a:rPr lang="en-GB" sz="1300" b="1" kern="1200">
                <a:solidFill>
                  <a:schemeClr val="tx1"/>
                </a:solidFill>
                <a:latin typeface="+mn-lt"/>
                <a:ea typeface="+mn-ea"/>
                <a:cs typeface="+mn-cs"/>
              </a:rPr>
              <a:t>Data Reading:</a:t>
            </a:r>
            <a:endParaRPr lang="en-GB" sz="1300" kern="1200">
              <a:solidFill>
                <a:schemeClr val="tx1"/>
              </a:solidFill>
              <a:latin typeface="+mn-lt"/>
              <a:ea typeface="+mn-ea"/>
              <a:cs typeface="+mn-cs"/>
            </a:endParaRPr>
          </a:p>
          <a:p>
            <a:pPr defTabSz="758952">
              <a:lnSpc>
                <a:spcPct val="90000"/>
              </a:lnSpc>
              <a:spcAft>
                <a:spcPts val="600"/>
              </a:spcAft>
              <a:buFont typeface="Wingdings" panose="05000000000000000000" pitchFamily="2" charset="2"/>
              <a:buChar char="Ø"/>
            </a:pPr>
            <a:r>
              <a:rPr lang="en-GB" sz="1300" kern="1200">
                <a:solidFill>
                  <a:schemeClr val="tx1"/>
                </a:solidFill>
                <a:latin typeface="+mn-lt"/>
                <a:ea typeface="+mn-ea"/>
                <a:cs typeface="+mn-cs"/>
              </a:rPr>
              <a:t>Gas Sensor: Digital input for gas detection</a:t>
            </a:r>
          </a:p>
          <a:p>
            <a:pPr defTabSz="758952">
              <a:lnSpc>
                <a:spcPct val="90000"/>
              </a:lnSpc>
              <a:spcAft>
                <a:spcPts val="600"/>
              </a:spcAft>
              <a:buFont typeface="Wingdings" panose="05000000000000000000" pitchFamily="2" charset="2"/>
              <a:buChar char="Ø"/>
            </a:pPr>
            <a:r>
              <a:rPr lang="en-GB" sz="1300" kern="1200">
                <a:solidFill>
                  <a:schemeClr val="tx1"/>
                </a:solidFill>
                <a:latin typeface="+mn-lt"/>
                <a:ea typeface="+mn-ea"/>
                <a:cs typeface="+mn-cs"/>
              </a:rPr>
              <a:t>DHT11: Temperature and humidity readings</a:t>
            </a:r>
          </a:p>
          <a:p>
            <a:pPr defTabSz="758952">
              <a:lnSpc>
                <a:spcPct val="90000"/>
              </a:lnSpc>
              <a:spcAft>
                <a:spcPts val="600"/>
              </a:spcAft>
              <a:buFont typeface="Wingdings" panose="05000000000000000000" pitchFamily="2" charset="2"/>
              <a:buChar char="Ø"/>
            </a:pPr>
            <a:r>
              <a:rPr lang="en-GB" sz="1300" kern="1200">
                <a:solidFill>
                  <a:schemeClr val="tx1"/>
                </a:solidFill>
                <a:latin typeface="+mn-lt"/>
                <a:ea typeface="+mn-ea"/>
                <a:cs typeface="+mn-cs"/>
              </a:rPr>
              <a:t>CO2 Sensor: CO2 concentration levels</a:t>
            </a:r>
          </a:p>
          <a:p>
            <a:pPr defTabSz="758952">
              <a:lnSpc>
                <a:spcPct val="90000"/>
              </a:lnSpc>
              <a:spcAft>
                <a:spcPts val="600"/>
              </a:spcAft>
            </a:pPr>
            <a:r>
              <a:rPr lang="en-GB" sz="1300" b="1" kern="1200">
                <a:solidFill>
                  <a:schemeClr val="tx1"/>
                </a:solidFill>
                <a:latin typeface="+mn-lt"/>
                <a:ea typeface="+mn-ea"/>
                <a:cs typeface="+mn-cs"/>
              </a:rPr>
              <a:t>Code Overview:</a:t>
            </a:r>
            <a:endParaRPr lang="en-GB" sz="1300" kern="1200">
              <a:solidFill>
                <a:schemeClr val="tx1"/>
              </a:solidFill>
              <a:latin typeface="+mn-lt"/>
              <a:ea typeface="+mn-ea"/>
              <a:cs typeface="+mn-cs"/>
            </a:endParaRPr>
          </a:p>
          <a:p>
            <a:pPr defTabSz="758952">
              <a:lnSpc>
                <a:spcPct val="90000"/>
              </a:lnSpc>
              <a:spcAft>
                <a:spcPts val="600"/>
              </a:spcAft>
              <a:buFont typeface="Wingdings" panose="05000000000000000000" pitchFamily="2" charset="2"/>
              <a:buChar char="Ø"/>
            </a:pPr>
            <a:r>
              <a:rPr lang="en-GB" sz="1300" kern="1200">
                <a:solidFill>
                  <a:schemeClr val="tx1"/>
                </a:solidFill>
                <a:latin typeface="+mn-lt"/>
                <a:ea typeface="+mn-ea"/>
                <a:cs typeface="+mn-cs"/>
              </a:rPr>
              <a:t>Python scripts for initializing sensors</a:t>
            </a:r>
          </a:p>
          <a:p>
            <a:pPr defTabSz="758952">
              <a:lnSpc>
                <a:spcPct val="90000"/>
              </a:lnSpc>
              <a:spcAft>
                <a:spcPts val="600"/>
              </a:spcAft>
              <a:buFont typeface="Wingdings" panose="05000000000000000000" pitchFamily="2" charset="2"/>
              <a:buChar char="Ø"/>
            </a:pPr>
            <a:r>
              <a:rPr lang="en-GB" sz="1300" kern="1200">
                <a:solidFill>
                  <a:schemeClr val="tx1"/>
                </a:solidFill>
                <a:latin typeface="+mn-lt"/>
                <a:ea typeface="+mn-ea"/>
                <a:cs typeface="+mn-cs"/>
              </a:rPr>
              <a:t>Continuous data reading and processing</a:t>
            </a:r>
          </a:p>
          <a:p>
            <a:pPr defTabSz="758952">
              <a:lnSpc>
                <a:spcPct val="90000"/>
              </a:lnSpc>
              <a:spcAft>
                <a:spcPts val="600"/>
              </a:spcAft>
              <a:buFont typeface="Wingdings" panose="05000000000000000000" pitchFamily="2" charset="2"/>
              <a:buChar char="Ø"/>
            </a:pPr>
            <a:r>
              <a:rPr lang="en-GB" sz="1300" kern="1200">
                <a:solidFill>
                  <a:schemeClr val="tx1"/>
                </a:solidFill>
                <a:latin typeface="+mn-lt"/>
                <a:ea typeface="+mn-ea"/>
                <a:cs typeface="+mn-cs"/>
              </a:rPr>
              <a:t>Alert system with LEDs and buzzer</a:t>
            </a:r>
          </a:p>
          <a:p>
            <a:pPr defTabSz="758952">
              <a:lnSpc>
                <a:spcPct val="90000"/>
              </a:lnSpc>
              <a:spcAft>
                <a:spcPts val="600"/>
              </a:spcAft>
            </a:pPr>
            <a:endParaRPr lang="en-GB" sz="1300" kern="1200">
              <a:solidFill>
                <a:schemeClr val="tx1"/>
              </a:solidFill>
              <a:latin typeface="+mn-lt"/>
              <a:ea typeface="+mn-ea"/>
              <a:cs typeface="+mn-cs"/>
            </a:endParaRPr>
          </a:p>
          <a:p>
            <a:pPr>
              <a:lnSpc>
                <a:spcPct val="90000"/>
              </a:lnSpc>
              <a:spcAft>
                <a:spcPts val="600"/>
              </a:spcAft>
            </a:pPr>
            <a:endParaRPr lang="en-IE" sz="1300"/>
          </a:p>
        </p:txBody>
      </p:sp>
      <p:sp>
        <p:nvSpPr>
          <p:cNvPr id="5" name="Text Placeholder 4">
            <a:extLst>
              <a:ext uri="{FF2B5EF4-FFF2-40B4-BE49-F238E27FC236}">
                <a16:creationId xmlns:a16="http://schemas.microsoft.com/office/drawing/2014/main" id="{774B6EAF-14B9-4A23-DA36-C3EDF7A58A5A}"/>
              </a:ext>
            </a:extLst>
          </p:cNvPr>
          <p:cNvSpPr>
            <a:spLocks/>
          </p:cNvSpPr>
          <p:nvPr/>
        </p:nvSpPr>
        <p:spPr>
          <a:xfrm>
            <a:off x="5590825" y="2561103"/>
            <a:ext cx="4340085" cy="485214"/>
          </a:xfrm>
          <a:prstGeom prst="rect">
            <a:avLst/>
          </a:prstGeom>
        </p:spPr>
        <p:txBody>
          <a:bodyPr/>
          <a:lstStyle/>
          <a:p>
            <a:pPr defTabSz="758952">
              <a:spcAft>
                <a:spcPts val="600"/>
              </a:spcAft>
            </a:pPr>
            <a:r>
              <a:rPr lang="en-IE" sz="1494" kern="1200">
                <a:solidFill>
                  <a:schemeClr val="tx1"/>
                </a:solidFill>
                <a:latin typeface="+mn-lt"/>
                <a:ea typeface="+mn-ea"/>
                <a:cs typeface="+mn-cs"/>
              </a:rPr>
              <a:t>ThingSpeak Integration:</a:t>
            </a:r>
            <a:endParaRPr lang="en-IE"/>
          </a:p>
        </p:txBody>
      </p:sp>
      <p:sp>
        <p:nvSpPr>
          <p:cNvPr id="12" name="Rectangle 6">
            <a:extLst>
              <a:ext uri="{FF2B5EF4-FFF2-40B4-BE49-F238E27FC236}">
                <a16:creationId xmlns:a16="http://schemas.microsoft.com/office/drawing/2014/main" id="{D54EEC1E-91BE-BE0B-B9D8-AC75D2C30D12}"/>
              </a:ext>
            </a:extLst>
          </p:cNvPr>
          <p:cNvSpPr>
            <a:spLocks noChangeArrowheads="1"/>
          </p:cNvSpPr>
          <p:nvPr/>
        </p:nvSpPr>
        <p:spPr bwMode="auto">
          <a:xfrm>
            <a:off x="5673962" y="3121068"/>
            <a:ext cx="5153975" cy="3131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758952" eaLnBrk="0" fontAlgn="base" hangingPunct="0">
              <a:spcBef>
                <a:spcPct val="0"/>
              </a:spcBef>
              <a:spcAft>
                <a:spcPts val="600"/>
              </a:spcAft>
            </a:pPr>
            <a:r>
              <a:rPr lang="en-US" altLang="en-US" sz="1494" b="1" kern="1200" dirty="0">
                <a:solidFill>
                  <a:schemeClr val="tx1"/>
                </a:solidFill>
                <a:latin typeface="Arial" panose="020B0604020202020204" pitchFamily="34" charset="0"/>
                <a:ea typeface="+mn-ea"/>
                <a:cs typeface="+mn-cs"/>
              </a:rPr>
              <a:t>Data Transmission:</a:t>
            </a:r>
            <a:endParaRPr lang="en-US" altLang="en-US" sz="1494" kern="1200" dirty="0">
              <a:solidFill>
                <a:schemeClr val="tx1"/>
              </a:solidFill>
              <a:latin typeface="Arial" panose="020B0604020202020204" pitchFamily="34" charset="0"/>
              <a:ea typeface="+mn-ea"/>
              <a:cs typeface="+mn-cs"/>
            </a:endParaRPr>
          </a:p>
          <a:p>
            <a:pPr defTabSz="758952" eaLnBrk="0" fontAlgn="base" hangingPunct="0">
              <a:spcBef>
                <a:spcPct val="0"/>
              </a:spcBef>
              <a:spcAft>
                <a:spcPts val="600"/>
              </a:spcAft>
              <a:buFont typeface="Wingdings" panose="05000000000000000000" pitchFamily="2" charset="2"/>
              <a:buChar char="Ø"/>
            </a:pPr>
            <a:r>
              <a:rPr lang="en-US" altLang="en-US" sz="1494" kern="1200" dirty="0">
                <a:solidFill>
                  <a:schemeClr val="tx1"/>
                </a:solidFill>
                <a:latin typeface="Arial" panose="020B0604020202020204" pitchFamily="34" charset="0"/>
                <a:ea typeface="+mn-ea"/>
                <a:cs typeface="+mn-cs"/>
              </a:rPr>
              <a:t>Periodic data upload to ThingSpeak</a:t>
            </a:r>
          </a:p>
          <a:p>
            <a:pPr defTabSz="758952" eaLnBrk="0" fontAlgn="base" hangingPunct="0">
              <a:spcBef>
                <a:spcPct val="0"/>
              </a:spcBef>
              <a:spcAft>
                <a:spcPts val="600"/>
              </a:spcAft>
              <a:buFont typeface="Wingdings" panose="05000000000000000000" pitchFamily="2" charset="2"/>
              <a:buChar char="Ø"/>
            </a:pPr>
            <a:r>
              <a:rPr lang="en-US" altLang="en-US" sz="1494" kern="1200" dirty="0">
                <a:solidFill>
                  <a:schemeClr val="tx1"/>
                </a:solidFill>
                <a:latin typeface="Arial" panose="020B0604020202020204" pitchFamily="34" charset="0"/>
                <a:ea typeface="+mn-ea"/>
                <a:cs typeface="+mn-cs"/>
              </a:rPr>
              <a:t>HTTP POST requests using ThingSpeak API</a:t>
            </a:r>
          </a:p>
          <a:p>
            <a:pPr defTabSz="758952" eaLnBrk="0" fontAlgn="base" hangingPunct="0">
              <a:spcBef>
                <a:spcPct val="0"/>
              </a:spcBef>
              <a:spcAft>
                <a:spcPts val="600"/>
              </a:spcAft>
              <a:buFont typeface="Wingdings" panose="05000000000000000000" pitchFamily="2" charset="2"/>
              <a:buChar char="Ø"/>
            </a:pPr>
            <a:endParaRPr lang="en-US" altLang="en-US" sz="1494" kern="1200" dirty="0">
              <a:solidFill>
                <a:schemeClr val="tx1"/>
              </a:solidFill>
              <a:latin typeface="Arial" panose="020B0604020202020204" pitchFamily="34" charset="0"/>
              <a:ea typeface="+mn-ea"/>
              <a:cs typeface="+mn-cs"/>
            </a:endParaRPr>
          </a:p>
          <a:p>
            <a:pPr defTabSz="758952" eaLnBrk="0" fontAlgn="base" hangingPunct="0">
              <a:spcBef>
                <a:spcPct val="0"/>
              </a:spcBef>
              <a:spcAft>
                <a:spcPts val="600"/>
              </a:spcAft>
            </a:pPr>
            <a:r>
              <a:rPr lang="en-US" altLang="en-US" sz="1494" kern="1200" dirty="0">
                <a:solidFill>
                  <a:schemeClr val="tx1"/>
                </a:solidFill>
                <a:latin typeface="Arial" panose="020B0604020202020204" pitchFamily="34" charset="0"/>
                <a:ea typeface="+mn-ea"/>
                <a:cs typeface="+mn-cs"/>
              </a:rPr>
              <a:t>API Configuration:</a:t>
            </a:r>
          </a:p>
          <a:p>
            <a:pPr defTabSz="758952" eaLnBrk="0" fontAlgn="base" hangingPunct="0">
              <a:spcBef>
                <a:spcPct val="0"/>
              </a:spcBef>
              <a:spcAft>
                <a:spcPts val="600"/>
              </a:spcAft>
              <a:buFont typeface="Wingdings" panose="05000000000000000000" pitchFamily="2" charset="2"/>
              <a:buChar char="Ø"/>
            </a:pPr>
            <a:r>
              <a:rPr lang="en-US" altLang="en-US" sz="1494" kern="1200" dirty="0">
                <a:solidFill>
                  <a:schemeClr val="tx1"/>
                </a:solidFill>
                <a:latin typeface="Arial" panose="020B0604020202020204" pitchFamily="34" charset="0"/>
                <a:ea typeface="+mn-ea"/>
                <a:cs typeface="+mn-cs"/>
              </a:rPr>
              <a:t>API Key:“0RH3YYBQLXAGHXHY” and Channel is public</a:t>
            </a:r>
          </a:p>
          <a:p>
            <a:pPr defTabSz="758952" eaLnBrk="0" fontAlgn="base" hangingPunct="0">
              <a:spcBef>
                <a:spcPct val="0"/>
              </a:spcBef>
              <a:spcAft>
                <a:spcPts val="600"/>
              </a:spcAft>
              <a:buFont typeface="Wingdings" panose="05000000000000000000" pitchFamily="2" charset="2"/>
              <a:buChar char="Ø"/>
            </a:pPr>
            <a:r>
              <a:rPr lang="en-GB" altLang="en-US" sz="1494" kern="1200" dirty="0">
                <a:solidFill>
                  <a:schemeClr val="tx1"/>
                </a:solidFill>
                <a:latin typeface="Arial" panose="020B0604020202020204" pitchFamily="34" charset="0"/>
                <a:ea typeface="+mn-ea"/>
                <a:cs typeface="+mn-cs"/>
              </a:rPr>
              <a:t>Data field mapping for temperature, humidity, gas, and </a:t>
            </a:r>
          </a:p>
          <a:p>
            <a:pPr defTabSz="758952" eaLnBrk="0" fontAlgn="base" hangingPunct="0">
              <a:spcBef>
                <a:spcPct val="0"/>
              </a:spcBef>
              <a:spcAft>
                <a:spcPts val="600"/>
              </a:spcAft>
            </a:pPr>
            <a:r>
              <a:rPr lang="en-GB" altLang="en-US" sz="1494" kern="1200" dirty="0">
                <a:solidFill>
                  <a:schemeClr val="tx1"/>
                </a:solidFill>
                <a:latin typeface="Arial" panose="020B0604020202020204" pitchFamily="34" charset="0"/>
                <a:ea typeface="+mn-ea"/>
                <a:cs typeface="+mn-cs"/>
              </a:rPr>
              <a:t>CO2 levels</a:t>
            </a:r>
            <a:endParaRPr lang="en-US" altLang="en-US" sz="1494" kern="1200" dirty="0">
              <a:solidFill>
                <a:schemeClr val="tx1"/>
              </a:solidFill>
              <a:latin typeface="Arial" panose="020B0604020202020204" pitchFamily="34" charset="0"/>
              <a:ea typeface="+mn-ea"/>
              <a:cs typeface="+mn-cs"/>
            </a:endParaRPr>
          </a:p>
          <a:p>
            <a:pPr defTabSz="758952" eaLnBrk="0" fontAlgn="base" hangingPunct="0">
              <a:spcBef>
                <a:spcPct val="0"/>
              </a:spcBef>
              <a:spcAft>
                <a:spcPts val="600"/>
              </a:spcAft>
            </a:pPr>
            <a:endParaRPr lang="en-US" altLang="en-US" sz="1494" kern="1200" dirty="0">
              <a:solidFill>
                <a:schemeClr val="tx1"/>
              </a:solidFill>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755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E2BA2BD9-7B54-4190-8F06-3EF3658A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84F9D61-9303-40B4-9F7E-66A9B4EDC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ircuit board with many wires">
            <a:extLst>
              <a:ext uri="{FF2B5EF4-FFF2-40B4-BE49-F238E27FC236}">
                <a16:creationId xmlns:a16="http://schemas.microsoft.com/office/drawing/2014/main" id="{F07A57D5-3CD0-0BDF-A780-2C17F48A04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1214" b="8691"/>
          <a:stretch/>
        </p:blipFill>
        <p:spPr>
          <a:xfrm>
            <a:off x="-1" y="-1"/>
            <a:ext cx="11416413" cy="6858001"/>
          </a:xfrm>
          <a:prstGeom prst="rect">
            <a:avLst/>
          </a:prstGeom>
          <a:effectLst>
            <a:outerShdw blurRad="596900" dist="330200" dir="8820000" sx="87000" sy="87000" algn="ctr" rotWithShape="0">
              <a:srgbClr val="000000">
                <a:alpha val="29000"/>
              </a:srgbClr>
            </a:outerShdw>
          </a:effectLst>
        </p:spPr>
      </p:pic>
      <p:sp>
        <p:nvSpPr>
          <p:cNvPr id="17" name="Overlay">
            <a:extLst>
              <a:ext uri="{FF2B5EF4-FFF2-40B4-BE49-F238E27FC236}">
                <a16:creationId xmlns:a16="http://schemas.microsoft.com/office/drawing/2014/main" id="{648D746A-0359-4EAE-8CF9-062E28169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8714" y="258715"/>
            <a:ext cx="6858000" cy="6340569"/>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4EB074-959A-B339-E6DE-4D4D3E4D525F}"/>
              </a:ext>
            </a:extLst>
          </p:cNvPr>
          <p:cNvSpPr>
            <a:spLocks noGrp="1"/>
          </p:cNvSpPr>
          <p:nvPr>
            <p:ph type="title"/>
          </p:nvPr>
        </p:nvSpPr>
        <p:spPr>
          <a:xfrm>
            <a:off x="589558" y="1948171"/>
            <a:ext cx="4501057" cy="2661313"/>
          </a:xfrm>
        </p:spPr>
        <p:txBody>
          <a:bodyPr vert="horz" lIns="91440" tIns="45720" rIns="91440" bIns="45720" rtlCol="0" anchor="b">
            <a:normAutofit/>
          </a:bodyPr>
          <a:lstStyle/>
          <a:p>
            <a:r>
              <a:rPr lang="en-US" sz="4800">
                <a:solidFill>
                  <a:srgbClr val="FFFFFF"/>
                </a:solidFill>
              </a:rPr>
              <a:t>Integration of All sensors</a:t>
            </a:r>
          </a:p>
        </p:txBody>
      </p:sp>
    </p:spTree>
    <p:extLst>
      <p:ext uri="{BB962C8B-B14F-4D97-AF65-F5344CB8AC3E}">
        <p14:creationId xmlns:p14="http://schemas.microsoft.com/office/powerpoint/2010/main" val="185117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2BA94D-C0FB-7739-860B-B2923B3970D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Data Visualization and Alerts</a:t>
            </a:r>
          </a:p>
        </p:txBody>
      </p:sp>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3370A8F-9A2D-8FF7-6604-9D68C066E38B}"/>
              </a:ext>
            </a:extLst>
          </p:cNvPr>
          <p:cNvSpPr>
            <a:spLocks noGrp="1"/>
          </p:cNvSpPr>
          <p:nvPr>
            <p:ph type="body" sz="half" idx="2"/>
          </p:nvPr>
        </p:nvSpPr>
        <p:spPr>
          <a:xfrm>
            <a:off x="645066" y="2031101"/>
            <a:ext cx="4282984" cy="3511943"/>
          </a:xfrm>
        </p:spPr>
        <p:txBody>
          <a:bodyPr vert="horz" lIns="91440" tIns="45720" rIns="91440" bIns="45720" rtlCol="0" anchor="ctr">
            <a:normAutofit/>
          </a:bodyPr>
          <a:lstStyle/>
          <a:p>
            <a:pPr indent="-228600">
              <a:buFont typeface="Arial" panose="020B0604020202020204" pitchFamily="34" charset="0"/>
              <a:buChar char="•"/>
            </a:pPr>
            <a:r>
              <a:rPr lang="en-US" sz="1800" b="1" dirty="0"/>
              <a:t>Real-Time Alerts:</a:t>
            </a:r>
            <a:endParaRPr lang="en-US" sz="1800" dirty="0"/>
          </a:p>
          <a:p>
            <a:pPr indent="-228600">
              <a:buFont typeface="Arial" panose="020B0604020202020204" pitchFamily="34" charset="0"/>
              <a:buChar char="•"/>
            </a:pPr>
            <a:r>
              <a:rPr lang="en-US" sz="1800" b="1" dirty="0"/>
              <a:t>Alert Mechanisms:</a:t>
            </a:r>
            <a:endParaRPr lang="en-US" sz="1800" dirty="0"/>
          </a:p>
          <a:p>
            <a:pPr marL="742950" lvl="1" indent="-228600">
              <a:buFont typeface="Arial" panose="020B0604020202020204" pitchFamily="34" charset="0"/>
              <a:buChar char="•"/>
            </a:pPr>
            <a:r>
              <a:rPr lang="en-US" sz="1800" dirty="0"/>
              <a:t>Buzzers and LEDs integrated for immediate alerts.</a:t>
            </a:r>
          </a:p>
          <a:p>
            <a:pPr indent="-228600">
              <a:buFont typeface="Arial" panose="020B0604020202020204" pitchFamily="34" charset="0"/>
              <a:buChar char="•"/>
            </a:pPr>
            <a:r>
              <a:rPr lang="en-US" sz="1800" b="1" dirty="0"/>
              <a:t>Trigger Conditions:</a:t>
            </a:r>
            <a:endParaRPr lang="en-US" sz="1800" dirty="0"/>
          </a:p>
          <a:p>
            <a:pPr marL="742950" lvl="1" indent="-228600">
              <a:buFont typeface="Arial" panose="020B0604020202020204" pitchFamily="34" charset="0"/>
              <a:buChar char="•"/>
            </a:pPr>
            <a:r>
              <a:rPr lang="en-US" sz="1800" dirty="0"/>
              <a:t>High temperature: Buzzer sound</a:t>
            </a:r>
          </a:p>
          <a:p>
            <a:pPr marL="742950" lvl="1" indent="-228600">
              <a:buFont typeface="Arial" panose="020B0604020202020204" pitchFamily="34" charset="0"/>
              <a:buChar char="•"/>
            </a:pPr>
            <a:r>
              <a:rPr lang="en-US" sz="1800" dirty="0"/>
              <a:t>Poor air quality: Red LED indicator</a:t>
            </a:r>
          </a:p>
          <a:p>
            <a:pPr marL="742950" lvl="1" indent="-228600">
              <a:buFont typeface="Arial" panose="020B0604020202020204" pitchFamily="34" charset="0"/>
              <a:buChar char="•"/>
            </a:pPr>
            <a:r>
              <a:rPr lang="en-US" sz="1800" dirty="0"/>
              <a:t>Gas detection: Immediate change in graph and sensor light changes to green </a:t>
            </a:r>
          </a:p>
          <a:p>
            <a:pPr indent="-228600">
              <a:buFont typeface="Arial" panose="020B0604020202020204" pitchFamily="34" charset="0"/>
              <a:buChar char="•"/>
            </a:pPr>
            <a:endParaRPr lang="en-US" sz="1800" dirty="0"/>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computer&#10;&#10;Description automatically generated">
            <a:extLst>
              <a:ext uri="{FF2B5EF4-FFF2-40B4-BE49-F238E27FC236}">
                <a16:creationId xmlns:a16="http://schemas.microsoft.com/office/drawing/2014/main" id="{84171EAD-2FB5-C6CF-B2DB-407310D10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738" y="1729684"/>
            <a:ext cx="5628018" cy="3165761"/>
          </a:xfrm>
          <a:prstGeom prst="rect">
            <a:avLst/>
          </a:prstGeom>
        </p:spPr>
      </p:pic>
    </p:spTree>
    <p:extLst>
      <p:ext uri="{BB962C8B-B14F-4D97-AF65-F5344CB8AC3E}">
        <p14:creationId xmlns:p14="http://schemas.microsoft.com/office/powerpoint/2010/main" val="1420190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558</TotalTime>
  <Words>826</Words>
  <Application>Microsoft Office PowerPoint</Application>
  <PresentationFormat>Widescreen</PresentationFormat>
  <Paragraphs>106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Wingdings</vt:lpstr>
      <vt:lpstr>Office Theme</vt:lpstr>
      <vt:lpstr>A Real-Time Environmental Monitoring System</vt:lpstr>
      <vt:lpstr>Overview of the Project: </vt:lpstr>
      <vt:lpstr>Objectives and Goals:</vt:lpstr>
      <vt:lpstr>                           System Architecture</vt:lpstr>
      <vt:lpstr>                   System Architecture: Two Tier</vt:lpstr>
      <vt:lpstr>       System Architecture: Two Tier</vt:lpstr>
      <vt:lpstr>Implementation Details</vt:lpstr>
      <vt:lpstr>Integration of All sensors</vt:lpstr>
      <vt:lpstr>Data Visualization and Alerts</vt:lpstr>
      <vt:lpstr>Testing and Evaluation</vt:lpstr>
      <vt:lpstr>Results and Discussion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Real-Time Environmental Monitoring System</dc:title>
  <dc:creator>Pankaj Bhusal</dc:creator>
  <cp:lastModifiedBy>Udayysingh Pawar</cp:lastModifiedBy>
  <cp:revision>8</cp:revision>
  <dcterms:created xsi:type="dcterms:W3CDTF">2024-06-06T08:29:41Z</dcterms:created>
  <dcterms:modified xsi:type="dcterms:W3CDTF">2024-06-06T19:25:25Z</dcterms:modified>
</cp:coreProperties>
</file>