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9c7385381c_0_1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9c7385381c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9c7385381c_0_1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9c7385381c_0_1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9c7385381c_0_1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9c7385381c_0_1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9c7385381c_0_1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9c7385381c_0_1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9c7385381c_0_1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9c7385381c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9c7385381c_0_1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9c7385381c_0_1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9c7385381c_0_1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9c7385381c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9c7385381c_0_1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9c7385381c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9c7385381c_0_1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9c7385381c_0_1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9c7385381c_0_1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9c7385381c_0_1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9c7385381c_0_1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9c7385381c_0_1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9c7385381c_0_1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9c7385381c_0_1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9c7385381c_0_1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9c7385381c_0_1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68500" y="287075"/>
            <a:ext cx="8007000" cy="2940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5700">
                <a:latin typeface="Merriweather"/>
                <a:ea typeface="Merriweather"/>
                <a:cs typeface="Merriweather"/>
                <a:sym typeface="Merriweather"/>
              </a:rPr>
              <a:t>ESTUDIO DE LA </a:t>
            </a:r>
            <a:endParaRPr sz="5700">
              <a:latin typeface="Merriweather"/>
              <a:ea typeface="Merriweather"/>
              <a:cs typeface="Merriweather"/>
              <a:sym typeface="Merriweather"/>
            </a:endParaRPr>
          </a:p>
          <a:p>
            <a:pPr indent="0" lvl="0" marL="0" rtl="0" algn="ctr">
              <a:spcBef>
                <a:spcPts val="0"/>
              </a:spcBef>
              <a:spcAft>
                <a:spcPts val="0"/>
              </a:spcAft>
              <a:buNone/>
            </a:pPr>
            <a:r>
              <a:rPr lang="es" sz="5700">
                <a:latin typeface="Merriweather"/>
                <a:ea typeface="Merriweather"/>
                <a:cs typeface="Merriweather"/>
                <a:sym typeface="Merriweather"/>
              </a:rPr>
              <a:t>CALIDAD CERVECERA </a:t>
            </a:r>
            <a:endParaRPr sz="5700">
              <a:latin typeface="Merriweather"/>
              <a:ea typeface="Merriweather"/>
              <a:cs typeface="Merriweather"/>
              <a:sym typeface="Merriweather"/>
            </a:endParaRPr>
          </a:p>
          <a:p>
            <a:pPr indent="0" lvl="0" marL="0" rtl="0" algn="ctr">
              <a:spcBef>
                <a:spcPts val="0"/>
              </a:spcBef>
              <a:spcAft>
                <a:spcPts val="0"/>
              </a:spcAft>
              <a:buNone/>
            </a:pPr>
            <a:r>
              <a:rPr lang="es" sz="5700">
                <a:latin typeface="Merriweather"/>
                <a:ea typeface="Merriweather"/>
                <a:cs typeface="Merriweather"/>
                <a:sym typeface="Merriweather"/>
              </a:rPr>
              <a:t>EN EE.UU</a:t>
            </a:r>
            <a:endParaRPr sz="5700">
              <a:latin typeface="Merriweather"/>
              <a:ea typeface="Merriweather"/>
              <a:cs typeface="Merriweather"/>
              <a:sym typeface="Merriweather"/>
            </a:endParaRPr>
          </a:p>
        </p:txBody>
      </p:sp>
      <p:sp>
        <p:nvSpPr>
          <p:cNvPr id="55" name="Google Shape;55;p13"/>
          <p:cNvSpPr txBox="1"/>
          <p:nvPr>
            <p:ph idx="1" type="subTitle"/>
          </p:nvPr>
        </p:nvSpPr>
        <p:spPr>
          <a:xfrm>
            <a:off x="75600" y="4118950"/>
            <a:ext cx="8992800" cy="5412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s" sz="1800">
                <a:solidFill>
                  <a:schemeClr val="dk1"/>
                </a:solidFill>
              </a:rPr>
              <a:t>DAVID BARRERO V</a:t>
            </a:r>
            <a:r>
              <a:rPr lang="es">
                <a:solidFill>
                  <a:schemeClr val="dk1"/>
                </a:solidFill>
              </a:rPr>
              <a:t>.</a:t>
            </a:r>
            <a:endParaRPr>
              <a:solidFill>
                <a:schemeClr val="dk1"/>
              </a:solidFill>
            </a:endParaRPr>
          </a:p>
        </p:txBody>
      </p:sp>
      <p:pic>
        <p:nvPicPr>
          <p:cNvPr descr="A can of beer being poured into a pilsner glass (proporcionado por Getty Images)" id="56" name="Google Shape;56;p13"/>
          <p:cNvPicPr preferRelativeResize="0"/>
          <p:nvPr/>
        </p:nvPicPr>
        <p:blipFill>
          <a:blip r:embed="rId3">
            <a:alphaModFix/>
          </a:blip>
          <a:stretch>
            <a:fillRect/>
          </a:stretch>
        </p:blipFill>
        <p:spPr>
          <a:xfrm>
            <a:off x="6700675" y="2114675"/>
            <a:ext cx="2271602" cy="302882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¿DEPENDENCIA DE UN PRODUCTO ESTRELLA?</a:t>
            </a:r>
            <a:endParaRPr/>
          </a:p>
        </p:txBody>
      </p:sp>
      <p:sp>
        <p:nvSpPr>
          <p:cNvPr id="122" name="Google Shape;122;p22"/>
          <p:cNvSpPr txBox="1"/>
          <p:nvPr>
            <p:ph idx="1" type="body"/>
          </p:nvPr>
        </p:nvSpPr>
        <p:spPr>
          <a:xfrm>
            <a:off x="5656750" y="1152475"/>
            <a:ext cx="3175500" cy="377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En una ciudades de comportamiento anómalo,una cerveza individual de alta calidad eleva el promedio de la ciudad.</a:t>
            </a:r>
            <a:endParaRPr/>
          </a:p>
          <a:p>
            <a:pPr indent="0" lvl="0" marL="0" rtl="0" algn="l">
              <a:spcBef>
                <a:spcPts val="1200"/>
              </a:spcBef>
              <a:spcAft>
                <a:spcPts val="1200"/>
              </a:spcAft>
              <a:buNone/>
            </a:pPr>
            <a:r>
              <a:t/>
            </a:r>
            <a:endParaRPr/>
          </a:p>
        </p:txBody>
      </p:sp>
      <p:pic>
        <p:nvPicPr>
          <p:cNvPr id="123" name="Google Shape;123;p22" title="Media_ciudad_vs_media_cerveza_HD.png"/>
          <p:cNvPicPr preferRelativeResize="0"/>
          <p:nvPr/>
        </p:nvPicPr>
        <p:blipFill>
          <a:blip r:embed="rId3">
            <a:alphaModFix/>
          </a:blip>
          <a:stretch>
            <a:fillRect/>
          </a:stretch>
        </p:blipFill>
        <p:spPr>
          <a:xfrm>
            <a:off x="152400" y="1170125"/>
            <a:ext cx="5437624" cy="3499250"/>
          </a:xfrm>
          <a:prstGeom prst="rect">
            <a:avLst/>
          </a:prstGeom>
          <a:noFill/>
          <a:ln>
            <a:noFill/>
          </a:ln>
        </p:spPr>
      </p:pic>
      <p:pic>
        <p:nvPicPr>
          <p:cNvPr descr="friends clinking and toasting with delicious craft beer in bar. group of people cheering and enjoying a beer in pub. hands holding glasses of beer. leisure and friendship  concept (proporcionado por Getty Images)" id="124" name="Google Shape;124;p22"/>
          <p:cNvPicPr preferRelativeResize="0"/>
          <p:nvPr/>
        </p:nvPicPr>
        <p:blipFill>
          <a:blip r:embed="rId4">
            <a:alphaModFix/>
          </a:blip>
          <a:stretch>
            <a:fillRect/>
          </a:stretch>
        </p:blipFill>
        <p:spPr>
          <a:xfrm>
            <a:off x="5874351" y="3201125"/>
            <a:ext cx="2740301" cy="1826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LA BRECHA DE CALIDAD DEL ESTILO</a:t>
            </a:r>
            <a:endParaRPr/>
          </a:p>
        </p:txBody>
      </p:sp>
      <p:sp>
        <p:nvSpPr>
          <p:cNvPr id="130" name="Google Shape;130;p23"/>
          <p:cNvSpPr txBox="1"/>
          <p:nvPr>
            <p:ph idx="1" type="body"/>
          </p:nvPr>
        </p:nvSpPr>
        <p:spPr>
          <a:xfrm>
            <a:off x="311700" y="1152475"/>
            <a:ext cx="2996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clave no es elegir estilos populares sino ejecutar con una </a:t>
            </a:r>
            <a:r>
              <a:rPr b="1" lang="es"/>
              <a:t>calidad superior</a:t>
            </a:r>
            <a:r>
              <a:rPr lang="es"/>
              <a:t> al </a:t>
            </a:r>
            <a:r>
              <a:rPr b="1" lang="es"/>
              <a:t>estándar nacional</a:t>
            </a:r>
            <a:r>
              <a:rPr lang="es"/>
              <a:t>.</a:t>
            </a:r>
            <a:endParaRPr/>
          </a:p>
          <a:p>
            <a:pPr indent="0" lvl="0" marL="0" rtl="0" algn="l">
              <a:spcBef>
                <a:spcPts val="1200"/>
              </a:spcBef>
              <a:spcAft>
                <a:spcPts val="1200"/>
              </a:spcAft>
              <a:buNone/>
            </a:pPr>
            <a:r>
              <a:rPr i="1" lang="es"/>
              <a:t>Ejemplo relevante</a:t>
            </a:r>
            <a:r>
              <a:rPr lang="es"/>
              <a:t>: New Glarus (Lager) supera la media nacional por su estilo por </a:t>
            </a:r>
            <a:r>
              <a:rPr b="1" lang="es"/>
              <a:t>+0.479 puntos</a:t>
            </a:r>
            <a:r>
              <a:rPr lang="es"/>
              <a:t>.</a:t>
            </a:r>
            <a:endParaRPr/>
          </a:p>
        </p:txBody>
      </p:sp>
      <p:pic>
        <p:nvPicPr>
          <p:cNvPr id="131" name="Google Shape;131;p23" title="Media_ciudad_vs_media_nacional_HD.png"/>
          <p:cNvPicPr preferRelativeResize="0"/>
          <p:nvPr/>
        </p:nvPicPr>
        <p:blipFill>
          <a:blip r:embed="rId3">
            <a:alphaModFix/>
          </a:blip>
          <a:stretch>
            <a:fillRect/>
          </a:stretch>
        </p:blipFill>
        <p:spPr>
          <a:xfrm>
            <a:off x="3460200" y="1170125"/>
            <a:ext cx="5531402" cy="3629750"/>
          </a:xfrm>
          <a:prstGeom prst="rect">
            <a:avLst/>
          </a:prstGeom>
          <a:noFill/>
          <a:ln>
            <a:noFill/>
          </a:ln>
        </p:spPr>
      </p:pic>
      <p:sp>
        <p:nvSpPr>
          <p:cNvPr id="132" name="Google Shape;132;p23"/>
          <p:cNvSpPr/>
          <p:nvPr/>
        </p:nvSpPr>
        <p:spPr>
          <a:xfrm>
            <a:off x="6559325" y="3875575"/>
            <a:ext cx="761100" cy="8373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3" name="Google Shape;133;p23"/>
          <p:cNvCxnSpPr/>
          <p:nvPr/>
        </p:nvCxnSpPr>
        <p:spPr>
          <a:xfrm rot="10800000">
            <a:off x="7266300" y="2190175"/>
            <a:ext cx="21600" cy="1511400"/>
          </a:xfrm>
          <a:prstGeom prst="straightConnector1">
            <a:avLst/>
          </a:prstGeom>
          <a:noFill/>
          <a:ln cap="flat" cmpd="sng" w="28575">
            <a:solidFill>
              <a:srgbClr val="FF0000"/>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LA CALIDAD ES ESTRATÉGICA Y LOCALIZADA</a:t>
            </a:r>
            <a:endParaRPr/>
          </a:p>
        </p:txBody>
      </p:sp>
      <p:sp>
        <p:nvSpPr>
          <p:cNvPr id="139" name="Google Shape;13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b="1" lang="es">
                <a:solidFill>
                  <a:srgbClr val="A64D79"/>
                </a:solidFill>
              </a:rPr>
              <a:t>La calidad premia la complejidad:</a:t>
            </a:r>
            <a:r>
              <a:rPr b="1" lang="es"/>
              <a:t> </a:t>
            </a:r>
            <a:r>
              <a:rPr lang="es"/>
              <a:t>La alta valoración está ligada a las características técnicas. </a:t>
            </a:r>
            <a:r>
              <a:rPr b="1" lang="es"/>
              <a:t>Alto ABV e IBU</a:t>
            </a:r>
            <a:r>
              <a:rPr lang="es"/>
              <a:t> (intensidad de la cerveza).</a:t>
            </a:r>
            <a:endParaRPr/>
          </a:p>
          <a:p>
            <a:pPr indent="-342900" lvl="0" marL="457200" rtl="0" algn="l">
              <a:spcBef>
                <a:spcPts val="0"/>
              </a:spcBef>
              <a:spcAft>
                <a:spcPts val="0"/>
              </a:spcAft>
              <a:buSzPts val="1800"/>
              <a:buAutoNum type="arabicPeriod"/>
            </a:pPr>
            <a:r>
              <a:rPr b="1" lang="es">
                <a:solidFill>
                  <a:srgbClr val="674EA7"/>
                </a:solidFill>
              </a:rPr>
              <a:t>El éxito es estratégico, no geográfico:</a:t>
            </a:r>
            <a:r>
              <a:rPr lang="es"/>
              <a:t> La alta calidad de un estado es reflejo de la elección de un estilo dominante.</a:t>
            </a:r>
            <a:endParaRPr/>
          </a:p>
          <a:p>
            <a:pPr indent="-342900" lvl="0" marL="457200" rtl="0" algn="l">
              <a:spcBef>
                <a:spcPts val="0"/>
              </a:spcBef>
              <a:spcAft>
                <a:spcPts val="0"/>
              </a:spcAft>
              <a:buSzPts val="1800"/>
              <a:buAutoNum type="arabicPeriod"/>
            </a:pPr>
            <a:r>
              <a:rPr b="1" lang="es">
                <a:solidFill>
                  <a:srgbClr val="3D85C6"/>
                </a:solidFill>
              </a:rPr>
              <a:t>La excelencia es localizada:</a:t>
            </a:r>
            <a:r>
              <a:rPr lang="es"/>
              <a:t> La calidad no es uniforme, está localizada en ciudades anómalas, independientes de la media de su estado.</a:t>
            </a:r>
            <a:endParaRPr/>
          </a:p>
          <a:p>
            <a:pPr indent="-342900" lvl="0" marL="457200" rtl="0" algn="l">
              <a:spcBef>
                <a:spcPts val="0"/>
              </a:spcBef>
              <a:spcAft>
                <a:spcPts val="0"/>
              </a:spcAft>
              <a:buSzPts val="1800"/>
              <a:buAutoNum type="arabicPeriod"/>
            </a:pPr>
            <a:r>
              <a:rPr b="1" lang="es">
                <a:solidFill>
                  <a:srgbClr val="3C78D8"/>
                </a:solidFill>
              </a:rPr>
              <a:t>Dependencia del producto estrella:</a:t>
            </a:r>
            <a:r>
              <a:rPr b="1" lang="es"/>
              <a:t> </a:t>
            </a:r>
            <a:r>
              <a:rPr lang="es"/>
              <a:t>El alto promedio en ciertas ciudades claves es impulsado por la excelencia de un solo producto dominante.</a:t>
            </a:r>
            <a:endParaRPr/>
          </a:p>
          <a:p>
            <a:pPr indent="-342900" lvl="0" marL="457200" rtl="0" algn="l">
              <a:spcBef>
                <a:spcPts val="0"/>
              </a:spcBef>
              <a:spcAft>
                <a:spcPts val="0"/>
              </a:spcAft>
              <a:buSzPts val="1800"/>
              <a:buAutoNum type="arabicPeriod"/>
            </a:pPr>
            <a:r>
              <a:rPr b="1" lang="es">
                <a:solidFill>
                  <a:srgbClr val="45818E"/>
                </a:solidFill>
              </a:rPr>
              <a:t>Prueba de la ejecución superior:</a:t>
            </a:r>
            <a:r>
              <a:rPr b="1" lang="es">
                <a:solidFill>
                  <a:srgbClr val="134F5C"/>
                </a:solidFill>
              </a:rPr>
              <a:t> </a:t>
            </a:r>
            <a:r>
              <a:rPr lang="es"/>
              <a:t>Los líderes en calidad logran una brecha de calidad positiva gracias a una ejecución superior al estándar del mercado nacional.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LA MEJOR CERVEZA 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¡¡¡LA QUE MÁS TE GUSTE!!!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 calcmode="lin" valueType="num">
                                      <p:cBhvr additive="base">
                                        <p:cTn dur="1000"/>
                                        <p:tgtEl>
                                          <p:spTgt spid="144">
                                            <p:txEl>
                                              <p:pRg end="0" st="0"/>
                                            </p:txEl>
                                          </p:spTgt>
                                        </p:tgtEl>
                                        <p:attrNameLst>
                                          <p:attrName>ppt_w</p:attrName>
                                        </p:attrNameLst>
                                      </p:cBhvr>
                                      <p:tavLst>
                                        <p:tav fmla="" tm="0">
                                          <p:val>
                                            <p:strVal val="0"/>
                                          </p:val>
                                        </p:tav>
                                        <p:tav fmla="" tm="100000">
                                          <p:val>
                                            <p:strVal val="#ppt_w"/>
                                          </p:val>
                                        </p:tav>
                                      </p:tavLst>
                                    </p:anim>
                                    <p:anim calcmode="lin" valueType="num">
                                      <p:cBhvr additive="base">
                                        <p:cTn dur="1000"/>
                                        <p:tgtEl>
                                          <p:spTgt spid="144">
                                            <p:txEl>
                                              <p:pRg end="0" st="0"/>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4">
                                            <p:txEl>
                                              <p:pRg end="1" st="1"/>
                                            </p:txEl>
                                          </p:spTgt>
                                        </p:tgtEl>
                                        <p:attrNameLst>
                                          <p:attrName>style.visibility</p:attrName>
                                        </p:attrNameLst>
                                      </p:cBhvr>
                                      <p:to>
                                        <p:strVal val="visible"/>
                                      </p:to>
                                    </p:set>
                                    <p:anim calcmode="lin" valueType="num">
                                      <p:cBhvr additive="base">
                                        <p:cTn dur="1000"/>
                                        <p:tgtEl>
                                          <p:spTgt spid="144">
                                            <p:txEl>
                                              <p:pRg end="1" st="1"/>
                                            </p:txEl>
                                          </p:spTgt>
                                        </p:tgtEl>
                                        <p:attrNameLst>
                                          <p:attrName>ppt_w</p:attrName>
                                        </p:attrNameLst>
                                      </p:cBhvr>
                                      <p:tavLst>
                                        <p:tav fmla="" tm="0">
                                          <p:val>
                                            <p:strVal val="0"/>
                                          </p:val>
                                        </p:tav>
                                        <p:tav fmla="" tm="100000">
                                          <p:val>
                                            <p:strVal val="#ppt_w"/>
                                          </p:val>
                                        </p:tav>
                                      </p:tavLst>
                                    </p:anim>
                                    <p:anim calcmode="lin" valueType="num">
                                      <p:cBhvr additive="base">
                                        <p:cTn dur="1000"/>
                                        <p:tgtEl>
                                          <p:spTgt spid="144">
                                            <p:txEl>
                                              <p:pRg end="1" st="1"/>
                                            </p:txEl>
                                          </p:spTgt>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44">
                                            <p:txEl>
                                              <p:pRg end="2" st="2"/>
                                            </p:txEl>
                                          </p:spTgt>
                                        </p:tgtEl>
                                        <p:attrNameLst>
                                          <p:attrName>style.visibility</p:attrName>
                                        </p:attrNameLst>
                                      </p:cBhvr>
                                      <p:to>
                                        <p:strVal val="visible"/>
                                      </p:to>
                                    </p:set>
                                    <p:anim calcmode="lin" valueType="num">
                                      <p:cBhvr additive="base">
                                        <p:cTn dur="1000"/>
                                        <p:tgtEl>
                                          <p:spTgt spid="144">
                                            <p:txEl>
                                              <p:pRg end="2" st="2"/>
                                            </p:txEl>
                                          </p:spTgt>
                                        </p:tgtEl>
                                        <p:attrNameLst>
                                          <p:attrName>ppt_w</p:attrName>
                                        </p:attrNameLst>
                                      </p:cBhvr>
                                      <p:tavLst>
                                        <p:tav fmla="" tm="0">
                                          <p:val>
                                            <p:strVal val="0"/>
                                          </p:val>
                                        </p:tav>
                                        <p:tav fmla="" tm="100000">
                                          <p:val>
                                            <p:strVal val="#ppt_w"/>
                                          </p:val>
                                        </p:tav>
                                      </p:tavLst>
                                    </p:anim>
                                    <p:anim calcmode="lin" valueType="num">
                                      <p:cBhvr additive="base">
                                        <p:cTn dur="1000"/>
                                        <p:tgtEl>
                                          <p:spTgt spid="144">
                                            <p:txEl>
                                              <p:pRg end="2" st="2"/>
                                            </p:txEl>
                                          </p:spTgt>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23840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s" sz="5620"/>
              <a:t>¡GRACIAS!</a:t>
            </a:r>
            <a:endParaRPr sz="562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0"/>
            <a:ext cx="8520600" cy="79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sz="4500"/>
              <a:t>HIPÓTESIS</a:t>
            </a:r>
            <a:endParaRPr sz="4500"/>
          </a:p>
        </p:txBody>
      </p:sp>
      <p:sp>
        <p:nvSpPr>
          <p:cNvPr id="62" name="Google Shape;62;p14"/>
          <p:cNvSpPr txBox="1"/>
          <p:nvPr>
            <p:ph idx="1" type="subTitle"/>
          </p:nvPr>
        </p:nvSpPr>
        <p:spPr>
          <a:xfrm>
            <a:off x="311700" y="792600"/>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s" sz="2580">
                <a:solidFill>
                  <a:schemeClr val="dk1"/>
                </a:solidFill>
              </a:rPr>
              <a:t>¿Es la ubicación geográfica un factor determinante en la calidad final de la cerveza?</a:t>
            </a:r>
            <a:endParaRPr sz="258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0404"/>
        </a:solidFill>
      </p:bgPr>
    </p:bg>
    <p:spTree>
      <p:nvGrpSpPr>
        <p:cNvPr id="66" name="Shape 66"/>
        <p:cNvGrpSpPr/>
        <p:nvPr/>
      </p:nvGrpSpPr>
      <p:grpSpPr>
        <a:xfrm>
          <a:off x="0" y="0"/>
          <a:ext cx="0" cy="0"/>
          <a:chOff x="0" y="0"/>
          <a:chExt cx="0" cy="0"/>
        </a:xfrm>
      </p:grpSpPr>
      <p:sp>
        <p:nvSpPr>
          <p:cNvPr id="67" name="Google Shape;67;p15"/>
          <p:cNvSpPr txBox="1"/>
          <p:nvPr>
            <p:ph type="title"/>
          </p:nvPr>
        </p:nvSpPr>
        <p:spPr>
          <a:xfrm>
            <a:off x="768425" y="1619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5519100" cy="15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Hand holding frosty glass of cold golden beer with bubbles on the black background. Free space for text, copy space, banner. Drinking alcohol on party, holidays, Beer Fest or St. Patrick's Day. (proporcionado por Getty Images)" id="69" name="Google Shape;69;p15"/>
          <p:cNvPicPr preferRelativeResize="0"/>
          <p:nvPr/>
        </p:nvPicPr>
        <p:blipFill>
          <a:blip r:embed="rId3">
            <a:alphaModFix/>
          </a:blip>
          <a:stretch>
            <a:fillRect/>
          </a:stretch>
        </p:blipFill>
        <p:spPr>
          <a:xfrm>
            <a:off x="0" y="637700"/>
            <a:ext cx="9144003" cy="4505799"/>
          </a:xfrm>
          <a:prstGeom prst="rect">
            <a:avLst/>
          </a:prstGeom>
          <a:noFill/>
          <a:ln>
            <a:noFill/>
          </a:ln>
        </p:spPr>
      </p:pic>
      <p:sp>
        <p:nvSpPr>
          <p:cNvPr id="70" name="Google Shape;70;p15"/>
          <p:cNvSpPr txBox="1"/>
          <p:nvPr/>
        </p:nvSpPr>
        <p:spPr>
          <a:xfrm>
            <a:off x="0" y="402350"/>
            <a:ext cx="9144000" cy="64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1100"/>
              <a:t>F</a:t>
            </a:r>
            <a:r>
              <a:rPr lang="es" sz="3020">
                <a:solidFill>
                  <a:schemeClr val="dk1"/>
                </a:solidFill>
              </a:rPr>
              <a:t>ANALIZANDO LA CALIDAD CERVECERA</a:t>
            </a:r>
            <a:endParaRPr/>
          </a:p>
        </p:txBody>
      </p:sp>
      <p:sp>
        <p:nvSpPr>
          <p:cNvPr id="71" name="Google Shape;71;p15"/>
          <p:cNvSpPr txBox="1"/>
          <p:nvPr/>
        </p:nvSpPr>
        <p:spPr>
          <a:xfrm>
            <a:off x="2644600" y="1298375"/>
            <a:ext cx="6165600" cy="336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2523">
                <a:solidFill>
                  <a:srgbClr val="8E7CC3"/>
                </a:solidFill>
              </a:rPr>
              <a:t>Objetivo del Estudio:</a:t>
            </a:r>
            <a:endParaRPr b="1" sz="2523">
              <a:solidFill>
                <a:srgbClr val="8E7CC3"/>
              </a:solidFill>
            </a:endParaRPr>
          </a:p>
          <a:p>
            <a:pPr indent="0" lvl="0" marL="0" rtl="0" algn="l">
              <a:lnSpc>
                <a:spcPct val="115000"/>
              </a:lnSpc>
              <a:spcBef>
                <a:spcPts val="1200"/>
              </a:spcBef>
              <a:spcAft>
                <a:spcPts val="0"/>
              </a:spcAft>
              <a:buNone/>
            </a:pPr>
            <a:r>
              <a:rPr lang="es" sz="2041">
                <a:solidFill>
                  <a:schemeClr val="lt2"/>
                </a:solidFill>
              </a:rPr>
              <a:t>Determinar cuales son los factores que hacen que una cerveza sea percibida de mejor calidad </a:t>
            </a:r>
            <a:endParaRPr sz="2041">
              <a:solidFill>
                <a:schemeClr val="lt2"/>
              </a:solidFill>
            </a:endParaRPr>
          </a:p>
          <a:p>
            <a:pPr indent="0" lvl="0" marL="0" rtl="0" algn="l">
              <a:lnSpc>
                <a:spcPct val="115000"/>
              </a:lnSpc>
              <a:spcBef>
                <a:spcPts val="1200"/>
              </a:spcBef>
              <a:spcAft>
                <a:spcPts val="0"/>
              </a:spcAft>
              <a:buNone/>
            </a:pPr>
            <a:r>
              <a:rPr b="1" lang="es" sz="2549">
                <a:solidFill>
                  <a:srgbClr val="6FA8DC"/>
                </a:solidFill>
              </a:rPr>
              <a:t>Metodología:</a:t>
            </a:r>
            <a:endParaRPr b="1" sz="2549">
              <a:solidFill>
                <a:srgbClr val="6FA8DC"/>
              </a:solidFill>
            </a:endParaRPr>
          </a:p>
          <a:p>
            <a:pPr indent="0" lvl="0" marL="0" rtl="0" algn="l">
              <a:lnSpc>
                <a:spcPct val="115000"/>
              </a:lnSpc>
              <a:spcBef>
                <a:spcPts val="1200"/>
              </a:spcBef>
              <a:spcAft>
                <a:spcPts val="0"/>
              </a:spcAft>
              <a:buNone/>
            </a:pPr>
            <a:r>
              <a:rPr lang="es" sz="2064">
                <a:solidFill>
                  <a:schemeClr val="lt2"/>
                </a:solidFill>
              </a:rPr>
              <a:t>Se hizo un filtro mínimo de reviews por cerveza para asegurar la validez estadística de los ratings</a:t>
            </a:r>
            <a:endParaRPr sz="2064">
              <a:solidFill>
                <a:schemeClr val="lt2"/>
              </a:solidFill>
            </a:endParaRPr>
          </a:p>
          <a:p>
            <a:pPr indent="0" lvl="0" marL="0" rtl="0" algn="ctr">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813"/>
        </a:solidFill>
      </p:bgPr>
    </p:bg>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LA INTENSIDAD DECIDE LA CALIDAD</a:t>
            </a:r>
            <a:endParaRPr/>
          </a:p>
        </p:txBody>
      </p:sp>
      <p:sp>
        <p:nvSpPr>
          <p:cNvPr id="77" name="Google Shape;77;p16"/>
          <p:cNvSpPr txBox="1"/>
          <p:nvPr>
            <p:ph idx="1" type="body"/>
          </p:nvPr>
        </p:nvSpPr>
        <p:spPr>
          <a:xfrm>
            <a:off x="311700" y="1526750"/>
            <a:ext cx="3398700" cy="304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cervezas más</a:t>
            </a:r>
            <a:r>
              <a:rPr b="1" lang="es"/>
              <a:t> fuertes (ABV)</a:t>
            </a:r>
            <a:r>
              <a:rPr lang="es"/>
              <a:t> y </a:t>
            </a:r>
            <a:r>
              <a:rPr b="1" lang="es"/>
              <a:t>amargas</a:t>
            </a:r>
            <a:r>
              <a:rPr lang="es"/>
              <a:t> (IBU), son las mejor valoradas.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La calidad está impulsada por la complejidad técnica y el estilo de cerveza.</a:t>
            </a:r>
            <a:endParaRPr/>
          </a:p>
        </p:txBody>
      </p:sp>
      <p:pic>
        <p:nvPicPr>
          <p:cNvPr id="78" name="Google Shape;78;p16" title="reviews_vs_abv_HD.png"/>
          <p:cNvPicPr preferRelativeResize="0"/>
          <p:nvPr/>
        </p:nvPicPr>
        <p:blipFill>
          <a:blip r:embed="rId3">
            <a:alphaModFix/>
          </a:blip>
          <a:stretch>
            <a:fillRect/>
          </a:stretch>
        </p:blipFill>
        <p:spPr>
          <a:xfrm>
            <a:off x="3710400" y="1290700"/>
            <a:ext cx="5222175" cy="32638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813"/>
        </a:solidFill>
      </p:bgPr>
    </p:bg>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ESTILO POR ENCIMA DE UBICACIÓN</a:t>
            </a:r>
            <a:endParaRPr/>
          </a:p>
        </p:txBody>
      </p:sp>
      <p:sp>
        <p:nvSpPr>
          <p:cNvPr id="84" name="Google Shape;84;p17"/>
          <p:cNvSpPr txBox="1"/>
          <p:nvPr>
            <p:ph idx="1" type="body"/>
          </p:nvPr>
        </p:nvSpPr>
        <p:spPr>
          <a:xfrm>
            <a:off x="311700" y="1152475"/>
            <a:ext cx="3724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factor más importante en el rating es</a:t>
            </a:r>
            <a:r>
              <a:rPr b="1" lang="es"/>
              <a:t> la categoría de estilo de la cerveza.</a:t>
            </a:r>
            <a:endParaRPr b="1"/>
          </a:p>
          <a:p>
            <a:pPr indent="0" lvl="0" marL="0" rtl="0" algn="l">
              <a:spcBef>
                <a:spcPts val="1200"/>
              </a:spcBef>
              <a:spcAft>
                <a:spcPts val="1200"/>
              </a:spcAft>
              <a:buNone/>
            </a:pPr>
            <a:r>
              <a:rPr lang="es"/>
              <a:t>Los estilos </a:t>
            </a:r>
            <a:r>
              <a:rPr b="1" lang="es"/>
              <a:t>Ale </a:t>
            </a:r>
            <a:r>
              <a:rPr lang="es"/>
              <a:t>(incluyendo Ipa y Stout/Porter) dominan el </a:t>
            </a:r>
            <a:r>
              <a:rPr b="1" lang="es"/>
              <a:t>top 5 de calidad.</a:t>
            </a:r>
            <a:endParaRPr b="1"/>
          </a:p>
        </p:txBody>
      </p:sp>
      <p:pic>
        <p:nvPicPr>
          <p:cNvPr id="85" name="Google Shape;85;p17" title="reviews_ por_categoria_de_estilos_HD.png"/>
          <p:cNvPicPr preferRelativeResize="0"/>
          <p:nvPr/>
        </p:nvPicPr>
        <p:blipFill>
          <a:blip r:embed="rId3">
            <a:alphaModFix/>
          </a:blip>
          <a:stretch>
            <a:fillRect/>
          </a:stretch>
        </p:blipFill>
        <p:spPr>
          <a:xfrm>
            <a:off x="3993000" y="1017725"/>
            <a:ext cx="4839301" cy="3820975"/>
          </a:xfrm>
          <a:prstGeom prst="rect">
            <a:avLst/>
          </a:prstGeom>
          <a:noFill/>
          <a:ln>
            <a:noFill/>
          </a:ln>
        </p:spPr>
      </p:pic>
      <p:pic>
        <p:nvPicPr>
          <p:cNvPr descr="Pale beer (proporcionado por Getty Images)" id="86" name="Google Shape;86;p17"/>
          <p:cNvPicPr preferRelativeResize="0"/>
          <p:nvPr/>
        </p:nvPicPr>
        <p:blipFill>
          <a:blip r:embed="rId4">
            <a:alphaModFix/>
          </a:blip>
          <a:stretch>
            <a:fillRect/>
          </a:stretch>
        </p:blipFill>
        <p:spPr>
          <a:xfrm>
            <a:off x="637224" y="3298225"/>
            <a:ext cx="2703324" cy="18017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EL ÉXITO ESTÁ EN LA ESTRATEGIA</a:t>
            </a:r>
            <a:endParaRPr/>
          </a:p>
        </p:txBody>
      </p:sp>
      <p:sp>
        <p:nvSpPr>
          <p:cNvPr id="92" name="Google Shape;92;p18"/>
          <p:cNvSpPr txBox="1"/>
          <p:nvPr>
            <p:ph idx="1" type="body"/>
          </p:nvPr>
        </p:nvSpPr>
        <p:spPr>
          <a:xfrm>
            <a:off x="6298350" y="1537625"/>
            <a:ext cx="2845800" cy="303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sz="2100"/>
              <a:t>Los estados líderes concentran su producción en  </a:t>
            </a:r>
            <a:r>
              <a:rPr b="1" lang="es" sz="2100"/>
              <a:t>estilos de alto rating </a:t>
            </a:r>
            <a:r>
              <a:rPr lang="es" sz="2100"/>
              <a:t>(principalmente Ale y sus subcategorías como la Ipa).</a:t>
            </a:r>
            <a:endParaRPr sz="2100"/>
          </a:p>
        </p:txBody>
      </p:sp>
      <p:pic>
        <p:nvPicPr>
          <p:cNvPr id="93" name="Google Shape;93;p18" title="Top_8_estados_por_calidad_HD.png"/>
          <p:cNvPicPr preferRelativeResize="0"/>
          <p:nvPr/>
        </p:nvPicPr>
        <p:blipFill>
          <a:blip r:embed="rId3">
            <a:alphaModFix/>
          </a:blip>
          <a:stretch>
            <a:fillRect/>
          </a:stretch>
        </p:blipFill>
        <p:spPr>
          <a:xfrm>
            <a:off x="54375" y="1152425"/>
            <a:ext cx="6102600" cy="34163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9100E"/>
        </a:solidFill>
      </p:bgPr>
    </p:bg>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LA BRECHA ENTRE LOS ESTILOS</a:t>
            </a:r>
            <a:endParaRPr/>
          </a:p>
        </p:txBody>
      </p:sp>
      <p:sp>
        <p:nvSpPr>
          <p:cNvPr id="99" name="Google Shape;99;p19"/>
          <p:cNvSpPr txBox="1"/>
          <p:nvPr>
            <p:ph idx="1" type="body"/>
          </p:nvPr>
        </p:nvSpPr>
        <p:spPr>
          <a:xfrm>
            <a:off x="311700" y="1126650"/>
            <a:ext cx="3039600" cy="325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estados enfocados en el estilo Ale tienen un rating promedio </a:t>
            </a:r>
            <a:r>
              <a:rPr b="1" lang="es"/>
              <a:t>+0.6 puntos</a:t>
            </a:r>
            <a:r>
              <a:rPr lang="es"/>
              <a:t> más alto que el grupo Lager.</a:t>
            </a:r>
            <a:endParaRPr/>
          </a:p>
          <a:p>
            <a:pPr indent="0" lvl="0" marL="0" rtl="0" algn="l">
              <a:spcBef>
                <a:spcPts val="1200"/>
              </a:spcBef>
              <a:spcAft>
                <a:spcPts val="1200"/>
              </a:spcAft>
              <a:buNone/>
            </a:pPr>
            <a:r>
              <a:t/>
            </a:r>
            <a:endParaRPr/>
          </a:p>
        </p:txBody>
      </p:sp>
      <p:pic>
        <p:nvPicPr>
          <p:cNvPr id="100" name="Google Shape;100;p19" title="grafico_estrategia_ale_vs_lager.png"/>
          <p:cNvPicPr preferRelativeResize="0"/>
          <p:nvPr/>
        </p:nvPicPr>
        <p:blipFill>
          <a:blip r:embed="rId3">
            <a:alphaModFix/>
          </a:blip>
          <a:stretch>
            <a:fillRect/>
          </a:stretch>
        </p:blipFill>
        <p:spPr>
          <a:xfrm>
            <a:off x="3737675" y="1126650"/>
            <a:ext cx="5094630" cy="3820973"/>
          </a:xfrm>
          <a:prstGeom prst="rect">
            <a:avLst/>
          </a:prstGeom>
          <a:noFill/>
          <a:ln>
            <a:noFill/>
          </a:ln>
        </p:spPr>
      </p:pic>
      <p:pic>
        <p:nvPicPr>
          <p:cNvPr descr="Beer bottles (proporcionado por Getty Images)" id="101" name="Google Shape;101;p19"/>
          <p:cNvPicPr preferRelativeResize="0"/>
          <p:nvPr/>
        </p:nvPicPr>
        <p:blipFill>
          <a:blip r:embed="rId4">
            <a:alphaModFix/>
          </a:blip>
          <a:stretch>
            <a:fillRect/>
          </a:stretch>
        </p:blipFill>
        <p:spPr>
          <a:xfrm>
            <a:off x="220826" y="2799025"/>
            <a:ext cx="3221325" cy="21485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CERVEZAS MÁS FUERTES Y MÁS AMARGAS</a:t>
            </a:r>
            <a:endParaRPr/>
          </a:p>
        </p:txBody>
      </p:sp>
      <p:sp>
        <p:nvSpPr>
          <p:cNvPr id="107" name="Google Shape;107;p20"/>
          <p:cNvSpPr txBox="1"/>
          <p:nvPr>
            <p:ph idx="1" type="body"/>
          </p:nvPr>
        </p:nvSpPr>
        <p:spPr>
          <a:xfrm>
            <a:off x="5928625" y="1152475"/>
            <a:ext cx="2903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 diferencia de rating entre grupos se valida por las características del producto.</a:t>
            </a:r>
            <a:endParaRPr/>
          </a:p>
          <a:p>
            <a:pPr indent="0" lvl="0" marL="0" rtl="0" algn="l">
              <a:spcBef>
                <a:spcPts val="1200"/>
              </a:spcBef>
              <a:spcAft>
                <a:spcPts val="0"/>
              </a:spcAft>
              <a:buNone/>
            </a:pPr>
            <a:r>
              <a:rPr lang="es"/>
              <a:t>Las cervezas del </a:t>
            </a:r>
            <a:r>
              <a:rPr b="1" lang="es"/>
              <a:t>grupo líder</a:t>
            </a:r>
            <a:r>
              <a:rPr lang="es"/>
              <a:t> son:</a:t>
            </a:r>
            <a:endParaRPr/>
          </a:p>
          <a:p>
            <a:pPr indent="0" lvl="0" marL="0" rtl="0" algn="l">
              <a:spcBef>
                <a:spcPts val="1200"/>
              </a:spcBef>
              <a:spcAft>
                <a:spcPts val="0"/>
              </a:spcAft>
              <a:buNone/>
            </a:pPr>
            <a:r>
              <a:rPr lang="es"/>
              <a:t>+1.6% ABV </a:t>
            </a:r>
            <a:r>
              <a:rPr b="1" lang="es"/>
              <a:t>más fuertes</a:t>
            </a:r>
            <a:endParaRPr b="1"/>
          </a:p>
          <a:p>
            <a:pPr indent="0" lvl="0" marL="0" rtl="0" algn="l">
              <a:spcBef>
                <a:spcPts val="1200"/>
              </a:spcBef>
              <a:spcAft>
                <a:spcPts val="1200"/>
              </a:spcAft>
              <a:buNone/>
            </a:pPr>
            <a:r>
              <a:rPr lang="es"/>
              <a:t>+8 IBU </a:t>
            </a:r>
            <a:r>
              <a:rPr b="1" lang="es"/>
              <a:t>más amargas</a:t>
            </a:r>
            <a:endParaRPr b="1"/>
          </a:p>
        </p:txBody>
      </p:sp>
      <p:pic>
        <p:nvPicPr>
          <p:cNvPr id="108" name="Google Shape;108;p20" title="Diferencia_intensidad_por_estilo_HD.png"/>
          <p:cNvPicPr preferRelativeResize="0"/>
          <p:nvPr/>
        </p:nvPicPr>
        <p:blipFill>
          <a:blip r:embed="rId3">
            <a:alphaModFix/>
          </a:blip>
          <a:stretch>
            <a:fillRect/>
          </a:stretch>
        </p:blipFill>
        <p:spPr>
          <a:xfrm>
            <a:off x="98025" y="1152475"/>
            <a:ext cx="5693066" cy="3416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LA CALIDAD NO ES CONCENTRADA</a:t>
            </a:r>
            <a:endParaRPr/>
          </a:p>
        </p:txBody>
      </p:sp>
      <p:sp>
        <p:nvSpPr>
          <p:cNvPr id="114" name="Google Shape;114;p21"/>
          <p:cNvSpPr txBox="1"/>
          <p:nvPr>
            <p:ph idx="1" type="body"/>
          </p:nvPr>
        </p:nvSpPr>
        <p:spPr>
          <a:xfrm>
            <a:off x="311700" y="1152475"/>
            <a:ext cx="3061500" cy="382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La distribución de los mejores ratings no es uniforme, se concentra en </a:t>
            </a:r>
            <a:r>
              <a:rPr b="1" lang="es"/>
              <a:t>ciudades clave</a:t>
            </a:r>
            <a:r>
              <a:rPr lang="es"/>
              <a:t>.</a:t>
            </a:r>
            <a:endParaRPr/>
          </a:p>
          <a:p>
            <a:pPr indent="0" lvl="0" marL="0" rtl="0" algn="l">
              <a:spcBef>
                <a:spcPts val="1200"/>
              </a:spcBef>
              <a:spcAft>
                <a:spcPts val="0"/>
              </a:spcAft>
              <a:buNone/>
            </a:pPr>
            <a:r>
              <a:rPr lang="es"/>
              <a:t>Un </a:t>
            </a:r>
            <a:r>
              <a:rPr b="1" lang="es"/>
              <a:t>outlier</a:t>
            </a:r>
            <a:r>
              <a:rPr lang="es"/>
              <a:t> evidente de gran relevancia es Brooklyn Center, la ciudad con la </a:t>
            </a:r>
            <a:r>
              <a:rPr b="1" lang="es"/>
              <a:t>mejor puntuación</a:t>
            </a:r>
            <a:r>
              <a:rPr lang="es"/>
              <a:t>, en un estado de </a:t>
            </a:r>
            <a:r>
              <a:rPr b="1" lang="es"/>
              <a:t>baja calificación.</a:t>
            </a:r>
            <a:endParaRPr b="1"/>
          </a:p>
          <a:p>
            <a:pPr indent="0" lvl="0" marL="0" rtl="0" algn="l">
              <a:spcBef>
                <a:spcPts val="1200"/>
              </a:spcBef>
              <a:spcAft>
                <a:spcPts val="1200"/>
              </a:spcAft>
              <a:buNone/>
            </a:pPr>
            <a:r>
              <a:t/>
            </a:r>
            <a:endParaRPr/>
          </a:p>
        </p:txBody>
      </p:sp>
      <p:pic>
        <p:nvPicPr>
          <p:cNvPr id="115" name="Google Shape;115;p21" title="Top_10_ciudades_HD.png"/>
          <p:cNvPicPr preferRelativeResize="0"/>
          <p:nvPr/>
        </p:nvPicPr>
        <p:blipFill>
          <a:blip r:embed="rId3">
            <a:alphaModFix/>
          </a:blip>
          <a:stretch>
            <a:fillRect/>
          </a:stretch>
        </p:blipFill>
        <p:spPr>
          <a:xfrm>
            <a:off x="3612401" y="1152475"/>
            <a:ext cx="5219901" cy="3820975"/>
          </a:xfrm>
          <a:prstGeom prst="rect">
            <a:avLst/>
          </a:prstGeom>
          <a:noFill/>
          <a:ln>
            <a:noFill/>
          </a:ln>
        </p:spPr>
      </p:pic>
      <p:sp>
        <p:nvSpPr>
          <p:cNvPr id="116" name="Google Shape;116;p21"/>
          <p:cNvSpPr/>
          <p:nvPr/>
        </p:nvSpPr>
        <p:spPr>
          <a:xfrm>
            <a:off x="3503675" y="4310525"/>
            <a:ext cx="1305000" cy="456600"/>
          </a:xfrm>
          <a:prstGeom prst="ellipse">
            <a:avLst/>
          </a:prstGeom>
          <a:noFill/>
          <a:ln cap="flat" cmpd="sng" w="28575">
            <a:solidFill>
              <a:srgbClr val="FF0000"/>
            </a:solidFill>
            <a:prstDash val="solid"/>
            <a:round/>
            <a:headEnd len="sm" w="sm" type="none"/>
            <a:tailEnd len="sm" w="sm" type="none"/>
          </a:ln>
          <a:effectLst>
            <a:outerShdw blurRad="57150" rotWithShape="0" algn="bl" dir="5400000" dist="19050">
              <a:srgbClr val="000000">
                <a:alpha val="49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