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2"/>
  </p:sldMasterIdLst>
  <p:notesMasterIdLst>
    <p:notesMasterId r:id="rId14"/>
  </p:notesMasterIdLst>
  <p:sldIdLst>
    <p:sldId id="256" r:id="rId3"/>
    <p:sldId id="270" r:id="rId4"/>
    <p:sldId id="271" r:id="rId5"/>
    <p:sldId id="272" r:id="rId6"/>
    <p:sldId id="273" r:id="rId7"/>
    <p:sldId id="276" r:id="rId8"/>
    <p:sldId id="274" r:id="rId9"/>
    <p:sldId id="278" r:id="rId10"/>
    <p:sldId id="277" r:id="rId11"/>
    <p:sldId id="280" r:id="rId12"/>
    <p:sldId id="275" r:id="rId13"/>
  </p:sldIdLst>
  <p:sldSz cx="9144000" cy="5143500" type="screen16x9"/>
  <p:notesSz cx="6858000" cy="9144000"/>
  <p:defaultTextStyle>
    <a:lvl1pPr marL="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96" autoAdjust="0"/>
    <p:restoredTop sz="31504" autoAdjust="0"/>
  </p:normalViewPr>
  <p:slideViewPr>
    <p:cSldViewPr>
      <p:cViewPr varScale="1">
        <p:scale>
          <a:sx n="157" d="100"/>
          <a:sy n="157" d="100"/>
        </p:scale>
        <p:origin x="176" y="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PT" sz="1200"/>
            </a:lvl1pPr>
            <a:extLst/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PT" sz="1200"/>
            </a:lvl1pPr>
            <a:extLst/>
          </a:lstStyle>
          <a:p>
            <a:fld id="{A8ADFD5B-A66C-449C-B6E8-FB716D07777D}" type="datetimeFigureOut">
              <a:rPr lang="pt-PT"/>
              <a:pPr/>
              <a:t>03/12/18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PT"/>
              <a:t>Clique para editar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PT" sz="1200"/>
            </a:lvl1pPr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PT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599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832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pandas.dist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Matplotlib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Para pasta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Retirámos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as </a:t>
            </a:r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StudyID</a:t>
            </a:r>
            <a:r>
              <a:rPr lang="en-US" dirty="0"/>
              <a:t> e </a:t>
            </a:r>
            <a:r>
              <a:rPr lang="en-US" dirty="0" err="1"/>
              <a:t>ExamID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0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ShuffleSplit</a:t>
            </a:r>
            <a:r>
              <a:rPr lang="en-US" dirty="0"/>
              <a:t> K-Fold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449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03/12/18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5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03/12/18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8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03/12/18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3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03/12/18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pt-PT" smtClean="0"/>
              <a:pPr/>
              <a:t>03/12/18</a:t>
            </a:fld>
            <a:endParaRPr kumimoji="0"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240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6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03/12/18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/>
          </a:p>
        </p:txBody>
      </p:sp>
    </p:spTree>
    <p:extLst>
      <p:ext uri="{BB962C8B-B14F-4D97-AF65-F5344CB8AC3E}">
        <p14:creationId xmlns:p14="http://schemas.microsoft.com/office/powerpoint/2010/main" val="31859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03/12/18</a:t>
            </a:fld>
            <a:endParaRPr kumimoji="0"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/>
          </a:p>
        </p:txBody>
      </p:sp>
    </p:spTree>
    <p:extLst>
      <p:ext uri="{BB962C8B-B14F-4D97-AF65-F5344CB8AC3E}">
        <p14:creationId xmlns:p14="http://schemas.microsoft.com/office/powerpoint/2010/main" val="14309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03/12/18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03/12/18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F49A8198-4617-485E-9585-4840B69DBBA6}" type="datetime1">
              <a:rPr lang="pt-PT" smtClean="0"/>
              <a:pPr/>
              <a:t>03/12/18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0"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kumimoji="0" lang="pt-PT" smtClean="0">
                <a:solidFill>
                  <a:srgbClr val="FFFFFF"/>
                </a:solidFill>
              </a:rPr>
              <a:pPr/>
              <a:t>‹#›</a:t>
            </a:fld>
            <a:endParaRPr kumimoji="0"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03/12/18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2800"/>
          </a:p>
        </p:txBody>
      </p:sp>
    </p:spTree>
    <p:extLst>
      <p:ext uri="{BB962C8B-B14F-4D97-AF65-F5344CB8AC3E}">
        <p14:creationId xmlns:p14="http://schemas.microsoft.com/office/powerpoint/2010/main" val="347612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E4606EA6-EFEA-4C30-9264-4F9291A5780D}" type="datetime1">
              <a:rPr lang="pt-PT" smtClean="0"/>
              <a:pPr/>
              <a:t>03/12/18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9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820383" y="1335187"/>
            <a:ext cx="7543800" cy="1124271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MACHINE LEARNING</a:t>
            </a:r>
            <a:endParaRPr lang="pt-PT" sz="3600" dirty="0">
              <a:latin typeface="MS UI Gothic" panose="020B0600070205080204" pitchFamily="34" charset="-128"/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6" name="Picture 2" descr="https://www.eng.uminho.pt/SiteAsset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16" y="3512208"/>
            <a:ext cx="1296144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E65DF9-F24D-D943-AE4C-D9A2E48AF10F}"/>
              </a:ext>
            </a:extLst>
          </p:cNvPr>
          <p:cNvSpPr/>
          <p:nvPr/>
        </p:nvSpPr>
        <p:spPr>
          <a:xfrm>
            <a:off x="849535" y="2469014"/>
            <a:ext cx="75463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Estudo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de um dataset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sobre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dados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biométricos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de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alunos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em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situação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de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exame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com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scikit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-learn</a:t>
            </a:r>
            <a:endParaRPr lang="en-US" sz="2400" b="1" dirty="0"/>
          </a:p>
        </p:txBody>
      </p:sp>
      <p:sp>
        <p:nvSpPr>
          <p:cNvPr id="6" name="CaixaDeTexto 6">
            <a:extLst>
              <a:ext uri="{FF2B5EF4-FFF2-40B4-BE49-F238E27FC236}">
                <a16:creationId xmlns:a16="http://schemas.microsoft.com/office/drawing/2014/main" id="{B9165E69-FB4A-7942-BF5B-27BEC1E0074A}"/>
              </a:ext>
            </a:extLst>
          </p:cNvPr>
          <p:cNvSpPr txBox="1"/>
          <p:nvPr/>
        </p:nvSpPr>
        <p:spPr>
          <a:xfrm>
            <a:off x="820383" y="3579862"/>
            <a:ext cx="6264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  <a:p>
            <a:endParaRPr lang="pt-PT" sz="16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Aprendizagem e Extração de Conhecimento – Sistemas Inteligentes</a:t>
            </a:r>
          </a:p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2018/2019 – MEI/MIEI – Universidade do Minho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67494"/>
            <a:ext cx="9151840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Outras otimizações: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binarização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do output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131E8-0ECA-324E-8671-90F080BCB693}"/>
              </a:ext>
            </a:extLst>
          </p:cNvPr>
          <p:cNvSpPr txBox="1"/>
          <p:nvPr/>
        </p:nvSpPr>
        <p:spPr>
          <a:xfrm>
            <a:off x="683568" y="1491630"/>
            <a:ext cx="7416824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Atribuição de classes à coluna do 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PSS_Stress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[0-39], “pouco stressado”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[40-52], “muito stressado”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71482-64CA-CC46-82C1-D839A3200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64" y="2426701"/>
            <a:ext cx="3644900" cy="100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AA1A5-2230-0F49-BE39-73F42EECA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5" y="3913956"/>
            <a:ext cx="8937429" cy="3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3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820383" y="1335187"/>
            <a:ext cx="7543800" cy="1124271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MACHINE LEARNING</a:t>
            </a:r>
            <a:endParaRPr lang="pt-PT" sz="3600" dirty="0">
              <a:latin typeface="MS UI Gothic" panose="020B0600070205080204" pitchFamily="34" charset="-128"/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6" name="Picture 2" descr="https://www.eng.uminho.pt/SiteAsset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16" y="3512208"/>
            <a:ext cx="1296144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E65DF9-F24D-D943-AE4C-D9A2E48AF10F}"/>
              </a:ext>
            </a:extLst>
          </p:cNvPr>
          <p:cNvSpPr/>
          <p:nvPr/>
        </p:nvSpPr>
        <p:spPr>
          <a:xfrm>
            <a:off x="849535" y="2469014"/>
            <a:ext cx="75463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Estudo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de um dataset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sobre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dados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biométricos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de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alunos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em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situação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de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exame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com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scikit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-learn</a:t>
            </a:r>
            <a:endParaRPr lang="en-US" sz="2400" b="1" dirty="0"/>
          </a:p>
        </p:txBody>
      </p:sp>
      <p:sp>
        <p:nvSpPr>
          <p:cNvPr id="6" name="CaixaDeTexto 6">
            <a:extLst>
              <a:ext uri="{FF2B5EF4-FFF2-40B4-BE49-F238E27FC236}">
                <a16:creationId xmlns:a16="http://schemas.microsoft.com/office/drawing/2014/main" id="{B9165E69-FB4A-7942-BF5B-27BEC1E0074A}"/>
              </a:ext>
            </a:extLst>
          </p:cNvPr>
          <p:cNvSpPr txBox="1"/>
          <p:nvPr/>
        </p:nvSpPr>
        <p:spPr>
          <a:xfrm>
            <a:off x="820383" y="3579862"/>
            <a:ext cx="6264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  <a:p>
            <a:endParaRPr lang="pt-PT" sz="16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Aprendizagem e Extração de Conhecimento – Sistemas Inteligentes</a:t>
            </a:r>
          </a:p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2018/2019 – MEI/MIEI – Universidade do Minho</a:t>
            </a:r>
          </a:p>
        </p:txBody>
      </p:sp>
    </p:spTree>
    <p:extLst>
      <p:ext uri="{BB962C8B-B14F-4D97-AF65-F5344CB8AC3E}">
        <p14:creationId xmlns:p14="http://schemas.microsoft.com/office/powerpoint/2010/main" val="166621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584627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Data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Acquisition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8001-5687-4740-956A-BCA65BF07E85}"/>
              </a:ext>
            </a:extLst>
          </p:cNvPr>
          <p:cNvSpPr txBox="1"/>
          <p:nvPr/>
        </p:nvSpPr>
        <p:spPr>
          <a:xfrm>
            <a:off x="827584" y="1635646"/>
            <a:ext cx="4009565" cy="11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Dados biométricos de alunos universitários em exame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Variáveis relativas ao uso do rato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A09D1-D0F7-CD43-A3D4-C3E385B33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78" y="1563638"/>
            <a:ext cx="3664233" cy="269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8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584627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Data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Visualization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2891F-28A2-574B-A5A4-11981640B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444" y="1455148"/>
            <a:ext cx="2110960" cy="1583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C657BB-7C8A-F445-94C6-F4752B69D0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51" y="1462348"/>
            <a:ext cx="2110960" cy="1583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F3AB54-4BD4-5142-864E-03E696B009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444" y="3114390"/>
            <a:ext cx="2110960" cy="1583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E2590-C071-7E46-B068-A9D0E5A453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51" y="3122982"/>
            <a:ext cx="2110960" cy="15832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770B39-F887-B141-9BFE-59FB69EFB4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82809"/>
            <a:ext cx="3348157" cy="25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584627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Data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Preprocessing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8001-5687-4740-956A-BCA65BF07E85}"/>
              </a:ext>
            </a:extLst>
          </p:cNvPr>
          <p:cNvSpPr txBox="1"/>
          <p:nvPr/>
        </p:nvSpPr>
        <p:spPr>
          <a:xfrm>
            <a:off x="496185" y="1203598"/>
            <a:ext cx="3384376" cy="2035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Missing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Data 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Filtering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Feature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Selection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Normalization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/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Standardization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2490F-8737-5C4F-B13B-6B12766A2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883" y="1529180"/>
            <a:ext cx="3060700" cy="25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8C0C4-69AF-7446-9C15-0F5E5D6B2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76" y="2034035"/>
            <a:ext cx="3800951" cy="135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1027C1-26CC-F941-8BD5-5D98289E87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5" y="3572833"/>
            <a:ext cx="4924648" cy="545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C31C70-90B3-3A4D-A821-1DC89CD8A9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73" y="4142963"/>
            <a:ext cx="5087254" cy="5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9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7840" y="267494"/>
            <a:ext cx="9252520" cy="1088068"/>
          </a:xfrm>
        </p:spPr>
        <p:txBody>
          <a:bodyPr/>
          <a:lstStyle/>
          <a:p>
            <a:pPr algn="ctr"/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Model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Selection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Training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and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Validation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8001-5687-4740-956A-BCA65BF07E85}"/>
              </a:ext>
            </a:extLst>
          </p:cNvPr>
          <p:cNvSpPr txBox="1"/>
          <p:nvPr/>
        </p:nvSpPr>
        <p:spPr>
          <a:xfrm>
            <a:off x="755576" y="1427303"/>
            <a:ext cx="3240360" cy="165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vários modelos: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K-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Fold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Cross 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Validation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Cálculo de resultado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352F5-671F-3142-87EB-AFF73D1E2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32" y="3726740"/>
            <a:ext cx="73279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6A5A1-621D-CA4B-BC0A-795D6A312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891" y="1582301"/>
            <a:ext cx="2857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8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7840" y="267494"/>
            <a:ext cx="9252520" cy="1088068"/>
          </a:xfrm>
        </p:spPr>
        <p:txBody>
          <a:bodyPr/>
          <a:lstStyle/>
          <a:p>
            <a:pPr algn="ctr"/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Model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Selection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Training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and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Validation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BF2D7-B5E8-3F4E-A108-E93237800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20" y="1467376"/>
            <a:ext cx="3142991" cy="3160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ADC550-B4F7-D440-ACDE-AC3D3622D44D}"/>
              </a:ext>
            </a:extLst>
          </p:cNvPr>
          <p:cNvSpPr txBox="1"/>
          <p:nvPr/>
        </p:nvSpPr>
        <p:spPr>
          <a:xfrm>
            <a:off x="971600" y="2497203"/>
            <a:ext cx="3240360" cy="11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Seleção do melhor modelo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336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584627" cy="1088068"/>
          </a:xfrm>
        </p:spPr>
        <p:txBody>
          <a:bodyPr/>
          <a:lstStyle/>
          <a:p>
            <a:pPr algn="ctr"/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Hyperparameter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Optimization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0779E-9C5F-EC46-9AED-EA4B01C52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524" y="2345130"/>
            <a:ext cx="4099655" cy="1361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521D68-12CC-394C-BF74-0F70E03B1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11" y="3871439"/>
            <a:ext cx="74295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ACD072-1E4B-674F-9A41-5F45708AE335}"/>
              </a:ext>
            </a:extLst>
          </p:cNvPr>
          <p:cNvSpPr txBox="1"/>
          <p:nvPr/>
        </p:nvSpPr>
        <p:spPr>
          <a:xfrm>
            <a:off x="827584" y="1556227"/>
            <a:ext cx="5920038" cy="165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Random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Search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Hyperparameter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Optimization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K-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Fold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Cross 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Validation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Cálculo do resultado</a:t>
            </a:r>
          </a:p>
        </p:txBody>
      </p:sp>
    </p:spTree>
    <p:extLst>
      <p:ext uri="{BB962C8B-B14F-4D97-AF65-F5344CB8AC3E}">
        <p14:creationId xmlns:p14="http://schemas.microsoft.com/office/powerpoint/2010/main" val="161005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584627" cy="1088068"/>
          </a:xfrm>
        </p:spPr>
        <p:txBody>
          <a:bodyPr/>
          <a:lstStyle/>
          <a:p>
            <a:pPr algn="ctr"/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Hyperparameter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Optimization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9F72C-267B-8146-940E-BD5730799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6" y="2067694"/>
            <a:ext cx="8964488" cy="15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0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16705"/>
            <a:ext cx="9151840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Outras otimizações: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feature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selection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“manual”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8001-5687-4740-956A-BCA65BF07E85}"/>
              </a:ext>
            </a:extLst>
          </p:cNvPr>
          <p:cNvSpPr txBox="1"/>
          <p:nvPr/>
        </p:nvSpPr>
        <p:spPr>
          <a:xfrm>
            <a:off x="311166" y="1410164"/>
            <a:ext cx="7416824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Escolha das </a:t>
            </a:r>
            <a:r>
              <a:rPr lang="pt-PT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features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através da observação das distribuições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C0B1A-109E-0C4D-9C65-CF9F3CBD7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7" y="3308898"/>
            <a:ext cx="7697446" cy="1342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53F1B-47AD-9D47-A004-186EC256D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6" y="2048276"/>
            <a:ext cx="1480333" cy="1110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FB9462-DE76-504A-B712-730EC1450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28019"/>
            <a:ext cx="1480333" cy="1110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201A65-CA5D-8549-997B-F8B7B9966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42" y="2048398"/>
            <a:ext cx="1480333" cy="11102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C5BAF5-FB81-3440-B4AA-A3C172008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80" y="2048276"/>
            <a:ext cx="1480333" cy="1110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EC33B9-2BAF-CB47-BEFD-D0D0B4682A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38" y="1665059"/>
            <a:ext cx="1991289" cy="14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996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F503C8-8FFE-44E4-99CB-9E182CD00A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422</Words>
  <Application>Microsoft Macintosh PowerPoint</Application>
  <PresentationFormat>On-screen Show (16:9)</PresentationFormat>
  <Paragraphs>66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MS UI Gothic</vt:lpstr>
      <vt:lpstr>Arial</vt:lpstr>
      <vt:lpstr>Calibri</vt:lpstr>
      <vt:lpstr>Calibri Light</vt:lpstr>
      <vt:lpstr>Retrospetiva</vt:lpstr>
      <vt:lpstr>MACHINE LEARNING</vt:lpstr>
      <vt:lpstr>Data Acquisition</vt:lpstr>
      <vt:lpstr>Data Visualization</vt:lpstr>
      <vt:lpstr>Data Preprocessing</vt:lpstr>
      <vt:lpstr>Model Selection, Training and Validation</vt:lpstr>
      <vt:lpstr>Model Selection, Training and Validation</vt:lpstr>
      <vt:lpstr>Hyperparameter Optimization</vt:lpstr>
      <vt:lpstr>Hyperparameter Optimization</vt:lpstr>
      <vt:lpstr>Outras otimizações: feature selection “manual”</vt:lpstr>
      <vt:lpstr>Outras otimizações: binarização do output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2016-10-09T01:04:30Z</dcterms:created>
  <dcterms:modified xsi:type="dcterms:W3CDTF">2018-12-03T13:38:33Z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