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7" r:id="rId2"/>
  </p:sldMasterIdLst>
  <p:notesMasterIdLst>
    <p:notesMasterId r:id="rId12"/>
  </p:notesMasterIdLst>
  <p:sldIdLst>
    <p:sldId id="256" r:id="rId3"/>
    <p:sldId id="265" r:id="rId4"/>
    <p:sldId id="270" r:id="rId5"/>
    <p:sldId id="271" r:id="rId6"/>
    <p:sldId id="272" r:id="rId7"/>
    <p:sldId id="274" r:id="rId8"/>
    <p:sldId id="273" r:id="rId9"/>
    <p:sldId id="275" r:id="rId10"/>
    <p:sldId id="276" r:id="rId11"/>
  </p:sldIdLst>
  <p:sldSz cx="9144000" cy="5143500" type="screen16x9"/>
  <p:notesSz cx="6858000" cy="9144000"/>
  <p:defaultTextStyle>
    <a:lvl1pPr marL="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PT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>
      <p:cViewPr varScale="1">
        <p:scale>
          <a:sx n="90" d="100"/>
          <a:sy n="90" d="100"/>
        </p:scale>
        <p:origin x="10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PT" sz="1200"/>
            </a:lvl1pPr>
            <a:extLst/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PT" sz="1200"/>
            </a:lvl1pPr>
            <a:extLst/>
          </a:lstStyle>
          <a:p>
            <a:fld id="{A8ADFD5B-A66C-449C-B6E8-FB716D07777D}" type="datetimeFigureOut">
              <a:rPr lang="pt-PT"/>
              <a:pPr/>
              <a:t>16/01/2017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P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PT"/>
              <a:t>Clique para editar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PT" sz="1200"/>
            </a:lvl1pPr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PT" sz="1200"/>
            </a:lvl1pPr>
            <a:extLst/>
          </a:lstStyle>
          <a:p>
            <a:fld id="{CA5D3BF3-D352-46FC-8343-31F56E6730EA}" type="slidenum">
              <a:rPr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599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832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736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166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379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8224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919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926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4019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31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16/01/2017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5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16/01/2017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8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16/01/2017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3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16/01/2017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pt-PT" smtClean="0"/>
              <a:pPr/>
              <a:t>16/01/2017</a:t>
            </a:fld>
            <a:endParaRPr kumimoji="0"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2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240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6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16/01/2017</a:t>
            </a:fld>
            <a:endParaRPr kumimoji="0"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/>
          </a:p>
        </p:txBody>
      </p:sp>
    </p:spTree>
    <p:extLst>
      <p:ext uri="{BB962C8B-B14F-4D97-AF65-F5344CB8AC3E}">
        <p14:creationId xmlns:p14="http://schemas.microsoft.com/office/powerpoint/2010/main" val="318592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16/01/2017</a:t>
            </a:fld>
            <a:endParaRPr kumimoji="0"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/>
          </a:p>
        </p:txBody>
      </p:sp>
    </p:spTree>
    <p:extLst>
      <p:ext uri="{BB962C8B-B14F-4D97-AF65-F5344CB8AC3E}">
        <p14:creationId xmlns:p14="http://schemas.microsoft.com/office/powerpoint/2010/main" val="14309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16/01/2017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0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16/01/2017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F49A8198-4617-485E-9585-4840B69DBBA6}" type="datetime1">
              <a:rPr lang="pt-PT" smtClean="0"/>
              <a:pPr/>
              <a:t>16/01/2017</a:t>
            </a:fld>
            <a:endParaRPr kumimoji="0"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0"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kumimoji="0" lang="pt-PT" smtClean="0">
                <a:solidFill>
                  <a:srgbClr val="FFFFFF"/>
                </a:solidFill>
              </a:rPr>
              <a:pPr/>
              <a:t>‹nº›</a:t>
            </a:fld>
            <a:endParaRPr kumimoji="0"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pt-PT" smtClean="0"/>
              <a:pPr/>
              <a:t>16/01/2017</a:t>
            </a:fld>
            <a:endParaRPr kumimoji="0"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pt-PT" sz="28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2800"/>
          </a:p>
        </p:txBody>
      </p:sp>
    </p:spTree>
    <p:extLst>
      <p:ext uri="{BB962C8B-B14F-4D97-AF65-F5344CB8AC3E}">
        <p14:creationId xmlns:p14="http://schemas.microsoft.com/office/powerpoint/2010/main" val="347612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E4606EA6-EFEA-4C30-9264-4F9291A5780D}" type="datetime1">
              <a:rPr lang="pt-PT" smtClean="0"/>
              <a:pPr/>
              <a:t>16/01/2017</a:t>
            </a:fld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pPr algn="r"/>
            <a:endParaRPr kumimoji="0" lang="pt-PT" sz="14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kumimoji="0" lang="pt-PT" sz="1400" b="1" smtClean="0">
                <a:solidFill>
                  <a:srgbClr val="FFFFFF"/>
                </a:solidFill>
              </a:rPr>
              <a:pPr algn="ctr"/>
              <a:t>‹nº›</a:t>
            </a:fld>
            <a:endParaRPr kumimoji="0" lang="pt-PT" sz="1400" b="1">
              <a:solidFill>
                <a:srgbClr val="FFFF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9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>
            <a:normAutofit/>
          </a:bodyPr>
          <a:lstStyle/>
          <a:p>
            <a:r>
              <a:rPr lang="pt-PT" sz="4400" b="1" dirty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SISTEMA DE RESERVAS DE VIAGENS EM COMBOIOS</a:t>
            </a:r>
            <a:endParaRPr lang="pt-PT" dirty="0">
              <a:latin typeface="MS UI Gothic" panose="020B0600070205080204" pitchFamily="34" charset="-128"/>
              <a:ea typeface="MS UI Gothic" panose="020B060007020508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22960" y="372387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 (grupo 29) Bases de Dados – MIEI – Universidade do Minho</a:t>
            </a:r>
          </a:p>
        </p:txBody>
      </p:sp>
      <p:pic>
        <p:nvPicPr>
          <p:cNvPr id="1026" name="Picture 2" descr="https://www.eng.uminho.pt/SiteAsset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16" y="3512208"/>
            <a:ext cx="1296144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704856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Caso de estudo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4786443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Bases de Dados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24" y="4811294"/>
            <a:ext cx="322332" cy="33220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0790" y="1419622"/>
            <a:ext cx="873738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500" dirty="0"/>
              <a:t>	A administração da companhia de comboios X decidiu implementar um sistema de base de dados para gerir reservas.</a:t>
            </a:r>
          </a:p>
          <a:p>
            <a:pPr algn="just"/>
            <a:r>
              <a:rPr lang="pt-PT" sz="1500" dirty="0"/>
              <a:t>	A empresa organiza viagens nacionais e internacionais, onde cada viagem tem uma capacidade máxima de passageiros, dependente do comboio onde vai ser realizada, e uma duração conforme a sua origem e destino.</a:t>
            </a:r>
          </a:p>
          <a:p>
            <a:pPr algn="just"/>
            <a:r>
              <a:rPr lang="pt-PT" sz="1500" dirty="0"/>
              <a:t>	Para poder viajar, o passageiro deve adquirir um bilhete. Os bilhetes estão divididos em diferentes classes, conforme a faixa etária do passageiro: Júnior Estudante, Sénior ou Normal. Mediante a classe existem diferentes descontos.</a:t>
            </a:r>
          </a:p>
          <a:p>
            <a:pPr algn="just"/>
            <a:r>
              <a:rPr lang="pt-PT" sz="1500" dirty="0"/>
              <a:t>	Para efetuar uma reserva, o cliente deve efetuar um registo, deixando o seu nome e o seu e-mail para eventual contacto, caso já não o tenha anteriormente. Para fins estatísticos, deverá ser guardada a data em que cada reserva foi efetuada.</a:t>
            </a:r>
          </a:p>
        </p:txBody>
      </p:sp>
    </p:spTree>
    <p:extLst>
      <p:ext uri="{BB962C8B-B14F-4D97-AF65-F5344CB8AC3E}">
        <p14:creationId xmlns:p14="http://schemas.microsoft.com/office/powerpoint/2010/main" val="188658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704856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Requisitos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4786443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Bases de Dados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24" y="4811294"/>
            <a:ext cx="322332" cy="332206"/>
          </a:xfrm>
          <a:prstGeom prst="rect">
            <a:avLst/>
          </a:prstGeom>
        </p:spPr>
      </p:pic>
      <p:sp>
        <p:nvSpPr>
          <p:cNvPr id="7" name="Marcador de Posição de Conteúdo 4"/>
          <p:cNvSpPr>
            <a:spLocks noGrp="1"/>
          </p:cNvSpPr>
          <p:nvPr>
            <p:ph idx="1"/>
          </p:nvPr>
        </p:nvSpPr>
        <p:spPr>
          <a:xfrm>
            <a:off x="822960" y="1384301"/>
            <a:ext cx="7543800" cy="3017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A base de dados deve permitir registar clientes, necessitando para isso do nome e email.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Cada comboio tem um determinado número de lugares, que limitam o número de reservas de uma viagem.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Devem ser aceites diferentes classes, dependendo do estatuto e idade, variando o preço dos bilhetes.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Deve ser informado ao cliente os lugares livres, permitindo ao cliente escolher um lugar livre.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Cada viagem tem associada uma estação de partida, de chegada, uma duração e um comboio.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As reservas podem ter vários bilhetes associados.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O bilhete deve ter associada a classe, a reserva, bem como informações sobre a viagem.     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38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704856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Construção do Modelo Conceptual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4786443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Bases de Dados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24" y="4811294"/>
            <a:ext cx="322332" cy="332206"/>
          </a:xfrm>
          <a:prstGeom prst="rect">
            <a:avLst/>
          </a:prstGeom>
        </p:spPr>
      </p:pic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850168" y="1779662"/>
            <a:ext cx="7543800" cy="3017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Identificação das identidades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Identificação dos relacionamentos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Determinação das multiplicidades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Identificação dos atributos e definição dos seus domínios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Definição das chaves candidatas, primárias e alternativas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Verificação de redundâncias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Validação do modelo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992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78644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4786443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Bases de Dados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24" y="4811294"/>
            <a:ext cx="322332" cy="332206"/>
          </a:xfrm>
          <a:prstGeom prst="rect">
            <a:avLst/>
          </a:prstGeom>
        </p:spPr>
      </p:pic>
      <p:pic>
        <p:nvPicPr>
          <p:cNvPr id="13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22960" y="555526"/>
            <a:ext cx="7559685" cy="364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3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704856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Construção do Modelo Lógico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4786443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Bases de Dados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24" y="4811294"/>
            <a:ext cx="322332" cy="332206"/>
          </a:xfrm>
          <a:prstGeom prst="rect">
            <a:avLst/>
          </a:prstGeom>
        </p:spPr>
      </p:pic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850168" y="1779662"/>
            <a:ext cx="7543800" cy="3017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Derivação das relações a partir do Modelo Conceptual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Validar relações usando a normalização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Validar relações de acordo com as transações do utilizador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Verificar integridade das restrições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Rever modelo lógico com o utilizador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Verificar futuro crescimento</a:t>
            </a:r>
          </a:p>
        </p:txBody>
      </p:sp>
    </p:spTree>
    <p:extLst>
      <p:ext uri="{BB962C8B-B14F-4D97-AF65-F5344CB8AC3E}">
        <p14:creationId xmlns:p14="http://schemas.microsoft.com/office/powerpoint/2010/main" val="19171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478644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4786443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Bases de Dados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24" y="4811294"/>
            <a:ext cx="322332" cy="33220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3478"/>
            <a:ext cx="7992888" cy="44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7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704856" cy="1088068"/>
          </a:xfrm>
        </p:spPr>
        <p:txBody>
          <a:bodyPr/>
          <a:lstStyle/>
          <a:p>
            <a:pPr algn="ctr"/>
            <a:r>
              <a:rPr lang="pt-PT" b="1" dirty="0">
                <a:latin typeface="MS UI Gothic" panose="020B0600070205080204" pitchFamily="34" charset="-128"/>
                <a:ea typeface="MS UI Gothic" panose="020B0600070205080204" pitchFamily="34" charset="-128"/>
              </a:rPr>
              <a:t>Normalização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4786443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Bases de Dados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24" y="4811294"/>
            <a:ext cx="322332" cy="332206"/>
          </a:xfrm>
          <a:prstGeom prst="rect">
            <a:avLst/>
          </a:prstGeom>
        </p:spPr>
      </p:pic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850168" y="1779662"/>
            <a:ext cx="7543800" cy="3017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PT" sz="1800" dirty="0"/>
              <a:t>Primeira forma normal (1NF)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PT" sz="1400" dirty="0"/>
              <a:t>Atomicidade dos atributos – A interseção entre cada registo e cada atributo (i. e. cada célula) deve conter um e um só valor.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800" dirty="0"/>
              <a:t>Segunda forma normal (2NF)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PT" sz="1400" dirty="0"/>
              <a:t>Dependências parciais	 - Cada atributo não participante na chave primária é totalmente dependente desta.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800" dirty="0"/>
              <a:t>Terceira forma normal (3NF)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PT" sz="1400" dirty="0"/>
              <a:t>Dependências transitivas – Todos os atributos de uma tabela devem apenas poder ser determinados pela chave primária e não por qualquer outra coluna da tabela.</a:t>
            </a:r>
          </a:p>
        </p:txBody>
      </p:sp>
    </p:spTree>
    <p:extLst>
      <p:ext uri="{BB962C8B-B14F-4D97-AF65-F5344CB8AC3E}">
        <p14:creationId xmlns:p14="http://schemas.microsoft.com/office/powerpoint/2010/main" val="98139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7494"/>
            <a:ext cx="7704856" cy="1088068"/>
          </a:xfrm>
        </p:spPr>
        <p:txBody>
          <a:bodyPr/>
          <a:lstStyle/>
          <a:p>
            <a:pPr algn="ctr"/>
            <a:r>
              <a:rPr lang="pt-PT" b="1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MongoDB</a:t>
            </a:r>
            <a:endParaRPr lang="pt-PT" b="1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4786444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Carlos Pereira, João Barreira, Tiago Bouças e Tiago Duarte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76056" y="4786443"/>
            <a:ext cx="424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Bases de Dados – MIEI – Universidade do Minho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724" y="4811294"/>
            <a:ext cx="322332" cy="332206"/>
          </a:xfrm>
          <a:prstGeom prst="rect">
            <a:avLst/>
          </a:prstGeom>
        </p:spPr>
      </p:pic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850168" y="1779662"/>
            <a:ext cx="7543800" cy="3017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51816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F503C8-8FFE-44E4-99CB-9E182CD00A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438</Words>
  <Application>Microsoft Office PowerPoint</Application>
  <PresentationFormat>Apresentação no Ecrã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MS UI Gothic</vt:lpstr>
      <vt:lpstr>Arial Unicode MS</vt:lpstr>
      <vt:lpstr>Calibri</vt:lpstr>
      <vt:lpstr>Calibri Light</vt:lpstr>
      <vt:lpstr>Wingdings</vt:lpstr>
      <vt:lpstr>Retrospetiva</vt:lpstr>
      <vt:lpstr>SISTEMA DE RESERVAS DE VIAGENS EM COMBOIOS</vt:lpstr>
      <vt:lpstr>Caso de estudo</vt:lpstr>
      <vt:lpstr>Requisitos</vt:lpstr>
      <vt:lpstr>Construção do Modelo Conceptual</vt:lpstr>
      <vt:lpstr>Apresentação do PowerPoint</vt:lpstr>
      <vt:lpstr>Construção do Modelo Lógico</vt:lpstr>
      <vt:lpstr>Apresentação do PowerPoint</vt:lpstr>
      <vt:lpstr>Normalização</vt:lpstr>
      <vt:lpstr>MongoDB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2016-10-09T01:04:30Z</dcterms:created>
  <dcterms:modified xsi:type="dcterms:W3CDTF">2017-01-16T16:47:32Z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