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7" r:id="rId2"/>
  </p:sldMasterIdLst>
  <p:notesMasterIdLst>
    <p:notesMasterId r:id="rId5"/>
  </p:notesMasterIdLst>
  <p:sldIdLst>
    <p:sldId id="256" r:id="rId3"/>
    <p:sldId id="265" r:id="rId4"/>
  </p:sldIdLst>
  <p:sldSz cx="9144000" cy="5143500" type="screen16x9"/>
  <p:notesSz cx="6858000" cy="9144000"/>
  <p:defaultTextStyle>
    <a:lvl1pPr marL="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>
      <p:cViewPr varScale="1">
        <p:scale>
          <a:sx n="109" d="100"/>
          <a:sy n="109" d="100"/>
        </p:scale>
        <p:origin x="73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10-09T03:15:48.112" idx="1">
    <p:pos x="10" y="10"/>
    <p:text>- Confrontar fog vs cloud
- Falar em concreto de cada um dos pontos das figuras
- Falar dos que faltam: heterogeneidade e interoperabilidade
- Introduzir slide seguinte (importancia na IoT)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PT" sz="1200"/>
            </a:lvl1pPr>
            <a:extLst/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PT" sz="1200"/>
            </a:lvl1pPr>
            <a:extLst/>
          </a:lstStyle>
          <a:p>
            <a:fld id="{A8ADFD5B-A66C-449C-B6E8-FB716D07777D}" type="datetimeFigureOut">
              <a:rPr lang="pt-PT"/>
              <a:pPr/>
              <a:t>seg, 16 jan 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P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PT"/>
              <a:t>Clique para editar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PT" sz="1200"/>
            </a:lvl1pPr>
            <a:extLst/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PT" sz="1200"/>
            </a:lvl1pPr>
            <a:extLst/>
          </a:lstStyle>
          <a:p>
            <a:fld id="{CA5D3BF3-D352-46FC-8343-31F56E6730EA}" type="slidenum">
              <a:rPr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599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832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seg, 16 jan 2017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5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seg, 16 jan 2017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8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seg, 16 jan 2017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3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seg, 16 jan 2017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7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pt-PT" smtClean="0"/>
              <a:pPr/>
              <a:t>seg, 16 jan 2017</a:t>
            </a:fld>
            <a:endParaRPr kumimoji="0"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2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240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26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seg, 16 jan 2017</a:t>
            </a:fld>
            <a:endParaRPr kumimoji="0"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/>
          </a:p>
        </p:txBody>
      </p:sp>
    </p:spTree>
    <p:extLst>
      <p:ext uri="{BB962C8B-B14F-4D97-AF65-F5344CB8AC3E}">
        <p14:creationId xmlns:p14="http://schemas.microsoft.com/office/powerpoint/2010/main" val="318592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seg, 16 jan 2017</a:t>
            </a:fld>
            <a:endParaRPr kumimoji="0"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/>
          </a:p>
        </p:txBody>
      </p:sp>
    </p:spTree>
    <p:extLst>
      <p:ext uri="{BB962C8B-B14F-4D97-AF65-F5344CB8AC3E}">
        <p14:creationId xmlns:p14="http://schemas.microsoft.com/office/powerpoint/2010/main" val="143095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seg, 16 jan 2017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0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seg, 16 jan 2017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F49A8198-4617-485E-9585-4840B69DBBA6}" type="datetime1">
              <a:rPr lang="pt-PT" smtClean="0"/>
              <a:pPr/>
              <a:t>seg, 16 jan 2017</a:t>
            </a:fld>
            <a:endParaRPr kumimoji="0"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0"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kumimoji="0" lang="pt-PT" smtClean="0">
                <a:solidFill>
                  <a:srgbClr val="FFFFFF"/>
                </a:solidFill>
              </a:rPr>
              <a:pPr/>
              <a:t>‹nº›</a:t>
            </a:fld>
            <a:endParaRPr kumimoji="0" lang="pt-P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seg, 16 jan 2017</a:t>
            </a:fld>
            <a:endParaRPr kumimoji="0"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28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2800"/>
          </a:p>
        </p:txBody>
      </p:sp>
    </p:spTree>
    <p:extLst>
      <p:ext uri="{BB962C8B-B14F-4D97-AF65-F5344CB8AC3E}">
        <p14:creationId xmlns:p14="http://schemas.microsoft.com/office/powerpoint/2010/main" val="347612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E4606EA6-EFEA-4C30-9264-4F9291A5780D}" type="datetime1">
              <a:rPr lang="pt-PT" smtClean="0"/>
              <a:pPr/>
              <a:t>seg, 16 jan 2017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9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>
            <a:normAutofit/>
          </a:bodyPr>
          <a:lstStyle/>
          <a:p>
            <a:r>
              <a:rPr lang="pt-PT" sz="4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SISTEMA DE RESERVAS DE VIAGENS EM COMBOIOS</a:t>
            </a: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22960" y="372387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Barreira, Tiago Bouças e Tiago Duarte (grupo 29) Bases de Dados – MIEI – Universidade do Minho</a:t>
            </a:r>
          </a:p>
        </p:txBody>
      </p:sp>
      <p:pic>
        <p:nvPicPr>
          <p:cNvPr id="1026" name="Picture 2" descr="https://www.eng.uminho.pt/SiteAsset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16" y="3512208"/>
            <a:ext cx="1296144" cy="10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704856" cy="1088068"/>
          </a:xfrm>
        </p:spPr>
        <p:txBody>
          <a:bodyPr/>
          <a:lstStyle/>
          <a:p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Introdução – O que é o Fog Computing?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4786444"/>
            <a:ext cx="49685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</a:t>
            </a:r>
            <a:r>
              <a:rPr lang="pt-PT" sz="15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João Pires Barreira</a:t>
            </a:r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Miguel Silva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27984" y="4786443"/>
            <a:ext cx="48965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Redes de Computadores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62" y="4803998"/>
            <a:ext cx="322332" cy="33220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0790" y="1419622"/>
            <a:ext cx="873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O </a:t>
            </a:r>
            <a:r>
              <a:rPr lang="pt-PT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Fog Computing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é uma arquitetura que descentraliza e deslocaliza os serviços de </a:t>
            </a:r>
            <a:r>
              <a:rPr lang="pt-PT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cloud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dos servidores distantes para dispositivos no limite da rede local ao utilizador.</a:t>
            </a:r>
          </a:p>
        </p:txBody>
      </p:sp>
      <p:sp>
        <p:nvSpPr>
          <p:cNvPr id="5" name="Nuvem 4"/>
          <p:cNvSpPr/>
          <p:nvPr/>
        </p:nvSpPr>
        <p:spPr>
          <a:xfrm>
            <a:off x="1259632" y="2427734"/>
            <a:ext cx="1944216" cy="1152128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CaixaDeTexto 19"/>
          <p:cNvSpPr txBox="1"/>
          <p:nvPr/>
        </p:nvSpPr>
        <p:spPr>
          <a:xfrm>
            <a:off x="-72008" y="408294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Latência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27584" y="4038615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Limite de largura de banda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347864" y="402907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Segurança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267744" y="403833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Conexão à internet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727684" y="274339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Cloud</a:t>
            </a:r>
          </a:p>
        </p:txBody>
      </p:sp>
      <p:sp>
        <p:nvSpPr>
          <p:cNvPr id="39" name="Nuvem 38"/>
          <p:cNvSpPr/>
          <p:nvPr/>
        </p:nvSpPr>
        <p:spPr>
          <a:xfrm>
            <a:off x="5819923" y="2426507"/>
            <a:ext cx="1944216" cy="1152128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CaixaDeTexto 45"/>
          <p:cNvSpPr txBox="1"/>
          <p:nvPr/>
        </p:nvSpPr>
        <p:spPr>
          <a:xfrm>
            <a:off x="4410763" y="4027852"/>
            <a:ext cx="1239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Interações em tempo real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5390068" y="4037105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Suporta mobilidade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7849295" y="4037105"/>
            <a:ext cx="110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Geo-distribution</a:t>
            </a:r>
            <a:endParaRPr lang="pt-PT" sz="1400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6828035" y="4037105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Location</a:t>
            </a:r>
            <a:r>
              <a:rPr lang="pt-PT" sz="1400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sz="1400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awareness</a:t>
            </a:r>
            <a:endParaRPr lang="pt-PT" sz="1400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287975" y="274217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Fog</a:t>
            </a:r>
          </a:p>
        </p:txBody>
      </p:sp>
      <p:cxnSp>
        <p:nvCxnSpPr>
          <p:cNvPr id="89" name="Conexão reta 88"/>
          <p:cNvCxnSpPr/>
          <p:nvPr/>
        </p:nvCxnSpPr>
        <p:spPr>
          <a:xfrm>
            <a:off x="2255527" y="3577158"/>
            <a:ext cx="0" cy="21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xão reta unidirecional 89"/>
          <p:cNvCxnSpPr/>
          <p:nvPr/>
        </p:nvCxnSpPr>
        <p:spPr>
          <a:xfrm>
            <a:off x="2795587" y="3794409"/>
            <a:ext cx="0" cy="27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xão reta unidirecional 90"/>
          <p:cNvCxnSpPr/>
          <p:nvPr/>
        </p:nvCxnSpPr>
        <p:spPr>
          <a:xfrm>
            <a:off x="3875707" y="3794409"/>
            <a:ext cx="0" cy="27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xão reta 91"/>
          <p:cNvCxnSpPr/>
          <p:nvPr/>
        </p:nvCxnSpPr>
        <p:spPr>
          <a:xfrm>
            <a:off x="467544" y="3803243"/>
            <a:ext cx="3419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xão reta unidirecional 92"/>
          <p:cNvCxnSpPr/>
          <p:nvPr/>
        </p:nvCxnSpPr>
        <p:spPr>
          <a:xfrm>
            <a:off x="467544" y="3803243"/>
            <a:ext cx="0" cy="27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xão reta unidirecional 93"/>
          <p:cNvCxnSpPr/>
          <p:nvPr/>
        </p:nvCxnSpPr>
        <p:spPr>
          <a:xfrm>
            <a:off x="1621357" y="3803243"/>
            <a:ext cx="0" cy="27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xão reta 94"/>
          <p:cNvCxnSpPr/>
          <p:nvPr/>
        </p:nvCxnSpPr>
        <p:spPr>
          <a:xfrm>
            <a:off x="6792031" y="3577158"/>
            <a:ext cx="0" cy="21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xão reta unidirecional 95"/>
          <p:cNvCxnSpPr/>
          <p:nvPr/>
        </p:nvCxnSpPr>
        <p:spPr>
          <a:xfrm>
            <a:off x="7332091" y="3794409"/>
            <a:ext cx="0" cy="27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xão reta unidirecional 96"/>
          <p:cNvCxnSpPr/>
          <p:nvPr/>
        </p:nvCxnSpPr>
        <p:spPr>
          <a:xfrm>
            <a:off x="8412211" y="3794409"/>
            <a:ext cx="0" cy="27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xão reta 97"/>
          <p:cNvCxnSpPr/>
          <p:nvPr/>
        </p:nvCxnSpPr>
        <p:spPr>
          <a:xfrm>
            <a:off x="5004048" y="3803243"/>
            <a:ext cx="3419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unidirecional 98"/>
          <p:cNvCxnSpPr/>
          <p:nvPr/>
        </p:nvCxnSpPr>
        <p:spPr>
          <a:xfrm>
            <a:off x="5004048" y="3803243"/>
            <a:ext cx="0" cy="27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xão reta unidirecional 99"/>
          <p:cNvCxnSpPr/>
          <p:nvPr/>
        </p:nvCxnSpPr>
        <p:spPr>
          <a:xfrm>
            <a:off x="6157861" y="3803243"/>
            <a:ext cx="0" cy="27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58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  <p:bldP spid="21" grpId="0"/>
      <p:bldP spid="22" grpId="0"/>
      <p:bldP spid="23" grpId="0"/>
      <p:bldP spid="26" grpId="0"/>
      <p:bldP spid="39" grpId="0" animBg="1"/>
      <p:bldP spid="46" grpId="0"/>
      <p:bldP spid="47" grpId="0"/>
      <p:bldP spid="48" grpId="0"/>
      <p:bldP spid="49" grpId="0"/>
      <p:bldP spid="50" grpId="0"/>
    </p:bld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F503C8-8FFE-44E4-99CB-9E182CD00A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107</Words>
  <Application>Microsoft Office PowerPoint</Application>
  <PresentationFormat>Apresentação no Ecrã (16:9)</PresentationFormat>
  <Paragraphs>17</Paragraphs>
  <Slides>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 Unicode MS</vt:lpstr>
      <vt:lpstr>MS UI Gothic</vt:lpstr>
      <vt:lpstr>Calibri</vt:lpstr>
      <vt:lpstr>Calibri Light</vt:lpstr>
      <vt:lpstr>Retrospetiva</vt:lpstr>
      <vt:lpstr>SISTEMA DE RESERVAS DE VIAGENS EM COMBOIOS</vt:lpstr>
      <vt:lpstr>Introdução – O que é o Fog Computing?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2016-10-09T01:04:30Z</dcterms:created>
  <dcterms:modified xsi:type="dcterms:W3CDTF">2017-01-16T15:38:23Z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