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97" r:id="rId2"/>
  </p:sldMasterIdLst>
  <p:notesMasterIdLst>
    <p:notesMasterId r:id="rId13"/>
  </p:notesMasterIdLst>
  <p:sldIdLst>
    <p:sldId id="256" r:id="rId3"/>
    <p:sldId id="287" r:id="rId4"/>
    <p:sldId id="278" r:id="rId5"/>
    <p:sldId id="279" r:id="rId6"/>
    <p:sldId id="280" r:id="rId7"/>
    <p:sldId id="281" r:id="rId8"/>
    <p:sldId id="282" r:id="rId9"/>
    <p:sldId id="283" r:id="rId10"/>
    <p:sldId id="285" r:id="rId11"/>
    <p:sldId id="286" r:id="rId12"/>
  </p:sldIdLst>
  <p:sldSz cx="9144000" cy="5143500" type="screen16x9"/>
  <p:notesSz cx="6858000" cy="9144000"/>
  <p:defaultTextStyle>
    <a:lvl1pPr marL="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521415D9-36F7-43E2-AB2F-B90AF26B5E84}">
      <p14:sectionLst xmlns:p14="http://schemas.microsoft.com/office/powerpoint/2010/main">
        <p14:section name="Default Section" id="{13A1CBB7-8601-4E74-B7D2-F93D7A4EF45B}">
          <p14:sldIdLst>
            <p14:sldId id="256"/>
            <p14:sldId id="287"/>
            <p14:sldId id="278"/>
            <p14:sldId id="279"/>
            <p14:sldId id="280"/>
            <p14:sldId id="281"/>
            <p14:sldId id="282"/>
            <p14:sldId id="283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5394" autoAdjust="0"/>
  </p:normalViewPr>
  <p:slideViewPr>
    <p:cSldViewPr>
      <p:cViewPr varScale="1">
        <p:scale>
          <a:sx n="109" d="100"/>
          <a:sy n="109" d="100"/>
        </p:scale>
        <p:origin x="773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PT" sz="1200"/>
            </a:lvl1pPr>
            <a:extLst/>
          </a:lstStyle>
          <a:p>
            <a:endParaRPr lang="pt-PT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PT" sz="1200"/>
            </a:lvl1pPr>
            <a:extLst/>
          </a:lstStyle>
          <a:p>
            <a:fld id="{A8ADFD5B-A66C-449C-B6E8-FB716D07777D}" type="datetimeFigureOut">
              <a:rPr lang="pt-PT"/>
              <a:pPr/>
              <a:t>13-03-2018</a:t>
            </a:fld>
            <a:endParaRPr lang="pt-PT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P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PT"/>
              <a:t>Clique para editar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PT" sz="1200"/>
            </a:lvl1pPr>
            <a:extLst/>
          </a:lstStyle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PT" sz="1200"/>
            </a:lvl1pPr>
            <a:extLst/>
          </a:lstStyle>
          <a:p>
            <a:fld id="{CA5D3BF3-D352-46FC-8343-31F56E6730EA}" type="slidenum">
              <a:rPr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25996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8329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61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pt-PT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B9D9EAC-60F7-49D6-B0D6-B67C409AF434}" type="slidenum">
              <a:rPr lang="pt-PT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pt-PT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1543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00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23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9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57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54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45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44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13-03-2018</a:t>
            </a:fld>
            <a:endParaRPr kumimoji="0" lang="pt-PT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PT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sz="1400" b="1" dirty="0">
              <a:solidFill>
                <a:srgbClr val="FFFF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25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13-03-2018</a:t>
            </a:fld>
            <a:endParaRPr kumimoji="0" lang="pt-PT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PT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88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13-03-2018</a:t>
            </a:fld>
            <a:endParaRPr kumimoji="0" lang="pt-PT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PT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33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13-03-2018</a:t>
            </a:fld>
            <a:endParaRPr kumimoji="0" lang="pt-PT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PT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67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pt-PT" smtClean="0"/>
              <a:pPr/>
              <a:t>13-03-2018</a:t>
            </a:fld>
            <a:endParaRPr kumimoji="0"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sz="2400" dirty="0">
              <a:solidFill>
                <a:srgbClr val="FFFF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26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13-03-2018</a:t>
            </a:fld>
            <a:endParaRPr kumimoji="0"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dirty="0"/>
          </a:p>
        </p:txBody>
      </p:sp>
    </p:spTree>
    <p:extLst>
      <p:ext uri="{BB962C8B-B14F-4D97-AF65-F5344CB8AC3E}">
        <p14:creationId xmlns:p14="http://schemas.microsoft.com/office/powerpoint/2010/main" val="318592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13-03-2018</a:t>
            </a:fld>
            <a:endParaRPr kumimoji="0"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dirty="0"/>
          </a:p>
        </p:txBody>
      </p:sp>
    </p:spTree>
    <p:extLst>
      <p:ext uri="{BB962C8B-B14F-4D97-AF65-F5344CB8AC3E}">
        <p14:creationId xmlns:p14="http://schemas.microsoft.com/office/powerpoint/2010/main" val="143095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13-03-2018</a:t>
            </a:fld>
            <a:endParaRPr kumimoji="0" lang="pt-PT" sz="14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PT" sz="14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60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13-03-2018</a:t>
            </a:fld>
            <a:endParaRPr kumimoji="0" lang="pt-PT" sz="14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endParaRPr kumimoji="0" lang="pt-PT" sz="14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84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F49A8198-4617-485E-9585-4840B69DBBA6}" type="datetime1">
              <a:rPr lang="pt-PT" smtClean="0"/>
              <a:pPr/>
              <a:t>13-03-2018</a:t>
            </a:fld>
            <a:endParaRPr kumimoji="0"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0"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F7CB7D-F184-43C7-B6FD-03D728E1BBFF}" type="slidenum">
              <a:rPr kumimoji="0" lang="pt-PT" smtClean="0">
                <a:solidFill>
                  <a:srgbClr val="FFFFFF"/>
                </a:solidFill>
              </a:rPr>
              <a:pPr/>
              <a:t>‹#›</a:t>
            </a:fld>
            <a:endParaRPr kumimoji="0" lang="pt-P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52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13-03-2018</a:t>
            </a:fld>
            <a:endParaRPr kumimoji="0"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sz="2800" dirty="0"/>
          </a:p>
        </p:txBody>
      </p:sp>
    </p:spTree>
    <p:extLst>
      <p:ext uri="{BB962C8B-B14F-4D97-AF65-F5344CB8AC3E}">
        <p14:creationId xmlns:p14="http://schemas.microsoft.com/office/powerpoint/2010/main" val="347612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E4606EA6-EFEA-4C30-9264-4F9291A5780D}" type="datetime1">
              <a:rPr lang="pt-PT" smtClean="0"/>
              <a:pPr/>
              <a:t>13-03-2018</a:t>
            </a:fld>
            <a:endParaRPr kumimoji="0" lang="pt-PT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pPr algn="r"/>
            <a:endParaRPr kumimoji="0" lang="pt-PT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pt-PT" sz="1400" b="1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49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0" y="1330424"/>
            <a:ext cx="9144000" cy="1968228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 Unicode MS" panose="020B0604020202020204" pitchFamily="34" charset="-128"/>
              </a:rPr>
              <a:t>“KIDDO”</a:t>
            </a:r>
            <a:br>
              <a:rPr lang="pt-PT" sz="4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 Unicode MS" panose="020B0604020202020204" pitchFamily="34" charset="-128"/>
              </a:rPr>
            </a:br>
            <a:r>
              <a:rPr lang="pt-PT" sz="4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 Unicode MS" panose="020B0604020202020204" pitchFamily="34" charset="-128"/>
              </a:rPr>
              <a:t>-</a:t>
            </a:r>
            <a:br>
              <a:rPr lang="pt-PT" sz="4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 Unicode MS" panose="020B0604020202020204" pitchFamily="34" charset="-128"/>
              </a:rPr>
            </a:br>
            <a:r>
              <a:rPr lang="pt-PT" sz="4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 Unicode MS" panose="020B0604020202020204" pitchFamily="34" charset="-128"/>
              </a:rPr>
              <a:t> </a:t>
            </a:r>
            <a:r>
              <a:rPr lang="pt-PT" sz="40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 Unicode MS" panose="020B0604020202020204" pitchFamily="34" charset="-128"/>
              </a:rPr>
              <a:t>SERVIÇO DE </a:t>
            </a:r>
            <a:r>
              <a:rPr lang="pt-PT" sz="4000" b="1" i="1" dirty="0">
                <a:latin typeface="MS UI Gothic" panose="020B0600070205080204" pitchFamily="34" charset="-128"/>
                <a:ea typeface="MS UI Gothic" panose="020B0600070205080204" pitchFamily="34" charset="-128"/>
                <a:cs typeface="Arial Unicode MS" panose="020B0604020202020204" pitchFamily="34" charset="-128"/>
              </a:rPr>
              <a:t>BABYSITTING</a:t>
            </a:r>
            <a:r>
              <a:rPr lang="pt-PT" sz="40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 Unicode MS" panose="020B0604020202020204" pitchFamily="34" charset="-128"/>
              </a:rPr>
              <a:t> 24/7</a:t>
            </a:r>
            <a:endParaRPr lang="pt-PT" sz="5400" dirty="0">
              <a:latin typeface="MS UI Gothic" panose="020B0600070205080204" pitchFamily="34" charset="-128"/>
              <a:ea typeface="MS UI Gothic" panose="020B060007020508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39947" y="3723874"/>
            <a:ext cx="7096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Guilherme Guerreiro, João Barreira e José Bastos (Grupo 4) Laboratórios de Informática IV – MIEI – Universidade do Minho</a:t>
            </a:r>
          </a:p>
        </p:txBody>
      </p:sp>
      <p:pic>
        <p:nvPicPr>
          <p:cNvPr id="1026" name="Picture 2" descr="https://www.eng.uminho.pt/SiteAsset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95" y="3554597"/>
            <a:ext cx="1296144" cy="10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7B50DA-1692-48C8-8A32-43A61465B054}"/>
              </a:ext>
            </a:extLst>
          </p:cNvPr>
          <p:cNvSpPr txBox="1"/>
          <p:nvPr/>
        </p:nvSpPr>
        <p:spPr>
          <a:xfrm>
            <a:off x="0" y="4393433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Fase</a:t>
            </a:r>
            <a:r>
              <a:rPr lang="en-US" sz="1600" u="sng" dirty="0">
                <a:latin typeface="MS UI Gothic" panose="020B0600070205080204" pitchFamily="34" charset="-128"/>
                <a:ea typeface="MS UI Gothic" panose="020B0600070205080204" pitchFamily="34" charset="-128"/>
              </a:rPr>
              <a:t>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Plano de Desenvolvimento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u="sng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</a:t>
            </a: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Guilherme Guerreiro, João Barreira e José Bastos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LI4 – MIEI – Universidade do Minho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4803998"/>
            <a:ext cx="322332" cy="3322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F0F0A0-AB6B-4FFE-A97B-8DE8D4C33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07" y="2211710"/>
            <a:ext cx="8281801" cy="2121067"/>
          </a:xfrm>
          <a:prstGeom prst="rect">
            <a:avLst/>
          </a:prstGeom>
        </p:spPr>
      </p:pic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F90F6B67-AD9E-4EFB-965A-112E6FBB7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91630"/>
            <a:ext cx="8640960" cy="864096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Foi</a:t>
            </a:r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também</a:t>
            </a:r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feito</a:t>
            </a:r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 o </a:t>
            </a:r>
            <a:r>
              <a:rPr lang="en-US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planeamento</a:t>
            </a:r>
            <a:r>
              <a:rPr lang="en-US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do </a:t>
            </a:r>
            <a:r>
              <a:rPr lang="en-US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desenvolvimento</a:t>
            </a:r>
            <a:r>
              <a:rPr lang="en-US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posterior </a:t>
            </a:r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da </a:t>
            </a:r>
            <a:r>
              <a:rPr lang="en-US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aplicação</a:t>
            </a:r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que </a:t>
            </a:r>
            <a:r>
              <a:rPr lang="en-US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resultou</a:t>
            </a:r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 no </a:t>
            </a:r>
            <a:r>
              <a:rPr lang="en-US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seguinte</a:t>
            </a:r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Diagrama</a:t>
            </a:r>
            <a:r>
              <a:rPr lang="en-US" b="1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de Gantt</a:t>
            </a:r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:</a:t>
            </a:r>
            <a:endParaRPr lang="pt-BR" i="1" u="sng" dirty="0">
              <a:solidFill>
                <a:schemeClr val="accent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910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22960" y="214920"/>
            <a:ext cx="7543440" cy="10875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PT" sz="3600" b="1" strike="noStrike" spc="-35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Resumo</a:t>
            </a:r>
            <a:endParaRPr lang="pt-P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99640" y="1491480"/>
            <a:ext cx="7466760" cy="301716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68760" indent="-68400" algn="just">
              <a:lnSpc>
                <a:spcPct val="15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lang="pt-PT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sz="15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Contextualização</a:t>
            </a:r>
            <a:endParaRPr lang="pt-PT" sz="15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68760" indent="-68400" algn="just">
              <a:lnSpc>
                <a:spcPct val="15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lang="pt-PT" sz="15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Motivação e Objetivos</a:t>
            </a:r>
            <a:endParaRPr lang="pt-PT" sz="15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68760" indent="-68400" algn="just">
              <a:lnSpc>
                <a:spcPct val="15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lang="pt-PT" sz="15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Identidade do Sistema</a:t>
            </a:r>
            <a:endParaRPr lang="pt-PT" sz="15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68760" indent="-68400" algn="just">
              <a:lnSpc>
                <a:spcPct val="15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lang="pt-PT" sz="15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Justificação, Viabilidade e Utilidade</a:t>
            </a:r>
            <a:endParaRPr lang="pt-PT" sz="15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68760" indent="-68400" algn="just">
              <a:lnSpc>
                <a:spcPct val="15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lang="pt-PT" sz="15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Recursos Necessários</a:t>
            </a:r>
            <a:endParaRPr lang="pt-PT" sz="15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68760" indent="-68400" algn="just">
              <a:lnSpc>
                <a:spcPct val="15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lang="pt-PT" sz="15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Modelo do Sistema (Maquete)</a:t>
            </a:r>
            <a:endParaRPr lang="pt-PT" sz="15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68760" indent="-68400" algn="just">
              <a:lnSpc>
                <a:spcPct val="15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lang="pt-PT" sz="15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Medidas de Sucesso</a:t>
            </a:r>
            <a:endParaRPr lang="pt-PT" sz="15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68760" indent="-68400" algn="just">
              <a:lnSpc>
                <a:spcPct val="15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lang="pt-PT" sz="15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Plano de Desenvolvimento</a:t>
            </a:r>
            <a:endParaRPr lang="pt-PT" sz="15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0" y="4803840"/>
            <a:ext cx="554544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PT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Ana Paula Carvalho, Guilherme Guerreiro, João Barreira e José Bastos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5868000" y="4803840"/>
            <a:ext cx="32558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PT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LI4 – MIEI – Universidade do Minho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Imagem 5"/>
          <p:cNvPicPr/>
          <p:nvPr/>
        </p:nvPicPr>
        <p:blipFill>
          <a:blip r:embed="rId3"/>
          <a:stretch/>
        </p:blipFill>
        <p:spPr>
          <a:xfrm>
            <a:off x="5617800" y="4803840"/>
            <a:ext cx="321840" cy="331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40695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Contextualização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23528" y="1491630"/>
            <a:ext cx="8640960" cy="301752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Atualmente, as pessoas utilizam um grande número de serviços que estão disponíveis de forma 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rápida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nos seus dispositivos mais 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próximos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como </a:t>
            </a:r>
            <a:r>
              <a:rPr lang="pt-PT" i="1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smartphones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e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computadores pessoais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No entanto, o mundo atual é cada vez mais 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frenético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e 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atribulado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existindo uma simbiose perigosa entre a vida pessoal e profissional, o que dá lugar a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imprevistos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e uma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menor disponibilidade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Um destes casos são os pais dos dias de hoje que, por todos estes fatores,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nem sempre têm possibilidade de cuidar permanentemente dos seus filhos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Não havendo possibilidade de recorrer a outros familiares, surge a necessidade de contratar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serviços</a:t>
            </a:r>
            <a:r>
              <a:rPr lang="pt-PT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especializados</a:t>
            </a:r>
            <a:r>
              <a:rPr lang="pt-PT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de</a:t>
            </a:r>
            <a:r>
              <a:rPr lang="pt-PT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i="1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babysitting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que permitam colmatar este problema e tornar as suas vidas mais 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cómodas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e 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organizadas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Neste contexto, a </a:t>
            </a:r>
            <a:r>
              <a:rPr lang="pt-PT" b="1" i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Kiddo</a:t>
            </a:r>
            <a:r>
              <a:rPr lang="pt-PT" b="1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pretende afirmar</a:t>
            </a:r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-se 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como uma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solução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e uma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ajuda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na vida destes mesmos pais, oferecendo um 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serviço simples 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e 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ao dispor de qualquer pessoa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pt-PT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Guilherme Guerreiro, </a:t>
            </a:r>
            <a:r>
              <a:rPr lang="pt-PT" sz="1400" u="sng" dirty="0">
                <a:latin typeface="MS UI Gothic" panose="020B0600070205080204" pitchFamily="34" charset="-128"/>
                <a:ea typeface="MS UI Gothic" panose="020B0600070205080204" pitchFamily="34" charset="-128"/>
              </a:rPr>
              <a:t>João Barreira</a:t>
            </a: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e José Bastos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LI4 – MIEI – Universidade do Minho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4803998"/>
            <a:ext cx="322332" cy="33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Motivação e Objetivos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</a:t>
            </a:r>
            <a:r>
              <a:rPr lang="pt-PT" sz="1400" u="sng" dirty="0">
                <a:latin typeface="MS UI Gothic" panose="020B0600070205080204" pitchFamily="34" charset="-128"/>
                <a:ea typeface="MS UI Gothic" panose="020B0600070205080204" pitchFamily="34" charset="-128"/>
              </a:rPr>
              <a:t>Guilherme Guerreiro</a:t>
            </a: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João Barreira e José Bastos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LI4 – MIEI – Universidade do Minho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4803998"/>
            <a:ext cx="322332" cy="332206"/>
          </a:xfrm>
          <a:prstGeom prst="rect">
            <a:avLst/>
          </a:prstGeom>
        </p:spPr>
      </p:pic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E9AC0B01-8057-4FF6-B4E2-8FFC18C64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91630"/>
            <a:ext cx="8640960" cy="301752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O </a:t>
            </a:r>
            <a:r>
              <a:rPr lang="pt-PT" b="1" u="sng" dirty="0">
                <a:latin typeface="MS UI Gothic" panose="020B0600070205080204" pitchFamily="34" charset="-128"/>
                <a:ea typeface="MS UI Gothic" panose="020B0600070205080204" pitchFamily="34" charset="-128"/>
              </a:rPr>
              <a:t>motivo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por detrás da conceção deste projeto, prende-se pelo facto de 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não existir um</a:t>
            </a:r>
            <a:r>
              <a:rPr lang="pt-PT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BR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mercado </a:t>
            </a:r>
            <a:r>
              <a:rPr lang="pt-BR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desenvolvido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 e </a:t>
            </a:r>
            <a:r>
              <a:rPr lang="pt-BR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especializado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 no ramo da prestação de </a:t>
            </a:r>
            <a:r>
              <a:rPr lang="pt-BR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serviços de </a:t>
            </a:r>
            <a:r>
              <a:rPr lang="pt-BR" b="1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babysitting online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 Assim sendo, a </a:t>
            </a:r>
            <a:r>
              <a:rPr lang="pt-BR" b="1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Kiddo</a:t>
            </a:r>
            <a:r>
              <a:rPr lang="pt-BR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pretende marcar uma </a:t>
            </a:r>
            <a:r>
              <a:rPr lang="pt-BR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posição de protagonismo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distinguindo-se pela criação de uma </a:t>
            </a:r>
            <a:r>
              <a:rPr lang="pt-BR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plataforma inovadora</a:t>
            </a:r>
            <a:r>
              <a:rPr lang="pt-BR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que disponibilize um serviço </a:t>
            </a:r>
            <a:r>
              <a:rPr lang="pt-BR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simples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</a:t>
            </a:r>
            <a:r>
              <a:rPr lang="pt-BR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cómodo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 e </a:t>
            </a:r>
            <a:r>
              <a:rPr lang="pt-BR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rápido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A </a:t>
            </a:r>
            <a:r>
              <a:rPr lang="pt-BR" b="1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Kiddo</a:t>
            </a:r>
            <a:r>
              <a:rPr lang="pt-BR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tem como </a:t>
            </a:r>
            <a:r>
              <a:rPr lang="pt-BR" b="1" u="sng" dirty="0">
                <a:latin typeface="MS UI Gothic" panose="020B0600070205080204" pitchFamily="34" charset="-128"/>
                <a:ea typeface="MS UI Gothic" panose="020B0600070205080204" pitchFamily="34" charset="-128"/>
              </a:rPr>
              <a:t>objetivo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 oferecer uma opção </a:t>
            </a:r>
            <a:r>
              <a:rPr lang="pt-BR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confiável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pondo ao dispor de qualquer pai ou mãe um amplo leque de </a:t>
            </a:r>
            <a:r>
              <a:rPr lang="pt-BR" i="1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babysitters</a:t>
            </a:r>
            <a:r>
              <a:rPr lang="pt-BR" i="1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BR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especializados 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e </a:t>
            </a:r>
            <a:r>
              <a:rPr lang="pt-BR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aprovados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 previamente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Queremos, então, que, com poucos cliques, os </a:t>
            </a:r>
            <a:r>
              <a:rPr lang="pt-BR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pais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 possam ver as suas </a:t>
            </a:r>
            <a:r>
              <a:rPr lang="pt-BR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vidas facilitadas</a:t>
            </a:r>
            <a:r>
              <a:rPr lang="pt-BR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e </a:t>
            </a:r>
            <a:r>
              <a:rPr lang="pt-BR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oferecer um maior público-alvo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 aos </a:t>
            </a:r>
            <a:r>
              <a:rPr lang="pt-BR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cuidadores especializados 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de crianças e jovens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A</a:t>
            </a:r>
            <a:r>
              <a:rPr lang="pt-BR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BR" b="1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Kiddo 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ambiciona uma </a:t>
            </a:r>
            <a:r>
              <a:rPr lang="pt-BR" b="1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larga</a:t>
            </a:r>
            <a:r>
              <a:rPr lang="pt-BR" b="1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BR" b="1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adesão</a:t>
            </a:r>
            <a:r>
              <a:rPr lang="pt-BR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que irá contribuir para a </a:t>
            </a:r>
            <a:r>
              <a:rPr lang="pt-BR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afirmação deste tipo de serviços na sociedade atual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endParaRPr lang="pt-PT" b="1" i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294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Identidade do Sistema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Guilherme Guerreiro, João Barreira e </a:t>
            </a:r>
            <a:r>
              <a:rPr lang="pt-PT" sz="1400" u="sng" dirty="0">
                <a:latin typeface="MS UI Gothic" panose="020B0600070205080204" pitchFamily="34" charset="-128"/>
                <a:ea typeface="MS UI Gothic" panose="020B0600070205080204" pitchFamily="34" charset="-128"/>
              </a:rPr>
              <a:t>José Bastos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LI4 – MIEI – Universidade do Minho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4803998"/>
            <a:ext cx="322332" cy="332206"/>
          </a:xfrm>
          <a:prstGeom prst="rect">
            <a:avLst/>
          </a:prstGeom>
        </p:spPr>
      </p:pic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211F4430-6BDA-4720-8E1C-F307A46A3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91630"/>
            <a:ext cx="8640960" cy="86409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A </a:t>
            </a:r>
            <a:r>
              <a:rPr lang="pt-PT" b="1" i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Kiddo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será um serviço de prestação de serviços de </a:t>
            </a:r>
            <a:r>
              <a:rPr lang="pt-PT" i="1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babysitting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ao domicílio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capaz de funcionar 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24 horas por dia, 7 dias por semana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Existirão dois tipos de </a:t>
            </a:r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utilizadores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: 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os </a:t>
            </a:r>
            <a:r>
              <a:rPr lang="pt-BR" u="sng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requisitadores do serviço</a:t>
            </a:r>
            <a:r>
              <a:rPr lang="pt-BR" dirty="0">
                <a:solidFill>
                  <a:srgbClr val="FF0000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e os </a:t>
            </a:r>
            <a:r>
              <a:rPr lang="pt-BR" i="1" u="sng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babysitters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C24D72-65F4-431F-886B-5401500E0088}"/>
              </a:ext>
            </a:extLst>
          </p:cNvPr>
          <p:cNvCxnSpPr>
            <a:cxnSpLocks/>
          </p:cNvCxnSpPr>
          <p:nvPr/>
        </p:nvCxnSpPr>
        <p:spPr>
          <a:xfrm>
            <a:off x="3995936" y="2283718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9DD667-BB48-4157-B220-16DE92895B7F}"/>
              </a:ext>
            </a:extLst>
          </p:cNvPr>
          <p:cNvCxnSpPr/>
          <p:nvPr/>
        </p:nvCxnSpPr>
        <p:spPr>
          <a:xfrm flipH="1">
            <a:off x="1619672" y="2427734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96436A-8BAB-4FAC-881D-D2B40B53D44D}"/>
              </a:ext>
            </a:extLst>
          </p:cNvPr>
          <p:cNvCxnSpPr/>
          <p:nvPr/>
        </p:nvCxnSpPr>
        <p:spPr>
          <a:xfrm>
            <a:off x="1619672" y="2427734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66A2CDD-1A8E-4CDA-B71E-6D30E7184980}"/>
              </a:ext>
            </a:extLst>
          </p:cNvPr>
          <p:cNvSpPr txBox="1"/>
          <p:nvPr/>
        </p:nvSpPr>
        <p:spPr>
          <a:xfrm>
            <a:off x="344137" y="2680578"/>
            <a:ext cx="44644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Acesso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a um </a:t>
            </a:r>
            <a:r>
              <a:rPr lang="en-US" sz="1400" dirty="0" err="1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catálogo</a:t>
            </a:r>
            <a:r>
              <a:rPr lang="en-US" sz="1400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BR" sz="1400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para consulta </a:t>
            </a:r>
            <a:r>
              <a:rPr lang="pt-BR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dos </a:t>
            </a:r>
            <a:r>
              <a:rPr lang="pt-BR" sz="1400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babysitters </a:t>
            </a:r>
            <a:r>
              <a:rPr lang="pt-BR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disponíveis (pode pesquisar segundo critérios como, p. e., localização ou experiência);</a:t>
            </a:r>
            <a:endParaRPr lang="en-US" sz="14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Requisição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do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serviço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(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sujeito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a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disponibilidade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Ambas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as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entidades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acordam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os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detalhes</a:t>
            </a:r>
            <a:r>
              <a:rPr lang="en-US" sz="1400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do </a:t>
            </a:r>
            <a:r>
              <a:rPr lang="en-US" sz="1400" dirty="0" err="1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serviço</a:t>
            </a:r>
            <a:r>
              <a:rPr lang="en-US" sz="1400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e é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feito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o </a:t>
            </a:r>
            <a:r>
              <a:rPr lang="en-US" sz="1400" dirty="0" err="1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agendamento</a:t>
            </a:r>
            <a:endParaRPr lang="en-US" sz="1400" dirty="0">
              <a:solidFill>
                <a:schemeClr val="accent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O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serviço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é </a:t>
            </a:r>
            <a:r>
              <a:rPr lang="en-US" sz="1400" dirty="0" err="1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realizado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e é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efetuada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a </a:t>
            </a:r>
            <a:r>
              <a:rPr lang="en-US" sz="1400" dirty="0" err="1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cobrança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com </a:t>
            </a:r>
            <a:r>
              <a:rPr lang="en-US" sz="1400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envio</a:t>
            </a:r>
            <a:r>
              <a:rPr lang="en-US" sz="14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da </a:t>
            </a:r>
            <a:r>
              <a:rPr lang="en-US" sz="1400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fatura</a:t>
            </a:r>
            <a:r>
              <a:rPr lang="en-US" sz="14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por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1400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e-mail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ou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SMS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342F11-EEF0-493F-8FBE-48E17F7E4373}"/>
              </a:ext>
            </a:extLst>
          </p:cNvPr>
          <p:cNvCxnSpPr>
            <a:cxnSpLocks/>
          </p:cNvCxnSpPr>
          <p:nvPr/>
        </p:nvCxnSpPr>
        <p:spPr>
          <a:xfrm>
            <a:off x="6444208" y="2283718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5270B1-AF6F-4C68-9CCC-25BD35A4B533}"/>
              </a:ext>
            </a:extLst>
          </p:cNvPr>
          <p:cNvCxnSpPr>
            <a:cxnSpLocks/>
          </p:cNvCxnSpPr>
          <p:nvPr/>
        </p:nvCxnSpPr>
        <p:spPr>
          <a:xfrm flipH="1">
            <a:off x="6444208" y="242773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3F5A38-9F46-4557-87F8-02976A9C09B6}"/>
              </a:ext>
            </a:extLst>
          </p:cNvPr>
          <p:cNvCxnSpPr/>
          <p:nvPr/>
        </p:nvCxnSpPr>
        <p:spPr>
          <a:xfrm>
            <a:off x="7164288" y="2427734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45AFBEF-A7BF-4F13-A6A2-79050FF7E86E}"/>
              </a:ext>
            </a:extLst>
          </p:cNvPr>
          <p:cNvSpPr txBox="1"/>
          <p:nvPr/>
        </p:nvSpPr>
        <p:spPr>
          <a:xfrm>
            <a:off x="4808627" y="2671921"/>
            <a:ext cx="43158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Registo</a:t>
            </a:r>
            <a:r>
              <a:rPr lang="en-US" sz="1400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e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sujeição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a </a:t>
            </a:r>
            <a:r>
              <a:rPr lang="en-US" sz="1400" dirty="0" err="1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aprovação</a:t>
            </a:r>
            <a:endParaRPr lang="en-US" sz="14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Recebe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contacto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dos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possíveis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clientes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procedendo-se de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igual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forma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Através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da </a:t>
            </a:r>
            <a:r>
              <a:rPr lang="en-US" sz="1400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aplicação</a:t>
            </a:r>
            <a:r>
              <a:rPr lang="en-US" sz="14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1400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móvel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poderão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consultar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os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agendamentos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e </a:t>
            </a:r>
            <a:r>
              <a:rPr lang="en-US" sz="14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respetivas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localizações</a:t>
            </a:r>
            <a:endParaRPr lang="en-US" sz="1400" dirty="0">
              <a:solidFill>
                <a:schemeClr val="accent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EB2BFC-EE29-44B5-815D-C15956BC663C}"/>
              </a:ext>
            </a:extLst>
          </p:cNvPr>
          <p:cNvSpPr txBox="1"/>
          <p:nvPr/>
        </p:nvSpPr>
        <p:spPr>
          <a:xfrm>
            <a:off x="3921873" y="4351228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(</a:t>
            </a:r>
            <a:r>
              <a:rPr lang="en-US" sz="1400" b="1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website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EB3BCB-D27D-498A-854E-6D49F87BF995}"/>
              </a:ext>
            </a:extLst>
          </p:cNvPr>
          <p:cNvSpPr txBox="1"/>
          <p:nvPr/>
        </p:nvSpPr>
        <p:spPr>
          <a:xfrm>
            <a:off x="7638126" y="3931769"/>
            <a:ext cx="1486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(</a:t>
            </a:r>
            <a:r>
              <a:rPr lang="en-US" sz="1400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aplicação</a:t>
            </a:r>
            <a:r>
              <a:rPr lang="en-US" sz="14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1400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móvel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317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Justificação, Viabilidade e Utilidade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u="sng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</a:t>
            </a: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Guilherme Guerreiro, João Barreira e José Bastos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LI4 – MIEI – Universidade do Minho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4803998"/>
            <a:ext cx="322332" cy="332206"/>
          </a:xfrm>
          <a:prstGeom prst="rect">
            <a:avLst/>
          </a:prstGeom>
        </p:spPr>
      </p:pic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37B007A9-5E0E-4082-9762-0D3E28B0E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91630"/>
            <a:ext cx="8640960" cy="3017520"/>
          </a:xfrm>
        </p:spPr>
        <p:txBody>
          <a:bodyPr/>
          <a:lstStyle/>
          <a:p>
            <a:pPr marL="68760" indent="-68400" algn="just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 </a:t>
            </a: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A ideia para o desenvolvimento desta aplicação surgiu através do facto de a equipa ter constatado que arranjar um </a:t>
            </a:r>
            <a:r>
              <a:rPr lang="pt-PT" i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babysitter</a:t>
            </a: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nem sempre se revela uma tarefa fácil</a:t>
            </a: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.</a:t>
            </a:r>
          </a:p>
          <a:p>
            <a:pPr marL="68760" indent="-68400" algn="just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A vida </a:t>
            </a:r>
            <a:r>
              <a:rPr lang="pt-PT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atarefada</a:t>
            </a: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e </a:t>
            </a:r>
            <a:r>
              <a:rPr lang="pt-PT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frenética</a:t>
            </a: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que os pais levam, por vezes impossibilita uma presença </a:t>
            </a:r>
            <a:r>
              <a:rPr lang="pt-PT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permanente</a:t>
            </a: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junto dos filhos.</a:t>
            </a:r>
          </a:p>
          <a:p>
            <a:pPr marL="68760" indent="-68400" algn="just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Recorrem frequentemente a familiares mas nem sempre é uma opção para pais </a:t>
            </a:r>
            <a:r>
              <a:rPr lang="pt-PT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ativos</a:t>
            </a: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e </a:t>
            </a:r>
            <a:r>
              <a:rPr lang="pt-PT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deslocalizados</a:t>
            </a: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da família.</a:t>
            </a:r>
          </a:p>
          <a:p>
            <a:pPr marL="68760" indent="-68400" algn="just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A </a:t>
            </a:r>
            <a:r>
              <a:rPr lang="pt-PT" i="1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Kiddo</a:t>
            </a: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pretende </a:t>
            </a:r>
            <a:r>
              <a:rPr lang="pt-PT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revolucionar</a:t>
            </a: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 panose="020B0600070205080204" pitchFamily="34" charset="-128"/>
                <a:ea typeface="MS UI Gothic" panose="020B0600070205080204" pitchFamily="34" charset="-128"/>
              </a:rPr>
              <a:t> este panorama, tanto do lado dos pais, como dos cuidadores.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pt-PT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320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Recursos Necessários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Guilherme Guerreiro, </a:t>
            </a:r>
            <a:r>
              <a:rPr lang="pt-PT" sz="1400" u="sng" dirty="0">
                <a:latin typeface="MS UI Gothic" panose="020B0600070205080204" pitchFamily="34" charset="-128"/>
                <a:ea typeface="MS UI Gothic" panose="020B0600070205080204" pitchFamily="34" charset="-128"/>
              </a:rPr>
              <a:t>João Barreira</a:t>
            </a: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e José Bastos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LI4 – MIEI – Universidade do Minho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4803998"/>
            <a:ext cx="322332" cy="332206"/>
          </a:xfrm>
          <a:prstGeom prst="rect">
            <a:avLst/>
          </a:prstGeom>
        </p:spPr>
      </p:pic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6595F17D-E940-4FBD-877D-229D38F2C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91630"/>
            <a:ext cx="5472608" cy="302433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Utilização de várias </a:t>
            </a:r>
            <a:r>
              <a:rPr lang="pt-PT" u="sng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ferramentas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Ao nível do desenvolvimento do </a:t>
            </a:r>
            <a:r>
              <a:rPr lang="pt-BR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website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vamos utilizar o </a:t>
            </a:r>
            <a:r>
              <a:rPr lang="pt-BR" i="1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Bootstrap</a:t>
            </a:r>
            <a:r>
              <a:rPr lang="pt-BR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para nos auxiliar no processo de codificação do HTML, CSS e </a:t>
            </a:r>
            <a:r>
              <a:rPr lang="pt-BR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Javascript  </a:t>
            </a:r>
            <a:r>
              <a:rPr lang="pt-BR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(1)</a:t>
            </a:r>
            <a:endParaRPr lang="pt-BR" sz="1400" u="sng" dirty="0">
              <a:solidFill>
                <a:schemeClr val="tx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Precisaremos ainda de um serviço de localização GPS na nossa aplicação móvel, pelo que iremos utilizar o </a:t>
            </a:r>
            <a:r>
              <a:rPr lang="pt-BR" i="1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Google Maps e respetiva API  </a:t>
            </a:r>
            <a:r>
              <a:rPr lang="pt-BR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(2)</a:t>
            </a:r>
            <a:r>
              <a:rPr lang="pt-BR" sz="1400" i="1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  </a:t>
            </a:r>
            <a:endParaRPr lang="pt-BR" i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3D6D92-5567-41D4-A989-17CCC7EEAE56}"/>
              </a:ext>
            </a:extLst>
          </p:cNvPr>
          <p:cNvCxnSpPr>
            <a:cxnSpLocks/>
          </p:cNvCxnSpPr>
          <p:nvPr/>
        </p:nvCxnSpPr>
        <p:spPr>
          <a:xfrm>
            <a:off x="3131840" y="1635646"/>
            <a:ext cx="2731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A1CEFEA-A8A0-4CF2-9F37-A5C1724C1CAC}"/>
              </a:ext>
            </a:extLst>
          </p:cNvPr>
          <p:cNvSpPr txBox="1"/>
          <p:nvPr/>
        </p:nvSpPr>
        <p:spPr>
          <a:xfrm>
            <a:off x="5862918" y="1303021"/>
            <a:ext cx="32026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• </a:t>
            </a:r>
            <a:r>
              <a:rPr lang="pt-BR" sz="1200" i="1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Microsoft Excel </a:t>
            </a:r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será utilizado para o </a:t>
            </a:r>
            <a:r>
              <a:rPr lang="pt-BR" sz="12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planeamento</a:t>
            </a:r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do desenvolvimento do projeto</a:t>
            </a:r>
          </a:p>
          <a:p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• </a:t>
            </a:r>
            <a:r>
              <a:rPr lang="pt-BR" sz="1200" i="1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Visual Paradigm </a:t>
            </a:r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para a </a:t>
            </a:r>
            <a:r>
              <a:rPr lang="pt-BR" sz="12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modelação</a:t>
            </a:r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do projeto; </a:t>
            </a:r>
          </a:p>
          <a:p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• </a:t>
            </a:r>
            <a:r>
              <a:rPr lang="pt-BR" sz="1200" i="1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Microsoft Word </a:t>
            </a:r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para a escrita dos </a:t>
            </a:r>
            <a:r>
              <a:rPr lang="pt-BR" sz="12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relatórios</a:t>
            </a:r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/</a:t>
            </a:r>
            <a:r>
              <a:rPr lang="pt-BR" sz="12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documentação</a:t>
            </a:r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</a:t>
            </a:r>
          </a:p>
          <a:p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• </a:t>
            </a:r>
            <a:r>
              <a:rPr lang="pt-BR" sz="1200" i="1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Microsoft PowerPoint </a:t>
            </a:r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para as </a:t>
            </a:r>
            <a:r>
              <a:rPr lang="pt-BR" sz="12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apresentações</a:t>
            </a:r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</a:t>
            </a:r>
          </a:p>
          <a:p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• </a:t>
            </a:r>
            <a:r>
              <a:rPr lang="pt-BR" sz="1200" i="1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Microsoft SQL Server </a:t>
            </a:r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para a </a:t>
            </a:r>
            <a:r>
              <a:rPr lang="pt-BR" sz="12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persistência</a:t>
            </a:r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BR" sz="12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dos</a:t>
            </a:r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BR" sz="12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dados</a:t>
            </a:r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</a:t>
            </a:r>
          </a:p>
          <a:p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• </a:t>
            </a:r>
            <a:r>
              <a:rPr lang="pt-BR" sz="1200" i="1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Microsoft Visual Studio </a:t>
            </a:r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irá ser o nosso </a:t>
            </a:r>
            <a:r>
              <a:rPr lang="pt-BR" sz="1200" b="1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IDE</a:t>
            </a:r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; </a:t>
            </a:r>
          </a:p>
          <a:p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• </a:t>
            </a:r>
            <a:r>
              <a:rPr lang="pt-BR" sz="1200" i="1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Microsoft .NET (C#) </a:t>
            </a:r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para a </a:t>
            </a:r>
            <a:r>
              <a:rPr lang="pt-BR" sz="12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codificação</a:t>
            </a:r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da aplicação. </a:t>
            </a:r>
          </a:p>
        </p:txBody>
      </p:sp>
      <p:pic>
        <p:nvPicPr>
          <p:cNvPr id="1026" name="Picture 2" descr="Image result for bootstrap components">
            <a:extLst>
              <a:ext uri="{FF2B5EF4-FFF2-40B4-BE49-F238E27FC236}">
                <a16:creationId xmlns:a16="http://schemas.microsoft.com/office/drawing/2014/main" id="{D3D19A74-3A1E-4E92-A098-0F972947B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92" y="3330028"/>
            <a:ext cx="2778202" cy="137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B1ECBF1-9E15-4BCB-81B5-F0C111B6DF09}"/>
              </a:ext>
            </a:extLst>
          </p:cNvPr>
          <p:cNvSpPr txBox="1"/>
          <p:nvPr/>
        </p:nvSpPr>
        <p:spPr>
          <a:xfrm>
            <a:off x="683568" y="3872358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(1)</a:t>
            </a:r>
            <a:endParaRPr lang="pt-BR" sz="1400" u="sng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8FFD7C-570A-4B9C-B99A-E5A317419D7B}"/>
              </a:ext>
            </a:extLst>
          </p:cNvPr>
          <p:cNvSpPr txBox="1"/>
          <p:nvPr/>
        </p:nvSpPr>
        <p:spPr>
          <a:xfrm>
            <a:off x="4572000" y="3919307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(2)</a:t>
            </a:r>
            <a:endParaRPr lang="pt-BR" sz="1400" u="sng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D8B81F5-D635-4248-B325-DFF92EB25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166" y="3543271"/>
            <a:ext cx="2578195" cy="106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Modelo do Sistema (Maquete)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</a:t>
            </a:r>
            <a:r>
              <a:rPr lang="pt-PT" sz="1400" u="sng" dirty="0">
                <a:latin typeface="MS UI Gothic" panose="020B0600070205080204" pitchFamily="34" charset="-128"/>
                <a:ea typeface="MS UI Gothic" panose="020B0600070205080204" pitchFamily="34" charset="-128"/>
              </a:rPr>
              <a:t>Guilherme Guerreiro</a:t>
            </a:r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João Barreira e José Bastos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LI4 – MIEI – Universidade do Minho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4803998"/>
            <a:ext cx="322332" cy="3322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230DFC-0A39-4F56-A182-8D03BE056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446" y="1345716"/>
            <a:ext cx="2618576" cy="3367288"/>
          </a:xfrm>
          <a:prstGeom prst="rect">
            <a:avLst/>
          </a:prstGeom>
        </p:spPr>
      </p:pic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EF2602F3-5D85-40D7-8F91-55DA06DC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91630"/>
            <a:ext cx="5400600" cy="3221374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O </a:t>
            </a:r>
            <a:r>
              <a:rPr lang="pt-PT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Front-end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 tem duas vertentes: </a:t>
            </a:r>
            <a:r>
              <a:rPr lang="pt-PT" u="sng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aplicação móvel</a:t>
            </a: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dirty="0">
                <a:latin typeface="MS UI Gothic" panose="020B0600070205080204" pitchFamily="34" charset="-128"/>
                <a:ea typeface="MS UI Gothic" panose="020B0600070205080204" pitchFamily="34" charset="-128"/>
              </a:rPr>
              <a:t>e </a:t>
            </a:r>
            <a:r>
              <a:rPr lang="pt-PT" i="1" u="sng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website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PT" i="1" u="sng" dirty="0">
              <a:solidFill>
                <a:schemeClr val="accent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endParaRPr lang="pt-PT" i="1" u="sng" dirty="0">
              <a:solidFill>
                <a:schemeClr val="accent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endParaRPr lang="pt-PT" i="1" u="sng" dirty="0">
              <a:solidFill>
                <a:schemeClr val="accent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0" indent="0" algn="just">
              <a:buNone/>
            </a:pPr>
            <a:endParaRPr lang="pt-PT" i="1" u="sng" dirty="0">
              <a:solidFill>
                <a:schemeClr val="accent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PT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O </a:t>
            </a:r>
            <a:r>
              <a:rPr lang="pt-PT" b="1" dirty="0" err="1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Back-end</a:t>
            </a:r>
            <a:r>
              <a:rPr lang="pt-PT" b="1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corresponde ao </a:t>
            </a:r>
            <a:r>
              <a:rPr lang="pt-BR" dirty="0">
                <a:solidFill>
                  <a:schemeClr val="accent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servidor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 que sustenta a nossa aplicação, bem como à implementação das funcionalidades escondidas aos utilizadores. Estando sempre em atividade, o servidor será o local onde ocorrerá o armazenamento de todos os dados dos utilizadores e dos serviços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Assim sendo, é 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importante que exista uma </a:t>
            </a:r>
            <a:r>
              <a:rPr lang="pt-BR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correta ligação entre ambos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por forma a apresentar os dados </a:t>
            </a:r>
            <a:r>
              <a:rPr lang="pt-BR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corretos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 aos clientes e </a:t>
            </a:r>
            <a:r>
              <a:rPr lang="pt-BR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babysitters 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de uma forma </a:t>
            </a:r>
            <a:r>
              <a:rPr lang="pt-BR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rápida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 e </a:t>
            </a:r>
            <a:r>
              <a:rPr lang="pt-BR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confiável</a:t>
            </a:r>
            <a:r>
              <a:rPr lang="pt-BR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endParaRPr lang="pt-BR" dirty="0">
              <a:solidFill>
                <a:schemeClr val="tx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6201A2-82A8-4458-8356-0306BC544B1F}"/>
              </a:ext>
            </a:extLst>
          </p:cNvPr>
          <p:cNvCxnSpPr>
            <a:cxnSpLocks/>
          </p:cNvCxnSpPr>
          <p:nvPr/>
        </p:nvCxnSpPr>
        <p:spPr>
          <a:xfrm>
            <a:off x="3347864" y="1707654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EA21BC-0C8B-4933-AFE4-4BB6FE56ACFD}"/>
              </a:ext>
            </a:extLst>
          </p:cNvPr>
          <p:cNvCxnSpPr>
            <a:cxnSpLocks/>
          </p:cNvCxnSpPr>
          <p:nvPr/>
        </p:nvCxnSpPr>
        <p:spPr>
          <a:xfrm flipH="1">
            <a:off x="1403648" y="1779662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8E6D0F-F2DB-457B-8CEE-AF334C895DBD}"/>
              </a:ext>
            </a:extLst>
          </p:cNvPr>
          <p:cNvCxnSpPr>
            <a:cxnSpLocks/>
          </p:cNvCxnSpPr>
          <p:nvPr/>
        </p:nvCxnSpPr>
        <p:spPr>
          <a:xfrm>
            <a:off x="1403648" y="1779662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D7858C6-2711-435B-A79E-902840DE82AF}"/>
              </a:ext>
            </a:extLst>
          </p:cNvPr>
          <p:cNvSpPr txBox="1"/>
          <p:nvPr/>
        </p:nvSpPr>
        <p:spPr>
          <a:xfrm>
            <a:off x="2898668" y="1923678"/>
            <a:ext cx="2880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Irá servir de suporte aos </a:t>
            </a:r>
            <a:r>
              <a:rPr lang="pt-PT" sz="1200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clientes</a:t>
            </a:r>
            <a:r>
              <a:rPr lang="pt-PT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</a:t>
            </a:r>
            <a:r>
              <a:rPr lang="pt-BR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dando acesso à contratação de serviços, informações sobre o funcionamento do sistema e avaliações </a:t>
            </a:r>
            <a:endParaRPr lang="pt-PT" sz="12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B7A270-D1AE-4929-ABDD-CB179BE0DDD0}"/>
              </a:ext>
            </a:extLst>
          </p:cNvPr>
          <p:cNvCxnSpPr/>
          <p:nvPr/>
        </p:nvCxnSpPr>
        <p:spPr>
          <a:xfrm>
            <a:off x="4594860" y="1707654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D9E0A4-0FC8-485F-BF8B-E4DEDB703337}"/>
              </a:ext>
            </a:extLst>
          </p:cNvPr>
          <p:cNvSpPr txBox="1"/>
          <p:nvPr/>
        </p:nvSpPr>
        <p:spPr>
          <a:xfrm>
            <a:off x="323528" y="1938694"/>
            <a:ext cx="2343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Será</a:t>
            </a:r>
            <a:r>
              <a:rPr lang="en-US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12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uma</a:t>
            </a:r>
            <a:r>
              <a:rPr lang="en-US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ferramenta </a:t>
            </a:r>
            <a:r>
              <a:rPr lang="en-US" sz="12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auxiliar</a:t>
            </a:r>
            <a:r>
              <a:rPr lang="en-US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12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aos</a:t>
            </a:r>
            <a:r>
              <a:rPr lang="en-US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1200" b="1" i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babysitters</a:t>
            </a:r>
            <a:r>
              <a:rPr lang="en-US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</a:t>
            </a:r>
            <a:r>
              <a:rPr lang="en-US" sz="12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permitindo</a:t>
            </a:r>
            <a:r>
              <a:rPr lang="en-US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</a:t>
            </a:r>
            <a:r>
              <a:rPr lang="en-US" sz="12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por</a:t>
            </a:r>
            <a:r>
              <a:rPr lang="en-US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12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exemplo</a:t>
            </a:r>
            <a:r>
              <a:rPr lang="en-US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, </a:t>
            </a:r>
            <a:r>
              <a:rPr lang="en-US" sz="12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consultar</a:t>
            </a:r>
            <a:r>
              <a:rPr lang="en-US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12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agendamentos</a:t>
            </a:r>
            <a:r>
              <a:rPr lang="en-US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e </a:t>
            </a:r>
            <a:r>
              <a:rPr lang="en-US" sz="12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respetivas</a:t>
            </a:r>
            <a:r>
              <a:rPr lang="en-US" sz="12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1200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localizações</a:t>
            </a:r>
            <a:endParaRPr lang="pt-PT" sz="1200" b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710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Medidas de Sucesso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4803998"/>
            <a:ext cx="5545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Ana Paula Carvalho, Guilherme Guerreiro, João Barreira e </a:t>
            </a:r>
            <a:r>
              <a:rPr lang="pt-PT" sz="1400" u="sng" dirty="0">
                <a:latin typeface="MS UI Gothic" panose="020B0600070205080204" pitchFamily="34" charset="-128"/>
                <a:ea typeface="MS UI Gothic" panose="020B0600070205080204" pitchFamily="34" charset="-128"/>
              </a:rPr>
              <a:t>José Bastos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868144" y="4803998"/>
            <a:ext cx="325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LI4 – MIEI – Universidade do Minho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20" y="4803998"/>
            <a:ext cx="322332" cy="332206"/>
          </a:xfrm>
          <a:prstGeom prst="rect">
            <a:avLst/>
          </a:prstGeom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081C99AB-779C-4F48-8FB2-9B989E1D4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91630"/>
            <a:ext cx="8640960" cy="3017520"/>
          </a:xfrm>
        </p:spPr>
        <p:txBody>
          <a:bodyPr/>
          <a:lstStyle/>
          <a:p>
            <a:pPr marL="68760" indent="-68400" algn="just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 É necessário que o produto seja </a:t>
            </a:r>
            <a:r>
              <a:rPr lang="pt-PT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melhorado ao longo do tempo</a:t>
            </a: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, sofrendo nova atualizações em prol da melhoria do produto final.</a:t>
            </a:r>
            <a:endParaRPr lang="pt-PT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</a:endParaRPr>
          </a:p>
          <a:p>
            <a:pPr marL="68760" indent="-68400" algn="just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 A </a:t>
            </a:r>
            <a:r>
              <a:rPr lang="pt-PT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interface</a:t>
            </a: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 apresentada deve ser </a:t>
            </a:r>
            <a:r>
              <a:rPr lang="pt-PT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intuitiva</a:t>
            </a: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, </a:t>
            </a:r>
            <a:r>
              <a:rPr lang="pt-PT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simples</a:t>
            </a: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 e de </a:t>
            </a:r>
            <a:r>
              <a:rPr lang="pt-PT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fácil manuseamento</a:t>
            </a: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.</a:t>
            </a:r>
            <a:endParaRPr lang="pt-PT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</a:endParaRPr>
          </a:p>
          <a:p>
            <a:pPr marL="68760" indent="-68400" algn="just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 Realizar um conjunto de </a:t>
            </a:r>
            <a:r>
              <a:rPr lang="pt-PT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testes</a:t>
            </a: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 para verificar que as funcionalidades presentes se encontram </a:t>
            </a:r>
            <a:r>
              <a:rPr lang="pt-PT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sem erros</a:t>
            </a: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.</a:t>
            </a:r>
            <a:endParaRPr lang="pt-PT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</a:endParaRPr>
          </a:p>
          <a:p>
            <a:pPr marL="68760" indent="-68400" algn="just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 Deve ser feita uma </a:t>
            </a:r>
            <a:r>
              <a:rPr lang="pt-PT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divulgação</a:t>
            </a: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 em massa nas redes sociais mais influentes.</a:t>
            </a:r>
            <a:endParaRPr lang="pt-PT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</a:endParaRPr>
          </a:p>
          <a:p>
            <a:pPr marL="68760" indent="-68400" algn="just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 Garantir formas inovadoras de cativar </a:t>
            </a:r>
            <a:r>
              <a:rPr lang="pt-PT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novos utilizadores</a:t>
            </a: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.</a:t>
            </a:r>
            <a:endParaRPr lang="pt-PT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</a:endParaRPr>
          </a:p>
          <a:p>
            <a:pPr marL="68760" indent="-68400" algn="just">
              <a:lnSpc>
                <a:spcPct val="100000"/>
              </a:lnSpc>
              <a:buClr>
                <a:srgbClr val="E48312"/>
              </a:buClr>
              <a:buFont typeface="Wingdings" charset="2"/>
              <a:buChar char=""/>
            </a:pP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 Assegurar a </a:t>
            </a:r>
            <a:r>
              <a:rPr lang="pt-PT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rapidez</a:t>
            </a: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 e </a:t>
            </a:r>
            <a:r>
              <a:rPr lang="pt-PT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fluidez</a:t>
            </a:r>
            <a:r>
              <a:rPr lang="pt-PT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MS UI Gothic"/>
                <a:ea typeface="MS UI Gothic"/>
              </a:rPr>
              <a:t> de todo o processo a que o utilizador é submetido.</a:t>
            </a:r>
            <a:endParaRPr lang="pt-PT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58149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F503C8-8FFE-44E4-99CB-9E182CD00A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1170</Words>
  <Application>Microsoft Office PowerPoint</Application>
  <PresentationFormat>On-screen Show (16:9)</PresentationFormat>
  <Paragraphs>101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MS UI Gothic</vt:lpstr>
      <vt:lpstr>Arial</vt:lpstr>
      <vt:lpstr>Arial Unicode MS</vt:lpstr>
      <vt:lpstr>Calibri</vt:lpstr>
      <vt:lpstr>Calibri Light</vt:lpstr>
      <vt:lpstr>Times New Roman</vt:lpstr>
      <vt:lpstr>Wingdings</vt:lpstr>
      <vt:lpstr>Retrospetiva</vt:lpstr>
      <vt:lpstr>“KIDDO” -  SERVIÇO DE BABYSITTING 24/7</vt:lpstr>
      <vt:lpstr>PowerPoint Presentation</vt:lpstr>
      <vt:lpstr>Contextualização</vt:lpstr>
      <vt:lpstr>Motivação e Objetivos</vt:lpstr>
      <vt:lpstr>Identidade do Sistema</vt:lpstr>
      <vt:lpstr>Justificação, Viabilidade e Utilidade</vt:lpstr>
      <vt:lpstr>Recursos Necessários</vt:lpstr>
      <vt:lpstr>Modelo do Sistema (Maquete)</vt:lpstr>
      <vt:lpstr>Medidas de Sucesso</vt:lpstr>
      <vt:lpstr>Plano de Desenvolvimento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2016-10-09T01:04:30Z</dcterms:created>
  <dcterms:modified xsi:type="dcterms:W3CDTF">2018-03-13T13:51:15Z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