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26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95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5370479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88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  <a:defRPr sz="135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  <a:defRPr sz="135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88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Calibri"/>
              <a:buNone/>
              <a:defRPr sz="11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Calibri"/>
              <a:buNone/>
              <a:defRPr sz="7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Calibri"/>
              <a:buNone/>
              <a:defRPr sz="112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Calibri"/>
              <a:buNone/>
              <a:defRPr sz="7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0" y="1330424"/>
            <a:ext cx="9144000" cy="196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</a:pPr>
            <a: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“KIDDO”</a:t>
            </a:r>
            <a:b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</a:br>
            <a: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-</a:t>
            </a:r>
            <a:b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</a:br>
            <a: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SERVIÇO DE </a:t>
            </a:r>
            <a:r>
              <a:rPr lang="en-US" sz="4200" b="1" i="1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BABYSITTING</a:t>
            </a:r>
            <a: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24/7</a:t>
            </a:r>
            <a:endParaRPr sz="4200" b="0" i="0" u="none" strike="noStrike" cap="none" dirty="0">
              <a:solidFill>
                <a:srgbClr val="262626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4961" y="3603372"/>
            <a:ext cx="70961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Ana Paula Carvalho, Guilherme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Guerreiro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, João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Barreira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e José Bastos (Grupo 4)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Laboratórios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Informática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IV – MIEI –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Universidade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do Minho</a:t>
            </a:r>
            <a:endParaRPr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108" name="Shape 108" descr="https://www.eng.uminho.pt/SiteAsset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895" y="3554597"/>
            <a:ext cx="1296144" cy="10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0" y="422415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Fase</a:t>
            </a:r>
            <a:r>
              <a:rPr lang="en-US" sz="1800" u="sng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</a:t>
            </a:r>
            <a:r>
              <a:rPr lang="en-US" sz="1800" u="sng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3</a:t>
            </a:r>
            <a:endParaRPr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Guerreiro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João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Barreira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José Bastos</a:t>
            </a:r>
            <a:endParaRPr sz="1200" dirty="0"/>
          </a:p>
        </p:txBody>
      </p:sp>
      <p:sp>
        <p:nvSpPr>
          <p:cNvPr id="201" name="Shape 201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23525" y="1786600"/>
            <a:ext cx="3725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u="sng">
                <a:latin typeface="Arial"/>
                <a:ea typeface="Arial"/>
                <a:cs typeface="Arial"/>
                <a:sym typeface="Arial"/>
              </a:rPr>
              <a:t>Diagrama do </a:t>
            </a:r>
            <a:r>
              <a:rPr lang="en-US" sz="1400" b="1" u="sng"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Derivação dos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relacionamentos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Validação através da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Análise da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viabilidade de crescimento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625" y="1495300"/>
            <a:ext cx="5284926" cy="311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Shape 205"/>
          <p:cNvCxnSpPr/>
          <p:nvPr/>
        </p:nvCxnSpPr>
        <p:spPr>
          <a:xfrm rot="10800000" flipH="1">
            <a:off x="2853475" y="1950025"/>
            <a:ext cx="6486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Base de Dados</a:t>
            </a:r>
            <a:endParaRPr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Tecnologias de Suporte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214" name="Shape 214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23525" y="1544825"/>
            <a:ext cx="49017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Tendo-se escolhido o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ambiente web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para a aplicação, decidiu-se optar como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tecnologia de suporte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ASP.NET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Microsoft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bastante utilizada ao nível da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criação de aplicações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Para o nosso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IDE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foi escolhido o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Microsoft Visual Studio 2017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O sistema de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Base de Dados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é suportado pelo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Microsoft SQL Server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725" y="3920225"/>
            <a:ext cx="4123425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6300" y="1046778"/>
            <a:ext cx="2362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3150" y="3020671"/>
            <a:ext cx="1965775" cy="15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6E00E1-98A8-4DA6-9C2A-C94D46C52F94}"/>
              </a:ext>
            </a:extLst>
          </p:cNvPr>
          <p:cNvSpPr/>
          <p:nvPr/>
        </p:nvSpPr>
        <p:spPr>
          <a:xfrm>
            <a:off x="808074" y="1198894"/>
            <a:ext cx="7620886" cy="138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800100" y="122199"/>
            <a:ext cx="7543800" cy="60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 i="0" u="none" strike="noStrike" cap="none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Decisões</a:t>
            </a:r>
            <a:r>
              <a:rPr lang="en-US" sz="3000" b="1" i="0" u="none" strike="noStrike" cap="none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de </a:t>
            </a:r>
            <a:r>
              <a:rPr lang="en-US" sz="3000" b="1" i="0" u="none" strike="noStrike" cap="none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Implementação</a:t>
            </a:r>
            <a:endParaRPr sz="3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214" name="Shape 214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93755" y="796144"/>
            <a:ext cx="8286418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SzPts val="1400"/>
              <a:buFont typeface="+mj-lt"/>
              <a:buAutoNum type="arabicParenR"/>
            </a:pPr>
            <a:r>
              <a:rPr lang="pt-BR" sz="1200" dirty="0">
                <a:latin typeface="Arial"/>
                <a:ea typeface="Arial"/>
                <a:cs typeface="Arial"/>
                <a:sym typeface="Arial"/>
              </a:rPr>
              <a:t>Tirou-se partido das mais-valias do </a:t>
            </a:r>
            <a:r>
              <a:rPr lang="pt-BR" sz="1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pt-BR" sz="1200" dirty="0">
                <a:latin typeface="Arial"/>
                <a:ea typeface="Arial"/>
                <a:cs typeface="Arial"/>
                <a:sym typeface="Arial"/>
              </a:rPr>
              <a:t> ao nível da </a:t>
            </a:r>
            <a:r>
              <a:rPr lang="pt-BR" sz="1200" b="1" dirty="0">
                <a:latin typeface="Arial"/>
                <a:ea typeface="Arial"/>
                <a:cs typeface="Arial"/>
                <a:sym typeface="Arial"/>
              </a:rPr>
              <a:t>responsividade</a:t>
            </a:r>
            <a:r>
              <a:rPr lang="pt-BR" sz="1200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200" b="1" dirty="0">
                <a:latin typeface="Arial"/>
                <a:ea typeface="Arial"/>
                <a:cs typeface="Arial"/>
                <a:sym typeface="Arial"/>
              </a:rPr>
              <a:t>adaptação da interface gráfica </a:t>
            </a:r>
            <a:r>
              <a:rPr lang="pt-BR" sz="1200" dirty="0">
                <a:latin typeface="Arial"/>
                <a:ea typeface="Arial"/>
                <a:cs typeface="Arial"/>
                <a:sym typeface="Arial"/>
              </a:rPr>
              <a:t>às dimensões do navegador. Abandonou-se, portanto, a conceção da aplicação móvel.</a:t>
            </a:r>
          </a:p>
          <a:p>
            <a:pPr marL="342900" lvl="0" indent="-342900" algn="just">
              <a:spcBef>
                <a:spcPts val="0"/>
              </a:spcBef>
              <a:buSzPts val="1400"/>
              <a:buAutoNum type="arabicParenR"/>
            </a:pPr>
            <a:endParaRPr lang="pt-BR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>
              <a:spcBef>
                <a:spcPts val="0"/>
              </a:spcBef>
              <a:buSzPts val="1400"/>
              <a:buAutoNum type="arabicParenR"/>
            </a:pPr>
            <a:endParaRPr sz="1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DF2D9E-2D8F-4A83-ADA9-2DEED7E95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27" y="2289703"/>
            <a:ext cx="1393799" cy="2201135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CF245-3342-4E68-A2B4-679B20369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332" y="2279735"/>
            <a:ext cx="1393799" cy="2201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12E3B-874D-4D25-8F35-0B91CC072365}"/>
              </a:ext>
            </a:extLst>
          </p:cNvPr>
          <p:cNvSpPr txBox="1"/>
          <p:nvPr/>
        </p:nvSpPr>
        <p:spPr>
          <a:xfrm>
            <a:off x="285110" y="322641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1)</a:t>
            </a:r>
          </a:p>
        </p:txBody>
      </p:sp>
      <p:sp>
        <p:nvSpPr>
          <p:cNvPr id="15" name="Shape 216">
            <a:extLst>
              <a:ext uri="{FF2B5EF4-FFF2-40B4-BE49-F238E27FC236}">
                <a16:creationId xmlns:a16="http://schemas.microsoft.com/office/drawing/2014/main" id="{547D8620-46C8-464A-A0F3-45C933A06C55}"/>
              </a:ext>
            </a:extLst>
          </p:cNvPr>
          <p:cNvSpPr txBox="1">
            <a:spLocks/>
          </p:cNvSpPr>
          <p:nvPr/>
        </p:nvSpPr>
        <p:spPr>
          <a:xfrm>
            <a:off x="193755" y="1198894"/>
            <a:ext cx="8286418" cy="120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1400"/>
              <a:buFont typeface="Calibri"/>
              <a:buAutoNum type="arabicParenR" startAt="2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Optou-se por uma abordagem </a:t>
            </a:r>
            <a:r>
              <a:rPr lang="pt-BR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2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code-first</a:t>
            </a:r>
            <a:r>
              <a:rPr lang="pt-BR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recurso à 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que possibilita criar a base de dados a partir das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classes da camada de negócio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respetivas condicionantes.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95000"/>
                </a:schemeClr>
              </a:buClr>
              <a:buSzPts val="1400"/>
              <a:buFont typeface="Calibri"/>
              <a:buAutoNum type="arabicParenR" startAt="2"/>
            </a:pPr>
            <a:r>
              <a:rPr lang="pt-BR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Para cada atualização do modelo de negócio é feita uma </a:t>
            </a:r>
            <a:r>
              <a:rPr lang="pt-BR" sz="12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migração</a:t>
            </a:r>
            <a:r>
              <a:rPr lang="pt-BR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sendo       geradas automaticamente as </a:t>
            </a:r>
            <a:r>
              <a:rPr lang="pt-BR" sz="12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queries em LINQ </a:t>
            </a:r>
            <a:r>
              <a:rPr lang="pt-BR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que descrevem as </a:t>
            </a:r>
            <a:r>
              <a:rPr lang="pt-BR" sz="12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mudanças a efetuar</a:t>
            </a:r>
            <a:r>
              <a:rPr lang="pt-BR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(e guardado histórico de migrações).</a:t>
            </a:r>
            <a:endParaRPr lang="pt-BR" sz="1200" dirty="0">
              <a:latin typeface="+mn-lt"/>
            </a:endParaRPr>
          </a:p>
          <a:p>
            <a:pPr marL="342900" indent="-342900" algn="just">
              <a:spcBef>
                <a:spcPts val="0"/>
              </a:spcBef>
              <a:buSzPts val="1400"/>
              <a:buFont typeface="Calibri"/>
              <a:buAutoNum type="arabicParenR" startAt="2"/>
            </a:pPr>
            <a:endParaRPr lang="pt-BR" sz="1400" b="1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C20DD1-D3C9-493B-8690-AF6C277907E8}"/>
              </a:ext>
            </a:extLst>
          </p:cNvPr>
          <p:cNvCxnSpPr/>
          <p:nvPr/>
        </p:nvCxnSpPr>
        <p:spPr>
          <a:xfrm>
            <a:off x="893135" y="691454"/>
            <a:ext cx="74507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">
            <a:extLst>
              <a:ext uri="{FF2B5EF4-FFF2-40B4-BE49-F238E27FC236}">
                <a16:creationId xmlns:a16="http://schemas.microsoft.com/office/drawing/2014/main" id="{FDF94A6D-53E2-4223-A1D2-B0B772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49" y="1843350"/>
            <a:ext cx="2230283" cy="282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369C0BBE-E63C-4462-B057-607782EB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69" y="2611223"/>
            <a:ext cx="2115501" cy="135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07B37-1FF9-429D-B106-ACF219C18BE9}"/>
              </a:ext>
            </a:extLst>
          </p:cNvPr>
          <p:cNvSpPr txBox="1"/>
          <p:nvPr/>
        </p:nvSpPr>
        <p:spPr>
          <a:xfrm>
            <a:off x="4207137" y="313440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60616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Home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227" name="Shape 227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050" y="1912362"/>
            <a:ext cx="2617477" cy="230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075" y="1477800"/>
            <a:ext cx="1636200" cy="297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Home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238" name="Shape 238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875" y="1651400"/>
            <a:ext cx="5290398" cy="26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Login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248" name="Shape 248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050" y="1912362"/>
            <a:ext cx="2617477" cy="230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075" y="1477800"/>
            <a:ext cx="1636200" cy="2978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4075" y="1477825"/>
            <a:ext cx="1636200" cy="297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1125" y="1910212"/>
            <a:ext cx="2597400" cy="22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Login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261" name="Shape 261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875" y="1651400"/>
            <a:ext cx="5290398" cy="26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313" y="1651400"/>
            <a:ext cx="5271528" cy="26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Lista de serviços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272" name="Shape 272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900" y="1477813"/>
            <a:ext cx="1636200" cy="297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Lista de serviços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282" name="Shape 282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875" y="1651400"/>
            <a:ext cx="5290398" cy="26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313" y="1651400"/>
            <a:ext cx="5271528" cy="26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4875" y="1647975"/>
            <a:ext cx="5290402" cy="269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Catalogo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294" name="Shape 294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900" y="1477813"/>
            <a:ext cx="1636200" cy="297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7450" y="1477828"/>
            <a:ext cx="3449101" cy="303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 dirty="0" err="1"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Índice</a:t>
            </a:r>
            <a:endParaRPr sz="3000" b="0" i="0" u="none" strike="noStrike" cap="none" dirty="0">
              <a:solidFill>
                <a:srgbClr val="3F3F3F"/>
              </a:solidFill>
              <a:ea typeface="MS UI Gothic" panose="020B0600070205080204" pitchFamily="34" charset="-128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99592" y="1413658"/>
            <a:ext cx="7467168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2" anchor="t" anchorCtr="0">
            <a:noAutofit/>
          </a:bodyPr>
          <a:lstStyle/>
          <a:p>
            <a:pPr marL="6858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i="0" u="none" strike="noStrike" cap="none" dirty="0">
                <a:solidFill>
                  <a:srgbClr val="3F3F3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Contextualização</a:t>
            </a:r>
            <a:endParaRPr sz="1400" b="1" i="0" u="none" strike="noStrike" cap="none" dirty="0">
              <a:solidFill>
                <a:srgbClr val="3F3F3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b="1" i="0" u="none" strike="noStrike" cap="none" dirty="0">
                <a:solidFill>
                  <a:srgbClr val="3F3F3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Motivação</a:t>
            </a:r>
            <a:r>
              <a:rPr lang="en-US" sz="1400" b="1" i="0" u="none" strike="noStrike" cap="none" dirty="0">
                <a:solidFill>
                  <a:srgbClr val="3F3F3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e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Objetivos</a:t>
            </a:r>
            <a:endParaRPr sz="1400" b="1" i="0" u="none" strike="noStrike" cap="none" dirty="0">
              <a:solidFill>
                <a:srgbClr val="3F3F3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b="1" i="0" u="none" strike="noStrike" cap="none" dirty="0">
                <a:solidFill>
                  <a:srgbClr val="3F3F3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Modelo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do Sistema (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maquete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)</a:t>
            </a:r>
            <a:endParaRPr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b="1" i="0" u="none" strike="noStrike" cap="none" dirty="0">
                <a:solidFill>
                  <a:srgbClr val="3F3F3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Plano de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Desenvolvimento</a:t>
            </a:r>
            <a:endParaRPr sz="1400" b="1" i="0" u="none" strike="noStrike" cap="none" dirty="0">
              <a:solidFill>
                <a:srgbClr val="3F3F3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Diagrama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de Use Cases (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solicitar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serviço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)</a:t>
            </a:r>
            <a:endParaRPr sz="1400" b="1" dirty="0"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Especificação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de Use Cases (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solicitar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serviço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)</a:t>
            </a:r>
            <a:endParaRPr sz="1400" b="1" dirty="0"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Base de Dados -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Modelo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Conceptual</a:t>
            </a:r>
            <a:endParaRPr sz="1400" b="1" dirty="0"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Base de Dados -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Modelo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Lógico</a:t>
            </a:r>
            <a:endParaRPr lang="en-US" sz="1400" b="1" dirty="0"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Decisões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de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Implementação</a:t>
            </a:r>
            <a:endParaRPr sz="1400" b="1" dirty="0"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Implementação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-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Tecnologias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de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Suporte</a:t>
            </a:r>
            <a:endParaRPr sz="1400" b="1" dirty="0"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i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Mockups 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vs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Funcionalidades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finais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do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sistema</a:t>
            </a:r>
            <a:endParaRPr sz="1400" b="1" dirty="0"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MS UI Gothic" panose="020B0600070205080204" pitchFamily="34" charset="-128"/>
                <a:sym typeface="Arial"/>
              </a:rPr>
              <a:t>LI4 – MIEI – </a:t>
            </a:r>
            <a:r>
              <a:rPr lang="en-US" sz="1200" dirty="0" err="1">
                <a:solidFill>
                  <a:schemeClr val="dk1"/>
                </a:solidFill>
                <a:ea typeface="MS UI Gothic" panose="020B0600070205080204" pitchFamily="34" charset="-128"/>
                <a:sym typeface="Arial"/>
              </a:rPr>
              <a:t>Universidade</a:t>
            </a:r>
            <a:r>
              <a:rPr lang="en-US" sz="1200" dirty="0">
                <a:solidFill>
                  <a:schemeClr val="dk1"/>
                </a:solidFill>
                <a:ea typeface="MS UI Gothic" panose="020B0600070205080204" pitchFamily="34" charset="-128"/>
                <a:sym typeface="Arial"/>
              </a:rPr>
              <a:t> do Minho</a:t>
            </a:r>
            <a:endParaRPr sz="1200" dirty="0"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27">
            <a:extLst>
              <a:ext uri="{FF2B5EF4-FFF2-40B4-BE49-F238E27FC236}">
                <a16:creationId xmlns:a16="http://schemas.microsoft.com/office/drawing/2014/main" id="{C2EBE346-43A3-426F-9747-5842F1560AC2}"/>
              </a:ext>
            </a:extLst>
          </p:cNvPr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Guerreiro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João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Barreira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José Bastos</a:t>
            </a:r>
            <a:endParaRPr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Catalogo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305" name="Shape 305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564" y="1636950"/>
            <a:ext cx="5218560" cy="26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Contratar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315" name="Shape 315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300" y="1429800"/>
            <a:ext cx="3449101" cy="303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Contratar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325" name="Shape 325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362" y="1579225"/>
            <a:ext cx="5229264" cy="2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 dirty="0" err="1">
                <a:latin typeface="Arial"/>
                <a:ea typeface="Arial"/>
                <a:cs typeface="Arial"/>
                <a:sym typeface="Arial"/>
              </a:rPr>
              <a:t>Conclusão</a:t>
            </a:r>
            <a:endParaRPr sz="3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335" name="Shape 335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86409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marR="0" lvl="0" indent="-9525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Na 1.ª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fase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foram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reunidos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pilares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fundamentais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assim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sua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contextualização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objetivos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metas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serem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atingidas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9525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Na 2.ª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fase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procedeu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-se à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modelação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especificação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assim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esboços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alguns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i="1" dirty="0">
                <a:latin typeface="Arial"/>
                <a:ea typeface="Arial"/>
                <a:cs typeface="Arial"/>
                <a:sym typeface="Arial"/>
              </a:rPr>
              <a:t>mockups.</a:t>
            </a:r>
            <a:endParaRPr sz="1400" i="1" dirty="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9525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Na 3.ª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fase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criação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aplicação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9525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Algumas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funcionalidades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chegaram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a ser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implementadas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última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fase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no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entanto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contém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funcionalidades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essenciais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9525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▪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Linguagem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programação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e ferramentas de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trabalho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desconhecidas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até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momento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o que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tornou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difícil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planeamento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Apesar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disso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considerámos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foi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trabalho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positivo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tomámos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consciência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importância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das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fases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anteriores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codificação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0" y="1330424"/>
            <a:ext cx="9144000" cy="196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</a:pPr>
            <a: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“KIDDO”</a:t>
            </a:r>
            <a:b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</a:br>
            <a: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-</a:t>
            </a:r>
            <a:b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</a:br>
            <a: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SERVIÇO DE </a:t>
            </a:r>
            <a:r>
              <a:rPr lang="en-US" sz="4200" b="1" i="1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BABYSITTING</a:t>
            </a:r>
            <a:r>
              <a:rPr lang="en-US" sz="4200" b="1" i="0" u="none" strike="noStrike" cap="none" dirty="0">
                <a:solidFill>
                  <a:srgbClr val="262626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/>
                <a:sym typeface="Arial"/>
              </a:rPr>
              <a:t> 24/7</a:t>
            </a:r>
            <a:endParaRPr sz="4200" b="0" i="0" u="none" strike="noStrike" cap="none" dirty="0">
              <a:solidFill>
                <a:srgbClr val="262626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4961" y="3603372"/>
            <a:ext cx="70961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Ana Paula Carvalho, Guilherme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Guerreiro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, João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Barreira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e José Bastos (Grupo 4)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Laboratórios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Informática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IV – MIEI –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Universidade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do Minho</a:t>
            </a:r>
            <a:endParaRPr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108" name="Shape 108" descr="https://www.eng.uminho.pt/SiteAsset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895" y="3554597"/>
            <a:ext cx="1296144" cy="10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0" y="4224156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Fase</a:t>
            </a:r>
            <a:r>
              <a:rPr lang="en-US" sz="1800" u="sng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Arial"/>
              </a:rPr>
              <a:t> </a:t>
            </a:r>
            <a:r>
              <a:rPr lang="en-US" sz="1800" u="sng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3</a:t>
            </a:r>
            <a:endParaRPr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2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86409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Atualmente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as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pessoas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utilizam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um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grande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número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serviços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que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estão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disponíveis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de forma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rápida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nos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seus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dispositivos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mais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próximos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como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1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smartphones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e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computadores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pessoais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.</a:t>
            </a:r>
            <a:endParaRPr sz="1400" dirty="0"/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No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entanto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o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mundo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atual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é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cada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vez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mais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frenético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e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atribulado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existindo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uma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relação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perigosa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entre a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vida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pessoal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profissional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o que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dá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lugar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imprevistos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uma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menor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disponibilidade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.</a:t>
            </a:r>
            <a:endParaRPr sz="1400" dirty="0"/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Um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destes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casos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são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os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pais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dos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dias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hoje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que, por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todos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estes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fatores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nem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sempre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têm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possibilidade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cuidar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permanentemente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dos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seus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filhos</a:t>
            </a:r>
            <a:r>
              <a:rPr lang="en-US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.</a:t>
            </a:r>
            <a:endParaRPr sz="1400" dirty="0"/>
          </a:p>
          <a:p>
            <a:pPr marL="68580" marR="0" lvl="0" indent="-9525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Neste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contexto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a </a:t>
            </a:r>
            <a:r>
              <a:rPr lang="en-US" sz="1400" b="1" i="1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Kiddo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pretende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afirmar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-se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como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uma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solução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uma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ajuda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na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vida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destes</a:t>
            </a:r>
            <a:r>
              <a:rPr lang="en-US" sz="1400" dirty="0"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pais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oferecendo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um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serviço</a:t>
            </a:r>
            <a:r>
              <a:rPr lang="en-US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dirty="0"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de babysitting </a:t>
            </a:r>
            <a:r>
              <a:rPr lang="en-US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simples 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e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ao</a:t>
            </a:r>
            <a:r>
              <a:rPr lang="en-US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dispor</a:t>
            </a:r>
            <a:r>
              <a:rPr lang="en-US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de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qualquer</a:t>
            </a:r>
            <a:r>
              <a:rPr lang="en-US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pessoa</a:t>
            </a:r>
            <a:r>
              <a:rPr lang="en-US" b="1" dirty="0"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.</a:t>
            </a:r>
            <a:endParaRPr dirty="0"/>
          </a:p>
          <a:p>
            <a:pPr marL="68580" marR="0" lvl="0" indent="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endParaRPr sz="1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Guerreiro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João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Barreira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José Bastos</a:t>
            </a:r>
            <a:endParaRPr sz="1200" dirty="0"/>
          </a:p>
        </p:txBody>
      </p:sp>
      <p:sp>
        <p:nvSpPr>
          <p:cNvPr id="128" name="Shape 128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Motivação e Objetivos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137" name="Shape 137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86409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O </a:t>
            </a:r>
            <a:r>
              <a:rPr lang="pt-BR" sz="1400" b="1" i="0" u="sng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motivo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por detrás da conceção deste projeto, prende-se pelo facto de </a:t>
            </a:r>
            <a:r>
              <a:rPr lang="pt-BR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não existir um</a:t>
            </a:r>
            <a:r>
              <a:rPr lang="pt-BR" sz="1400" b="0" i="0" u="none" strike="noStrike" cap="none" dirty="0">
                <a:solidFill>
                  <a:srgbClr val="FF0000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pt-BR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mercado </a:t>
            </a: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desenvolvido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e </a:t>
            </a: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especializado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no ramo da prestação de </a:t>
            </a: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serviços de </a:t>
            </a:r>
            <a:r>
              <a:rPr lang="pt-BR" sz="1400" b="1" i="1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babysitting online</a:t>
            </a:r>
            <a:endParaRPr lang="pt-BR" sz="1400" dirty="0"/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Assim sendo, a </a:t>
            </a:r>
            <a:r>
              <a:rPr lang="pt-BR" sz="1400" b="1" i="1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Kiddo</a:t>
            </a:r>
            <a:r>
              <a:rPr lang="pt-BR" sz="1400" b="0" i="1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pretende marcar uma </a:t>
            </a:r>
            <a:r>
              <a:rPr lang="pt-BR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posição de protagonismo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distinguindo-se pela criação de uma </a:t>
            </a:r>
            <a:r>
              <a:rPr lang="pt-BR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plataforma inovadora</a:t>
            </a:r>
            <a:r>
              <a:rPr lang="pt-BR" sz="1400" b="0" i="0" u="none" strike="noStrike" cap="none" dirty="0">
                <a:solidFill>
                  <a:srgbClr val="FF0000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que </a:t>
            </a:r>
            <a:r>
              <a:rPr lang="pt-BR" sz="1400" dirty="0"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disponibiliza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um serviço </a:t>
            </a: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simples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</a:t>
            </a: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cómodo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e </a:t>
            </a: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rápido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endParaRPr lang="pt-BR" sz="1400" dirty="0"/>
          </a:p>
          <a:p>
            <a:pPr marL="68580" marR="0" lvl="0" indent="-8890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pt-BR" sz="1400" b="0" i="1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A </a:t>
            </a:r>
            <a:r>
              <a:rPr lang="pt-BR" sz="1400" b="1" i="1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Kiddo</a:t>
            </a:r>
            <a:r>
              <a:rPr lang="pt-BR" sz="1400" b="0" i="1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tem como </a:t>
            </a:r>
            <a:r>
              <a:rPr lang="pt-BR" sz="1400" b="1" i="0" u="sng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objetivo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oferecer uma opção </a:t>
            </a: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confiável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, pondo ao dispor de qualquer pai ou mãe um amplo leque de </a:t>
            </a:r>
            <a:r>
              <a:rPr lang="pt-BR" sz="1400" b="0" i="1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babysitters</a:t>
            </a:r>
            <a:r>
              <a:rPr lang="pt-BR" sz="1400" b="0" i="1" u="none" strike="noStrike" cap="none" dirty="0">
                <a:solidFill>
                  <a:srgbClr val="FF0000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pt-BR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especializados 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e </a:t>
            </a:r>
            <a:r>
              <a:rPr lang="pt-BR" sz="1400" b="0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aprovados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previamente</a:t>
            </a:r>
            <a:endParaRPr lang="pt-BR" sz="1400" dirty="0"/>
          </a:p>
          <a:p>
            <a:pPr marL="68580" marR="0" lvl="0" indent="-95250" algn="just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</a:t>
            </a: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pt-BR" sz="1400" b="1" i="1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Kiddo 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ambiciona uma </a:t>
            </a:r>
            <a:r>
              <a:rPr lang="pt-BR" sz="1400" b="1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larga</a:t>
            </a:r>
            <a:r>
              <a:rPr lang="pt-BR" sz="1400" b="1" i="0" u="none" strike="noStrike" cap="none" dirty="0">
                <a:solidFill>
                  <a:srgbClr val="FF0000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pt-BR" sz="1400" b="1" i="0" u="none" strike="noStrike" cap="none" dirty="0">
                <a:solidFill>
                  <a:schemeClr val="accent1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adesão</a:t>
            </a:r>
            <a:r>
              <a:rPr lang="pt-BR" sz="1400" b="0" i="0" u="none" strike="noStrike" cap="none" dirty="0">
                <a:solidFill>
                  <a:srgbClr val="FF0000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r>
              <a:rPr lang="pt-BR" sz="1400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que irá contribuir para a </a:t>
            </a:r>
            <a:r>
              <a:rPr lang="pt-BR" sz="1400" b="1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afirmação deste tipo de serviços na sociedade atual</a:t>
            </a:r>
            <a:r>
              <a:rPr lang="pt-BR" b="0" i="0" u="none" strike="noStrike" cap="none" dirty="0">
                <a:solidFill>
                  <a:srgbClr val="3F3F3F"/>
                </a:solidFill>
                <a:latin typeface="Arial"/>
                <a:ea typeface="MS UI Gothic" panose="020B0600070205080204" pitchFamily="34" charset="-128"/>
                <a:cs typeface="Arial"/>
                <a:sym typeface="Arial"/>
              </a:rPr>
              <a:t> </a:t>
            </a:r>
            <a:endParaRPr lang="pt-BR" b="1" i="1" u="none" strike="noStrike" cap="none" dirty="0">
              <a:solidFill>
                <a:srgbClr val="3F3F3F"/>
              </a:solidFill>
              <a:latin typeface="Arial"/>
              <a:ea typeface="MS UI Gothic" panose="020B0600070205080204" pitchFamily="34" charset="-128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Modelo do Sistema (Maquete)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147" name="Shape 147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23525" y="1491625"/>
            <a:ext cx="51333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marR="0" lvl="0" indent="-88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-end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tem duas vertentes: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aplicação móvel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Back-end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corresponde ao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que sustenta a nossa aplicação, bem como à implementação das funcionalidades escondidas aos utilizadores. Estando sempre em atividade, o servidor será o local onde ocorrerá o armazenamento de todos os dados dos utilizadores e dos serviços.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Assim sendo, é importante que exista uma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correta ligação entre ambos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por forma a apresentar os dados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corretos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aos clientes e babysitters de uma forma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rápida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confiável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150" y="1381100"/>
            <a:ext cx="2583111" cy="332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Plano de Desenvolvimento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158" name="Shape 158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107" y="2211710"/>
            <a:ext cx="8281801" cy="212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864096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Foi também feito o </a:t>
            </a:r>
            <a:r>
              <a:rPr lang="en-US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planeamento do desenvolvimento posterior </a:t>
            </a: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 aplicação, que resultou no seguinte </a:t>
            </a:r>
            <a:r>
              <a:rPr lang="en-US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1" u="sng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Diagrama de Use Case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169" name="Shape 169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23525" y="1491625"/>
            <a:ext cx="43737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Reflete a </a:t>
            </a:r>
            <a:r>
              <a:rPr lang="en-US" sz="140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intera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ção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dos vários tipos de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utilizadores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com a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Definimos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três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tipos de utilizadores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com acessos a funcionalidades diferentes.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A entidade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utilizador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é um utilizador sem sessão iniciada que pode fazer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registo, autenticar-se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submeter uma candidatura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925" y="1387292"/>
            <a:ext cx="3213950" cy="322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Especificações de Use Case</a:t>
            </a:r>
            <a:endParaRPr sz="3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Guerreiro, João Barreira e José Bastos</a:t>
            </a:r>
            <a:endParaRPr sz="1200"/>
          </a:p>
        </p:txBody>
      </p:sp>
      <p:sp>
        <p:nvSpPr>
          <p:cNvPr id="180" name="Shape 180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23525" y="1786600"/>
            <a:ext cx="3725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Melhor compreensão dos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889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Arial"/>
              <a:buChar char="▪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Simulam os vários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comportamentos do sistema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para cada uma das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interações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com o utilizador.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575" y="1575000"/>
            <a:ext cx="4218424" cy="26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Base de Dados</a:t>
            </a:r>
            <a:endParaRPr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Modelo Conceptual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>
              <a:spcBef>
                <a:spcPts val="900"/>
              </a:spcBef>
              <a:spcAft>
                <a:spcPts val="150"/>
              </a:spcAft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8" y="1303050"/>
            <a:ext cx="8259526" cy="332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7820" y="4803998"/>
            <a:ext cx="322332" cy="3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868144" y="4803998"/>
            <a:ext cx="325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LI4 – MIEI – Universidade do Minho</a:t>
            </a:r>
            <a:endParaRPr sz="1200"/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5551BCD8-20DE-4B33-A932-FC4543B985A5}"/>
              </a:ext>
            </a:extLst>
          </p:cNvPr>
          <p:cNvSpPr txBox="1"/>
          <p:nvPr/>
        </p:nvSpPr>
        <p:spPr>
          <a:xfrm>
            <a:off x="0" y="4803998"/>
            <a:ext cx="55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 Paula Carvalho, Guilherme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Guerreiro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João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Barreira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José Bastos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1343</Words>
  <Application>Microsoft Office PowerPoint</Application>
  <PresentationFormat>On-screen Show (16:9)</PresentationFormat>
  <Paragraphs>146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UI Gothic</vt:lpstr>
      <vt:lpstr>Arial</vt:lpstr>
      <vt:lpstr>Calibri</vt:lpstr>
      <vt:lpstr>Noto Sans Symbols</vt:lpstr>
      <vt:lpstr>Retrospetiva</vt:lpstr>
      <vt:lpstr>“KIDDO” -  SERVIÇO DE BABYSITTING 24/7</vt:lpstr>
      <vt:lpstr>Índice</vt:lpstr>
      <vt:lpstr>Contextualização</vt:lpstr>
      <vt:lpstr>Motivação e Objetivos</vt:lpstr>
      <vt:lpstr>Modelo do Sistema (Maquete)</vt:lpstr>
      <vt:lpstr>Plano de Desenvolvimento</vt:lpstr>
      <vt:lpstr>Diagrama de Use Case</vt:lpstr>
      <vt:lpstr>Especificações de Use Case</vt:lpstr>
      <vt:lpstr>Base de Dados Modelo Conceptual</vt:lpstr>
      <vt:lpstr>Base de Dados Modelo Lógico</vt:lpstr>
      <vt:lpstr>Tecnologias de Suporte</vt:lpstr>
      <vt:lpstr>Decisões de Implementação</vt:lpstr>
      <vt:lpstr>Home</vt:lpstr>
      <vt:lpstr>Home</vt:lpstr>
      <vt:lpstr>Login</vt:lpstr>
      <vt:lpstr>Login</vt:lpstr>
      <vt:lpstr>Lista de serviços</vt:lpstr>
      <vt:lpstr>Lista de serviços</vt:lpstr>
      <vt:lpstr>Catalogo</vt:lpstr>
      <vt:lpstr>Catalogo</vt:lpstr>
      <vt:lpstr>Contratar</vt:lpstr>
      <vt:lpstr>Contratar</vt:lpstr>
      <vt:lpstr>Conclusão</vt:lpstr>
      <vt:lpstr>“KIDDO” -  SERVIÇO DE BABYSITTING 24/7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“KIDDO” -  SERVIÇO DE BABYSITTING 24/7</dc:title>
  <cp:lastModifiedBy>João Miguel Pires Barreira</cp:lastModifiedBy>
  <cp:revision>8</cp:revision>
  <dcterms:modified xsi:type="dcterms:W3CDTF">2018-06-13T11:07:29Z</dcterms:modified>
</cp:coreProperties>
</file>