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97" r:id="rId2"/>
  </p:sldMasterIdLst>
  <p:notesMasterIdLst>
    <p:notesMasterId r:id="rId37"/>
  </p:notesMasterIdLst>
  <p:sldIdLst>
    <p:sldId id="256" r:id="rId3"/>
    <p:sldId id="287" r:id="rId4"/>
    <p:sldId id="278" r:id="rId5"/>
    <p:sldId id="279" r:id="rId6"/>
    <p:sldId id="288" r:id="rId7"/>
    <p:sldId id="289" r:id="rId8"/>
    <p:sldId id="290" r:id="rId9"/>
    <p:sldId id="291" r:id="rId10"/>
    <p:sldId id="292" r:id="rId11"/>
    <p:sldId id="305" r:id="rId12"/>
    <p:sldId id="293" r:id="rId13"/>
    <p:sldId id="306" r:id="rId14"/>
    <p:sldId id="307" r:id="rId15"/>
    <p:sldId id="308" r:id="rId16"/>
    <p:sldId id="294" r:id="rId17"/>
    <p:sldId id="309" r:id="rId18"/>
    <p:sldId id="310" r:id="rId19"/>
    <p:sldId id="311" r:id="rId20"/>
    <p:sldId id="295" r:id="rId21"/>
    <p:sldId id="304" r:id="rId22"/>
    <p:sldId id="296" r:id="rId23"/>
    <p:sldId id="300" r:id="rId24"/>
    <p:sldId id="297" r:id="rId25"/>
    <p:sldId id="299" r:id="rId26"/>
    <p:sldId id="298" r:id="rId27"/>
    <p:sldId id="301" r:id="rId28"/>
    <p:sldId id="303" r:id="rId29"/>
    <p:sldId id="312" r:id="rId30"/>
    <p:sldId id="313" r:id="rId31"/>
    <p:sldId id="314" r:id="rId32"/>
    <p:sldId id="317" r:id="rId33"/>
    <p:sldId id="318" r:id="rId34"/>
    <p:sldId id="319" r:id="rId35"/>
    <p:sldId id="316" r:id="rId36"/>
  </p:sldIdLst>
  <p:sldSz cx="9144000" cy="5143500" type="screen16x9"/>
  <p:notesSz cx="6858000" cy="9144000"/>
  <p:defaultTextStyle>
    <a:lvl1pPr marL="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521415D9-36F7-43E2-AB2F-B90AF26B5E84}">
      <p14:sectionLst xmlns:p14="http://schemas.microsoft.com/office/powerpoint/2010/main">
        <p14:section name="Default Section" id="{13A1CBB7-8601-4E74-B7D2-F93D7A4EF45B}">
          <p14:sldIdLst>
            <p14:sldId id="256"/>
            <p14:sldId id="287"/>
            <p14:sldId id="278"/>
            <p14:sldId id="279"/>
            <p14:sldId id="288"/>
            <p14:sldId id="289"/>
            <p14:sldId id="290"/>
            <p14:sldId id="291"/>
            <p14:sldId id="292"/>
            <p14:sldId id="305"/>
            <p14:sldId id="293"/>
            <p14:sldId id="306"/>
            <p14:sldId id="307"/>
            <p14:sldId id="308"/>
            <p14:sldId id="294"/>
            <p14:sldId id="309"/>
            <p14:sldId id="310"/>
            <p14:sldId id="311"/>
            <p14:sldId id="295"/>
            <p14:sldId id="304"/>
            <p14:sldId id="296"/>
            <p14:sldId id="300"/>
            <p14:sldId id="297"/>
            <p14:sldId id="299"/>
            <p14:sldId id="298"/>
            <p14:sldId id="301"/>
            <p14:sldId id="303"/>
            <p14:sldId id="312"/>
            <p14:sldId id="313"/>
            <p14:sldId id="314"/>
            <p14:sldId id="317"/>
            <p14:sldId id="318"/>
            <p14:sldId id="319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5095" autoAdjust="0"/>
  </p:normalViewPr>
  <p:slideViewPr>
    <p:cSldViewPr>
      <p:cViewPr varScale="1">
        <p:scale>
          <a:sx n="109" d="100"/>
          <a:sy n="109" d="100"/>
        </p:scale>
        <p:origin x="768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PT" sz="1200"/>
            </a:lvl1pPr>
            <a:extLst/>
          </a:lstStyle>
          <a:p>
            <a:endParaRPr lang="pt-PT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PT" sz="1200"/>
            </a:lvl1pPr>
            <a:extLst/>
          </a:lstStyle>
          <a:p>
            <a:fld id="{A8ADFD5B-A66C-449C-B6E8-FB716D07777D}" type="datetimeFigureOut">
              <a:rPr lang="pt-PT"/>
              <a:pPr/>
              <a:t>26-04-2018</a:t>
            </a:fld>
            <a:endParaRPr lang="pt-PT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PT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PT"/>
              <a:t>Clique para editar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PT" sz="1200"/>
            </a:lvl1pPr>
            <a:extLst/>
          </a:lstStyle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PT" sz="1200"/>
            </a:lvl1pPr>
            <a:extLst/>
          </a:lstStyle>
          <a:p>
            <a:fld id="{CA5D3BF3-D352-46FC-8343-31F56E6730EA}" type="slidenum">
              <a:rPr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25996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pt-PT" smtClean="0"/>
              <a:pPr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8329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71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69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48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96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14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1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189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655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01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pt-PT" smtClean="0"/>
              <a:pPr/>
              <a:t>34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5464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lang="pt-PT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B9D9EAC-60F7-49D6-B0D6-B67C409AF434}" type="slidenum">
              <a:rPr lang="pt-PT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pt-PT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11543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00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23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12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44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05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72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74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PT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26-04-2018</a:t>
            </a:fld>
            <a:endParaRPr kumimoji="0" lang="pt-PT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PT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pt-PT" sz="1400" b="1" dirty="0">
              <a:solidFill>
                <a:srgbClr val="FFFF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25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26-04-2018</a:t>
            </a:fld>
            <a:endParaRPr kumimoji="0" lang="pt-PT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PT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pt-PT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88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26-04-2018</a:t>
            </a:fld>
            <a:endParaRPr kumimoji="0" lang="pt-PT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PT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pt-PT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33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26-04-2018</a:t>
            </a:fld>
            <a:endParaRPr kumimoji="0" lang="pt-PT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PT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pt-PT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671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pt-PT" smtClean="0"/>
              <a:pPr/>
              <a:t>26-04-2018</a:t>
            </a:fld>
            <a:endParaRPr kumimoji="0"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pt-PT" sz="2400" dirty="0">
              <a:solidFill>
                <a:srgbClr val="FFFF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26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26-04-2018</a:t>
            </a:fld>
            <a:endParaRPr kumimoji="0"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pt-PT" dirty="0"/>
          </a:p>
        </p:txBody>
      </p:sp>
    </p:spTree>
    <p:extLst>
      <p:ext uri="{BB962C8B-B14F-4D97-AF65-F5344CB8AC3E}">
        <p14:creationId xmlns:p14="http://schemas.microsoft.com/office/powerpoint/2010/main" val="318592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26-04-2018</a:t>
            </a:fld>
            <a:endParaRPr kumimoji="0"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pt-PT" dirty="0"/>
          </a:p>
        </p:txBody>
      </p:sp>
    </p:spTree>
    <p:extLst>
      <p:ext uri="{BB962C8B-B14F-4D97-AF65-F5344CB8AC3E}">
        <p14:creationId xmlns:p14="http://schemas.microsoft.com/office/powerpoint/2010/main" val="143095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26-04-2018</a:t>
            </a:fld>
            <a:endParaRPr kumimoji="0" lang="pt-PT" sz="14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PT" sz="14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pt-PT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60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26-04-2018</a:t>
            </a:fld>
            <a:endParaRPr kumimoji="0" lang="pt-PT" sz="14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endParaRPr kumimoji="0" lang="pt-PT" sz="14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pt-PT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84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F49A8198-4617-485E-9585-4840B69DBBA6}" type="datetime1">
              <a:rPr lang="pt-PT" smtClean="0"/>
              <a:pPr/>
              <a:t>26-04-2018</a:t>
            </a:fld>
            <a:endParaRPr kumimoji="0"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0"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F7CB7D-F184-43C7-B6FD-03D728E1BBFF}" type="slidenum">
              <a:rPr kumimoji="0" lang="pt-PT" smtClean="0">
                <a:solidFill>
                  <a:srgbClr val="FFFFFF"/>
                </a:solidFill>
              </a:rPr>
              <a:pPr/>
              <a:t>‹#›</a:t>
            </a:fld>
            <a:endParaRPr kumimoji="0" lang="pt-P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52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26-04-2018</a:t>
            </a:fld>
            <a:endParaRPr kumimoji="0"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pt-PT" sz="2800" dirty="0"/>
          </a:p>
        </p:txBody>
      </p:sp>
    </p:spTree>
    <p:extLst>
      <p:ext uri="{BB962C8B-B14F-4D97-AF65-F5344CB8AC3E}">
        <p14:creationId xmlns:p14="http://schemas.microsoft.com/office/powerpoint/2010/main" val="347612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E4606EA6-EFEA-4C30-9264-4F9291A5780D}" type="datetime1">
              <a:rPr lang="pt-PT" smtClean="0"/>
              <a:pPr/>
              <a:t>26-04-2018</a:t>
            </a:fld>
            <a:endParaRPr kumimoji="0" lang="pt-PT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pPr algn="r"/>
            <a:endParaRPr kumimoji="0" lang="pt-PT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pt-PT" sz="1400" b="1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49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0" y="1330424"/>
            <a:ext cx="9144000" cy="1968228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 Unicode MS" panose="020B0604020202020204" pitchFamily="34" charset="-128"/>
              </a:rPr>
              <a:t>“KIDDO”</a:t>
            </a:r>
            <a:br>
              <a:rPr lang="pt-PT" sz="4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 Unicode MS" panose="020B0604020202020204" pitchFamily="34" charset="-128"/>
              </a:rPr>
            </a:br>
            <a:r>
              <a:rPr lang="pt-PT" sz="4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 Unicode MS" panose="020B0604020202020204" pitchFamily="34" charset="-128"/>
              </a:rPr>
              <a:t>-</a:t>
            </a:r>
            <a:br>
              <a:rPr lang="pt-PT" sz="4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 Unicode MS" panose="020B0604020202020204" pitchFamily="34" charset="-128"/>
              </a:rPr>
            </a:br>
            <a:r>
              <a:rPr lang="pt-PT" sz="4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 Unicode MS" panose="020B0604020202020204" pitchFamily="34" charset="-128"/>
              </a:rPr>
              <a:t> </a:t>
            </a:r>
            <a:r>
              <a:rPr lang="pt-PT" sz="40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 Unicode MS" panose="020B0604020202020204" pitchFamily="34" charset="-128"/>
              </a:rPr>
              <a:t>SERVIÇO DE </a:t>
            </a:r>
            <a:r>
              <a:rPr lang="pt-PT" sz="4000" b="1" i="1" dirty="0">
                <a:latin typeface="MS UI Gothic" panose="020B0600070205080204" pitchFamily="34" charset="-128"/>
                <a:ea typeface="MS UI Gothic" panose="020B0600070205080204" pitchFamily="34" charset="-128"/>
                <a:cs typeface="Arial Unicode MS" panose="020B0604020202020204" pitchFamily="34" charset="-128"/>
              </a:rPr>
              <a:t>BABYSITTING</a:t>
            </a:r>
            <a:r>
              <a:rPr lang="pt-PT" sz="40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 Unicode MS" panose="020B0604020202020204" pitchFamily="34" charset="-128"/>
              </a:rPr>
              <a:t> 24/7</a:t>
            </a:r>
            <a:endParaRPr lang="pt-PT" sz="5400" dirty="0">
              <a:latin typeface="MS UI Gothic" panose="020B0600070205080204" pitchFamily="34" charset="-128"/>
              <a:ea typeface="MS UI Gothic" panose="020B060007020508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39947" y="3723874"/>
            <a:ext cx="7096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Ana Paula Carvalho, Guilherme Guerreiro, João Barreira e José Bastos (Grupo 4) Laboratórios de Informática IV – MIEI – Universidade do Minho</a:t>
            </a:r>
          </a:p>
        </p:txBody>
      </p:sp>
      <p:pic>
        <p:nvPicPr>
          <p:cNvPr id="1026" name="Picture 2" descr="https://www.eng.uminho.pt/SiteAsset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95" y="3554597"/>
            <a:ext cx="1296144" cy="10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7B50DA-1692-48C8-8A32-43A61465B054}"/>
              </a:ext>
            </a:extLst>
          </p:cNvPr>
          <p:cNvSpPr txBox="1"/>
          <p:nvPr/>
        </p:nvSpPr>
        <p:spPr>
          <a:xfrm>
            <a:off x="0" y="4393433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Fase</a:t>
            </a:r>
            <a:r>
              <a:rPr lang="en-US" sz="1600" u="sng" dirty="0">
                <a:latin typeface="MS UI Gothic" panose="020B0600070205080204" pitchFamily="34" charset="-128"/>
                <a:ea typeface="MS UI Gothic" panose="020B0600070205080204" pitchFamily="34" charset="-128"/>
              </a:rPr>
              <a:t>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44505A6-4484-4E2B-9A15-D20D9A14D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39" y="1016516"/>
            <a:ext cx="4102200" cy="311046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8DE6410-4FF0-457B-AD1B-03C0C08A8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238" y="1127589"/>
            <a:ext cx="4153800" cy="266426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97E519A-0F9F-4380-8212-6327CCD344DB}"/>
              </a:ext>
            </a:extLst>
          </p:cNvPr>
          <p:cNvSpPr txBox="1"/>
          <p:nvPr/>
        </p:nvSpPr>
        <p:spPr>
          <a:xfrm>
            <a:off x="0" y="4803998"/>
            <a:ext cx="5545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Ana Paula Carvalho, Guilherme Guerreiro, João Barreira e José Bastos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2CDB332-BFAF-4E32-B1E7-803B99596204}"/>
              </a:ext>
            </a:extLst>
          </p:cNvPr>
          <p:cNvSpPr txBox="1"/>
          <p:nvPr/>
        </p:nvSpPr>
        <p:spPr>
          <a:xfrm>
            <a:off x="5868144" y="4803998"/>
            <a:ext cx="325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LI4 – MIEI – Universidade do Minho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59FA69E-8780-44E0-BE8C-1B51FA0F22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20" y="4803998"/>
            <a:ext cx="322332" cy="33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28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Diagramas de Sequência</a:t>
            </a:r>
            <a:endParaRPr lang="pt-PT" sz="2800" b="1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4803998"/>
            <a:ext cx="5545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Ana Paula Carvalho, Guilherme Guerreiro, João Barreira e José Bastos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868144" y="4803998"/>
            <a:ext cx="325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LI4 – MIEI – Universidade do Minho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20" y="4803998"/>
            <a:ext cx="322332" cy="332206"/>
          </a:xfrm>
          <a:prstGeom prst="rect">
            <a:avLst/>
          </a:prstGeom>
        </p:spPr>
      </p:pic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E9AC0B01-8057-4FF6-B4E2-8FFC18C64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491630"/>
            <a:ext cx="7467168" cy="864096"/>
          </a:xfrm>
        </p:spPr>
        <p:txBody>
          <a:bodyPr anchor="ctr">
            <a:normAutofit/>
          </a:bodyPr>
          <a:lstStyle/>
          <a:p>
            <a:pPr marL="505206" lvl="1" indent="-285750" algn="just">
              <a:buFont typeface="Wingdings" panose="05000000000000000000" pitchFamily="2" charset="2"/>
              <a:buChar char="§"/>
            </a:pPr>
            <a:r>
              <a:rPr lang="pt-PT" sz="1400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Complementam</a:t>
            </a:r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a informação descrita nos </a:t>
            </a:r>
            <a:r>
              <a:rPr lang="pt-PT" sz="1400" b="1" i="1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Use Cases</a:t>
            </a:r>
          </a:p>
          <a:p>
            <a:pPr marL="505206" lvl="1" indent="-285750" algn="just">
              <a:buFont typeface="Wingdings" panose="05000000000000000000" pitchFamily="2" charset="2"/>
              <a:buChar char="§"/>
            </a:pPr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É possível observar as </a:t>
            </a:r>
            <a:r>
              <a:rPr lang="pt-PT" sz="1400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operações relevantes </a:t>
            </a:r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para um bom funcionamento </a:t>
            </a:r>
            <a:endParaRPr lang="pt-PT" sz="1400" b="1" i="1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0697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076DAD1-B933-499D-AAF7-E436C739A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144016"/>
            <a:ext cx="3987635" cy="451596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74BC524-F668-40D9-BAF8-5154285980AB}"/>
              </a:ext>
            </a:extLst>
          </p:cNvPr>
          <p:cNvSpPr txBox="1"/>
          <p:nvPr/>
        </p:nvSpPr>
        <p:spPr>
          <a:xfrm>
            <a:off x="899592" y="627534"/>
            <a:ext cx="3711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Aceita/recusa</a:t>
            </a:r>
          </a:p>
          <a:p>
            <a:r>
              <a:rPr lang="pt-PT" sz="36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Pedido de Serviço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B862D24-B529-4D96-8ACA-44A83BEF2C09}"/>
              </a:ext>
            </a:extLst>
          </p:cNvPr>
          <p:cNvSpPr txBox="1"/>
          <p:nvPr/>
        </p:nvSpPr>
        <p:spPr>
          <a:xfrm>
            <a:off x="0" y="4803998"/>
            <a:ext cx="5545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Ana Paula Carvalho, Guilherme Guerreiro, João Barreira e José Bastos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2388B53-07AE-435D-BABD-E2C224CE7498}"/>
              </a:ext>
            </a:extLst>
          </p:cNvPr>
          <p:cNvSpPr txBox="1"/>
          <p:nvPr/>
        </p:nvSpPr>
        <p:spPr>
          <a:xfrm>
            <a:off x="5868144" y="4803998"/>
            <a:ext cx="325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LI4 – MIEI – Universidade do Minho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23BE493-326D-433A-AD29-C2A9EBE0A4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20" y="4803998"/>
            <a:ext cx="322332" cy="33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20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00C8AC9-F0A7-446B-9081-797C1C961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11510"/>
            <a:ext cx="5040560" cy="4104456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54777D5-F613-496B-B418-44F3BCABB1AF}"/>
              </a:ext>
            </a:extLst>
          </p:cNvPr>
          <p:cNvSpPr txBox="1"/>
          <p:nvPr/>
        </p:nvSpPr>
        <p:spPr>
          <a:xfrm>
            <a:off x="840446" y="627534"/>
            <a:ext cx="25074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Efetua </a:t>
            </a:r>
          </a:p>
          <a:p>
            <a:r>
              <a:rPr lang="pt-PT" sz="36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Candidatura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295E2CF-06A4-4760-98C6-D94AEB9A0B7D}"/>
              </a:ext>
            </a:extLst>
          </p:cNvPr>
          <p:cNvSpPr txBox="1"/>
          <p:nvPr/>
        </p:nvSpPr>
        <p:spPr>
          <a:xfrm>
            <a:off x="0" y="4803998"/>
            <a:ext cx="5545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Ana Paula Carvalho, Guilherme Guerreiro, João Barreira e José Bastos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C75BF8A-F1BB-4B24-9097-130754115540}"/>
              </a:ext>
            </a:extLst>
          </p:cNvPr>
          <p:cNvSpPr txBox="1"/>
          <p:nvPr/>
        </p:nvSpPr>
        <p:spPr>
          <a:xfrm>
            <a:off x="5868144" y="4803998"/>
            <a:ext cx="325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LI4 – MIEI – Universidade do Minho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FEB4F59-83AD-4FA6-8123-C675E034E6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20" y="4803998"/>
            <a:ext cx="322332" cy="33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12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AE3B16F-FD15-44B3-91EC-C0CD514CA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138683"/>
            <a:ext cx="5256584" cy="452129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819A39B-1DD3-4DDC-A7F8-36C426E272CE}"/>
              </a:ext>
            </a:extLst>
          </p:cNvPr>
          <p:cNvSpPr txBox="1"/>
          <p:nvPr/>
        </p:nvSpPr>
        <p:spPr>
          <a:xfrm>
            <a:off x="798564" y="627534"/>
            <a:ext cx="17572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Solicita </a:t>
            </a:r>
          </a:p>
          <a:p>
            <a:r>
              <a:rPr lang="pt-PT" sz="36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Serviço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FF1A845-3873-4C3B-9AD6-11D1AE81D06F}"/>
              </a:ext>
            </a:extLst>
          </p:cNvPr>
          <p:cNvSpPr txBox="1"/>
          <p:nvPr/>
        </p:nvSpPr>
        <p:spPr>
          <a:xfrm>
            <a:off x="0" y="4803998"/>
            <a:ext cx="5545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Ana Paula Carvalho, Guilherme Guerreiro, João Barreira e José Bastos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70AEEB1-807F-4D12-B635-2CEB80E5D021}"/>
              </a:ext>
            </a:extLst>
          </p:cNvPr>
          <p:cNvSpPr txBox="1"/>
          <p:nvPr/>
        </p:nvSpPr>
        <p:spPr>
          <a:xfrm>
            <a:off x="5868144" y="4803998"/>
            <a:ext cx="325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LI4 – MIEI – Universidade do Minho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A28CB65-AFB6-4669-88D0-195CC783BF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20" y="4803998"/>
            <a:ext cx="322332" cy="33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3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Diagramas de Sequência de Subsistemas</a:t>
            </a:r>
            <a:endParaRPr lang="pt-PT" sz="2800" b="1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4803998"/>
            <a:ext cx="5545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Ana Paula Carvalho, Guilherme Guerreiro, João Barreira e José Bastos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868144" y="4803998"/>
            <a:ext cx="325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LI4 – MIEI – Universidade do Minho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20" y="4803998"/>
            <a:ext cx="322332" cy="332206"/>
          </a:xfrm>
          <a:prstGeom prst="rect">
            <a:avLst/>
          </a:prstGeom>
        </p:spPr>
      </p:pic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EE7DEB5F-6131-4483-8822-BBD699FDA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491630"/>
            <a:ext cx="7467168" cy="1368152"/>
          </a:xfrm>
        </p:spPr>
        <p:txBody>
          <a:bodyPr anchor="ctr">
            <a:normAutofit/>
          </a:bodyPr>
          <a:lstStyle/>
          <a:p>
            <a:pPr marL="505206" lvl="1" indent="-285750" algn="just">
              <a:buFont typeface="Wingdings" panose="05000000000000000000" pitchFamily="2" charset="2"/>
              <a:buChar char="§"/>
            </a:pPr>
            <a:r>
              <a:rPr lang="pt-PT" sz="1400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Sequência de mensagens </a:t>
            </a:r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entre subsistemas</a:t>
            </a:r>
          </a:p>
          <a:p>
            <a:pPr marL="505206" lvl="1" indent="-285750">
              <a:buFont typeface="Wingdings" panose="05000000000000000000" pitchFamily="2" charset="2"/>
              <a:buChar char="§"/>
            </a:pPr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Diagramas complementados com algum código</a:t>
            </a:r>
          </a:p>
          <a:p>
            <a:pPr marL="505206" lvl="1" indent="-285750">
              <a:buFont typeface="Wingdings" panose="05000000000000000000" pitchFamily="2" charset="2"/>
              <a:buChar char="§"/>
            </a:pPr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Complementam os diagramas anteriores, passando a haver </a:t>
            </a:r>
            <a:r>
              <a:rPr lang="pt-PT" sz="1400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referência a subsistemas específicos</a:t>
            </a:r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(subsistema utilizador, administrador, </a:t>
            </a:r>
            <a:r>
              <a:rPr lang="pt-PT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babysitter</a:t>
            </a:r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</a:t>
            </a:r>
            <a:r>
              <a:rPr lang="pt-PT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etc</a:t>
            </a:r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4211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raw.githubusercontent.com/barreira/li4-1718/master/uml/imagens/DSS%20-%20Enviar%20pedido%20de%20servi%C3%A7o.jpg?token=ARckZjfJODUzyOFk2-HGkACP8nLus_V_ks5a6gr_wA%3D%3D">
            <a:extLst>
              <a:ext uri="{FF2B5EF4-FFF2-40B4-BE49-F238E27FC236}">
                <a16:creationId xmlns:a16="http://schemas.microsoft.com/office/drawing/2014/main" id="{EA7C7D36-8C0A-4B6B-873C-005FA8BFE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47" y="555526"/>
            <a:ext cx="8730305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92D460E-E785-4AAE-91C1-0AAFAFC47B47}"/>
              </a:ext>
            </a:extLst>
          </p:cNvPr>
          <p:cNvSpPr txBox="1"/>
          <p:nvPr/>
        </p:nvSpPr>
        <p:spPr>
          <a:xfrm>
            <a:off x="251520" y="51470"/>
            <a:ext cx="86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Solicita Serviço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26CBCDF-D233-4C92-B42C-086971D6877D}"/>
              </a:ext>
            </a:extLst>
          </p:cNvPr>
          <p:cNvSpPr txBox="1"/>
          <p:nvPr/>
        </p:nvSpPr>
        <p:spPr>
          <a:xfrm>
            <a:off x="0" y="4803998"/>
            <a:ext cx="5545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Ana Paula Carvalho, Guilherme Guerreiro, João Barreira e José Bastos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EAF3371-C88E-4246-82A0-6581F0CE35B0}"/>
              </a:ext>
            </a:extLst>
          </p:cNvPr>
          <p:cNvSpPr txBox="1"/>
          <p:nvPr/>
        </p:nvSpPr>
        <p:spPr>
          <a:xfrm>
            <a:off x="5868144" y="4803998"/>
            <a:ext cx="325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LI4 – MIEI – Universidade do Minho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BD9ED38-BA60-4ACE-9BCE-23793A03DC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20" y="4803998"/>
            <a:ext cx="322332" cy="33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70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92D460E-E785-4AAE-91C1-0AAFAFC47B47}"/>
              </a:ext>
            </a:extLst>
          </p:cNvPr>
          <p:cNvSpPr txBox="1"/>
          <p:nvPr/>
        </p:nvSpPr>
        <p:spPr>
          <a:xfrm>
            <a:off x="251520" y="51470"/>
            <a:ext cx="86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Submete Candidatura</a:t>
            </a:r>
          </a:p>
        </p:txBody>
      </p:sp>
      <p:pic>
        <p:nvPicPr>
          <p:cNvPr id="7170" name="Picture 2" descr="https://raw.githubusercontent.com/barreira/li4-1718/master/uml/imagens/DSS%20-%20Submeter%20candidatura.jpg?token=ARckZqRrWW2LFqy_Po6UsnDras5GIGv7ks5a6gt6wA%3D%3D">
            <a:extLst>
              <a:ext uri="{FF2B5EF4-FFF2-40B4-BE49-F238E27FC236}">
                <a16:creationId xmlns:a16="http://schemas.microsoft.com/office/drawing/2014/main" id="{551B494F-9669-4EF0-9142-C77F3B394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17029"/>
            <a:ext cx="8172400" cy="414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8EEE934-586E-4483-BF0A-2D3640B12910}"/>
              </a:ext>
            </a:extLst>
          </p:cNvPr>
          <p:cNvSpPr txBox="1"/>
          <p:nvPr/>
        </p:nvSpPr>
        <p:spPr>
          <a:xfrm>
            <a:off x="0" y="4803998"/>
            <a:ext cx="5545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Ana Paula Carvalho, Guilherme Guerreiro, João Barreira e José Bastos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BA15938-FD2B-4AAD-958A-808C09A4F516}"/>
              </a:ext>
            </a:extLst>
          </p:cNvPr>
          <p:cNvSpPr txBox="1"/>
          <p:nvPr/>
        </p:nvSpPr>
        <p:spPr>
          <a:xfrm>
            <a:off x="5868144" y="4803998"/>
            <a:ext cx="325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LI4 – MIEI – Universidade do Minho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0F5B7BE-19E1-4F0C-A8CA-02E6BD7D3F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20" y="4803998"/>
            <a:ext cx="322332" cy="33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75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92D460E-E785-4AAE-91C1-0AAFAFC47B47}"/>
              </a:ext>
            </a:extLst>
          </p:cNvPr>
          <p:cNvSpPr txBox="1"/>
          <p:nvPr/>
        </p:nvSpPr>
        <p:spPr>
          <a:xfrm>
            <a:off x="251520" y="51470"/>
            <a:ext cx="86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Aceitar/recusar Pedido de Serviço</a:t>
            </a:r>
          </a:p>
        </p:txBody>
      </p:sp>
      <p:pic>
        <p:nvPicPr>
          <p:cNvPr id="8194" name="Picture 2" descr="https://raw.githubusercontent.com/barreira/li4-1718/master/uml/imagens/DSS%20-%20Aceitar_recusar%20pedido%20de%20servi%C3%A7o.jpg?token=ARckZindBpx7QINFYKzO-8y85f7hDGjjks5a6gvCwA%3D%3D">
            <a:extLst>
              <a:ext uri="{FF2B5EF4-FFF2-40B4-BE49-F238E27FC236}">
                <a16:creationId xmlns:a16="http://schemas.microsoft.com/office/drawing/2014/main" id="{DA54E1F6-8817-433C-94C4-4B7152ABA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83518"/>
            <a:ext cx="7632848" cy="424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913EADB-1345-48E3-B8AC-0D79F950F972}"/>
              </a:ext>
            </a:extLst>
          </p:cNvPr>
          <p:cNvSpPr txBox="1"/>
          <p:nvPr/>
        </p:nvSpPr>
        <p:spPr>
          <a:xfrm>
            <a:off x="0" y="4803998"/>
            <a:ext cx="5545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Ana Paula Carvalho, Guilherme Guerreiro, João Barreira e José Bastos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6C745E2-2ACE-4599-BF09-4D3F1BBA20A5}"/>
              </a:ext>
            </a:extLst>
          </p:cNvPr>
          <p:cNvSpPr txBox="1"/>
          <p:nvPr/>
        </p:nvSpPr>
        <p:spPr>
          <a:xfrm>
            <a:off x="5868144" y="4803998"/>
            <a:ext cx="325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LI4 – MIEI – Universidade do Minho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D041C1D-1BDA-448C-8E33-D16427022E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20" y="4803998"/>
            <a:ext cx="322332" cy="33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97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Diagramas de Atividade</a:t>
            </a:r>
            <a:endParaRPr lang="pt-PT" sz="2800" b="1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4803998"/>
            <a:ext cx="5545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Ana Paula Carvalho, Guilherme Guerreiro, João Barreira e José Bastos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868144" y="4803998"/>
            <a:ext cx="325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LI4 – MIEI – Universidade do Minho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20" y="4803998"/>
            <a:ext cx="322332" cy="332206"/>
          </a:xfrm>
          <a:prstGeom prst="rect">
            <a:avLst/>
          </a:prstGeom>
        </p:spPr>
      </p:pic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E9AC0B01-8057-4FF6-B4E2-8FFC18C64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062990"/>
            <a:ext cx="2664296" cy="3017520"/>
          </a:xfrm>
        </p:spPr>
        <p:txBody>
          <a:bodyPr anchor="ctr"/>
          <a:lstStyle/>
          <a:p>
            <a:pPr marL="505206" lvl="1" indent="-285750" algn="just">
              <a:buFont typeface="Wingdings" panose="05000000000000000000" pitchFamily="2" charset="2"/>
              <a:buChar char="§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Gráficos de </a:t>
            </a: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controlo de fluxo de uma atividade</a:t>
            </a:r>
          </a:p>
          <a:p>
            <a:pPr marL="505206" lvl="1" indent="-285750" algn="just">
              <a:buFont typeface="Wingdings" panose="05000000000000000000" pitchFamily="2" charset="2"/>
              <a:buChar char="§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Demonstram o </a:t>
            </a: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encadeamento de processos</a:t>
            </a:r>
          </a:p>
          <a:p>
            <a:pPr marL="505206" lvl="1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Facilitam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a criação de </a:t>
            </a:r>
            <a:r>
              <a:rPr lang="pt-PT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software</a:t>
            </a:r>
            <a:endParaRPr lang="pt-PT" b="1" i="1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A3ED1E5-A853-43EF-8014-639C8103D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1397311"/>
            <a:ext cx="3938776" cy="333467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3FB67B0-CA98-416D-A5E4-15B57596A6DC}"/>
              </a:ext>
            </a:extLst>
          </p:cNvPr>
          <p:cNvSpPr txBox="1"/>
          <p:nvPr/>
        </p:nvSpPr>
        <p:spPr>
          <a:xfrm>
            <a:off x="7380312" y="2067694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Solicitar Serviço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4EB6F2C8-711B-46C8-A066-77B62FDA8402}"/>
              </a:ext>
            </a:extLst>
          </p:cNvPr>
          <p:cNvCxnSpPr>
            <a:cxnSpLocks/>
          </p:cNvCxnSpPr>
          <p:nvPr/>
        </p:nvCxnSpPr>
        <p:spPr>
          <a:xfrm flipH="1">
            <a:off x="7380312" y="2427734"/>
            <a:ext cx="1623103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59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22960" y="214920"/>
            <a:ext cx="7543440" cy="10875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PT" sz="3600" b="1" strike="noStrike" spc="-35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Resumo</a:t>
            </a:r>
            <a:endParaRPr lang="pt-PT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99640" y="1347614"/>
            <a:ext cx="7466760" cy="3312368"/>
          </a:xfrm>
          <a:prstGeom prst="rect">
            <a:avLst/>
          </a:prstGeom>
          <a:noFill/>
          <a:ln>
            <a:noFill/>
          </a:ln>
        </p:spPr>
        <p:txBody>
          <a:bodyPr lIns="0" rIns="0" numCol="2"/>
          <a:lstStyle/>
          <a:p>
            <a:pPr marL="68760" indent="-68400">
              <a:buClr>
                <a:srgbClr val="E48312"/>
              </a:buClr>
              <a:buFont typeface="Wingdings" charset="2"/>
              <a:buChar char=""/>
            </a:pPr>
            <a:r>
              <a:rPr lang="pt-PT" sz="15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sz="15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Contextualização</a:t>
            </a:r>
            <a:endParaRPr lang="pt-PT" sz="15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68760" indent="-68400">
              <a:buClr>
                <a:srgbClr val="E48312"/>
              </a:buClr>
              <a:buFont typeface="Wingdings" charset="2"/>
              <a:buChar char=""/>
            </a:pPr>
            <a:r>
              <a:rPr lang="pt-PT" sz="15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sz="15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Requisitos</a:t>
            </a:r>
          </a:p>
          <a:p>
            <a:pPr marL="525960" lvl="1" indent="-68400">
              <a:buClr>
                <a:srgbClr val="E48312"/>
              </a:buClr>
              <a:buFont typeface="Wingdings" charset="2"/>
              <a:buChar char=""/>
            </a:pPr>
            <a:r>
              <a:rPr lang="pt-PT" sz="15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sz="150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do Utilizador</a:t>
            </a:r>
          </a:p>
          <a:p>
            <a:pPr marL="525960" lvl="1" indent="-68400">
              <a:buClr>
                <a:srgbClr val="E48312"/>
              </a:buClr>
              <a:buFont typeface="Wingdings" charset="2"/>
              <a:buChar char=""/>
            </a:pPr>
            <a:r>
              <a:rPr lang="pt-PT" sz="15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 do Sistema</a:t>
            </a:r>
            <a:endParaRPr lang="pt-PT" sz="15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68760" indent="-68400">
              <a:buClr>
                <a:srgbClr val="E48312"/>
              </a:buClr>
              <a:buFont typeface="Wingdings" charset="2"/>
              <a:buChar char=""/>
            </a:pPr>
            <a:r>
              <a:rPr lang="pt-PT" sz="15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 Modelos do Sistema</a:t>
            </a:r>
          </a:p>
          <a:p>
            <a:pPr marL="525960" lvl="1" indent="-68400">
              <a:buClr>
                <a:srgbClr val="E48312"/>
              </a:buClr>
              <a:buFont typeface="Wingdings" charset="2"/>
              <a:buChar char=""/>
            </a:pPr>
            <a:r>
              <a:rPr lang="pt-PT" sz="15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 Diagramas de Use Case</a:t>
            </a:r>
          </a:p>
          <a:p>
            <a:pPr marL="525960" lvl="1" indent="-68400">
              <a:buClr>
                <a:srgbClr val="E48312"/>
              </a:buClr>
              <a:buFont typeface="Wingdings" charset="2"/>
              <a:buChar char=""/>
            </a:pPr>
            <a:r>
              <a:rPr lang="pt-PT" sz="15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 Especificações de Use Cases</a:t>
            </a:r>
          </a:p>
          <a:p>
            <a:pPr marL="525960" lvl="1" indent="-68400">
              <a:buClr>
                <a:srgbClr val="E48312"/>
              </a:buClr>
              <a:buFont typeface="Wingdings" charset="2"/>
              <a:buChar char=""/>
            </a:pPr>
            <a:r>
              <a:rPr lang="pt-PT" sz="15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 Diagramas de Sequência</a:t>
            </a:r>
          </a:p>
          <a:p>
            <a:pPr marL="525960" lvl="1" indent="-68400">
              <a:buClr>
                <a:srgbClr val="E48312"/>
              </a:buClr>
              <a:buFont typeface="Wingdings" charset="2"/>
              <a:buChar char=""/>
            </a:pPr>
            <a:r>
              <a:rPr lang="pt-PT" sz="15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 Diagramas de Sequências de Subsistemas</a:t>
            </a:r>
          </a:p>
          <a:p>
            <a:pPr marL="525960" lvl="1" indent="-68400">
              <a:buClr>
                <a:srgbClr val="E48312"/>
              </a:buClr>
              <a:buFont typeface="Wingdings" charset="2"/>
              <a:buChar char=""/>
            </a:pPr>
            <a:r>
              <a:rPr lang="pt-PT" sz="15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 Diagramas de Atividade</a:t>
            </a:r>
          </a:p>
          <a:p>
            <a:pPr marL="525960" lvl="1" indent="-68400">
              <a:buClr>
                <a:srgbClr val="E48312"/>
              </a:buClr>
              <a:buFont typeface="Wingdings" charset="2"/>
              <a:buChar char=""/>
            </a:pPr>
            <a:r>
              <a:rPr lang="pt-PT" sz="15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 Modelo de Domínio</a:t>
            </a:r>
          </a:p>
          <a:p>
            <a:pPr marL="525960" lvl="1" indent="-68400">
              <a:buClr>
                <a:srgbClr val="E48312"/>
              </a:buClr>
              <a:buFont typeface="Wingdings" charset="2"/>
              <a:buChar char=""/>
            </a:pPr>
            <a:r>
              <a:rPr lang="pt-PT" sz="15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 Diagrama de Cla</a:t>
            </a:r>
            <a:r>
              <a:rPr lang="pt-PT" sz="15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sses</a:t>
            </a:r>
          </a:p>
          <a:p>
            <a:pPr marL="525960" lvl="1" indent="-68400">
              <a:buClr>
                <a:srgbClr val="E48312"/>
              </a:buClr>
              <a:buFont typeface="Wingdings" charset="2"/>
              <a:buChar char=""/>
            </a:pPr>
            <a:r>
              <a:rPr lang="pt-PT" sz="15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 Máquinas de Estado</a:t>
            </a:r>
          </a:p>
          <a:p>
            <a:pPr marL="525960" lvl="1" indent="-68400">
              <a:buClr>
                <a:srgbClr val="E48312"/>
              </a:buClr>
              <a:buFont typeface="Wingdings" charset="2"/>
              <a:buChar char=""/>
            </a:pPr>
            <a:endParaRPr lang="pt-PT" sz="15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68760" indent="-68400">
              <a:buClr>
                <a:srgbClr val="E48312"/>
              </a:buClr>
              <a:buFont typeface="Wingdings" charset="2"/>
              <a:buChar char=""/>
            </a:pPr>
            <a:r>
              <a:rPr lang="pt-PT" sz="15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 Base de Dados</a:t>
            </a:r>
          </a:p>
          <a:p>
            <a:pPr marL="525960" lvl="1" indent="-68400">
              <a:buClr>
                <a:srgbClr val="E48312"/>
              </a:buClr>
              <a:buFont typeface="Wingdings" charset="2"/>
              <a:buChar char=""/>
            </a:pPr>
            <a:r>
              <a:rPr lang="pt-PT" sz="15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 Modelo Conceptual</a:t>
            </a:r>
          </a:p>
          <a:p>
            <a:pPr marL="525960" lvl="1" indent="-68400">
              <a:buClr>
                <a:srgbClr val="E48312"/>
              </a:buClr>
              <a:buFont typeface="Wingdings" charset="2"/>
              <a:buChar char=""/>
            </a:pPr>
            <a:r>
              <a:rPr lang="pt-PT" sz="15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 Modelo Lógico</a:t>
            </a:r>
            <a:endParaRPr lang="pt-PT" sz="15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68760" indent="-68400">
              <a:buClr>
                <a:srgbClr val="E48312"/>
              </a:buClr>
              <a:buFont typeface="Wingdings" charset="2"/>
              <a:buChar char=""/>
            </a:pPr>
            <a:r>
              <a:rPr lang="pt-PT" sz="15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sz="1500" b="1" i="1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Mockups</a:t>
            </a:r>
            <a:r>
              <a:rPr lang="pt-PT" sz="15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 da Interface</a:t>
            </a:r>
            <a:endParaRPr lang="pt-PT" sz="15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68760" indent="-68400" algn="just">
              <a:lnSpc>
                <a:spcPct val="150000"/>
              </a:lnSpc>
              <a:buClr>
                <a:srgbClr val="E48312"/>
              </a:buClr>
              <a:buFont typeface="Wingdings" charset="2"/>
              <a:buChar char=""/>
            </a:pPr>
            <a:endParaRPr lang="pt-PT" sz="15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0" y="4803840"/>
            <a:ext cx="554544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PT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Ana Paula Carvalho, Guilherme Guerreiro, João Barreira e José Bastos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5868000" y="4803840"/>
            <a:ext cx="325584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PT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LI4 – MIEI – Universidade do Minho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Imagem 5"/>
          <p:cNvPicPr/>
          <p:nvPr/>
        </p:nvPicPr>
        <p:blipFill>
          <a:blip r:embed="rId3"/>
          <a:stretch/>
        </p:blipFill>
        <p:spPr>
          <a:xfrm>
            <a:off x="5617800" y="4803840"/>
            <a:ext cx="321840" cy="331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40695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raw.githubusercontent.com/barreira/li4-1718/master/uml/imagens/Submete%20candidatura%20a%20babysitter.jpg?token=ARckZoOd8JKtUOw_5wLRkK0GCZpAQFqAks5a6gmCwA%3D%3D">
            <a:extLst>
              <a:ext uri="{FF2B5EF4-FFF2-40B4-BE49-F238E27FC236}">
                <a16:creationId xmlns:a16="http://schemas.microsoft.com/office/drawing/2014/main" id="{4EE65017-A349-42CE-B93E-6B5CB6951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3478"/>
            <a:ext cx="4726702" cy="294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raw.githubusercontent.com/barreira/li4-1718/master/uml/imagens/Aceita%20pedido%20de%20servi%C3%A7o.jpg?token=ARckZixUd7Kzmh3HTSBfhm2IK_XIV11xks5a6gm5wA%3D%3D">
            <a:extLst>
              <a:ext uri="{FF2B5EF4-FFF2-40B4-BE49-F238E27FC236}">
                <a16:creationId xmlns:a16="http://schemas.microsoft.com/office/drawing/2014/main" id="{C56130C3-0DB8-4793-9881-1881B9C65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78006"/>
            <a:ext cx="4129878" cy="294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9BF2A98-07CF-4BCB-9951-8F8B84AED958}"/>
              </a:ext>
            </a:extLst>
          </p:cNvPr>
          <p:cNvSpPr txBox="1"/>
          <p:nvPr/>
        </p:nvSpPr>
        <p:spPr>
          <a:xfrm>
            <a:off x="4932040" y="915566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Submete Candidatura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A0F0CCE-8392-4413-9599-168A1A7C3A6A}"/>
              </a:ext>
            </a:extLst>
          </p:cNvPr>
          <p:cNvSpPr txBox="1"/>
          <p:nvPr/>
        </p:nvSpPr>
        <p:spPr>
          <a:xfrm>
            <a:off x="1652419" y="3849310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Aceita/recusa Pedido de Serviço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AAFDB583-B72F-486D-B13C-0D44285EA4DD}"/>
              </a:ext>
            </a:extLst>
          </p:cNvPr>
          <p:cNvCxnSpPr>
            <a:cxnSpLocks/>
          </p:cNvCxnSpPr>
          <p:nvPr/>
        </p:nvCxnSpPr>
        <p:spPr>
          <a:xfrm flipH="1">
            <a:off x="788656" y="4218642"/>
            <a:ext cx="4215392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F2F14D0F-21EB-4946-9416-652DDCFDB0B8}"/>
              </a:ext>
            </a:extLst>
          </p:cNvPr>
          <p:cNvSpPr txBox="1"/>
          <p:nvPr/>
        </p:nvSpPr>
        <p:spPr>
          <a:xfrm>
            <a:off x="0" y="4803998"/>
            <a:ext cx="5545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Ana Paula Carvalho, Guilherme Guerreiro, João Barreira e José Bastos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AA0A2A0-3B61-4B8F-825A-CF66B13F8EAA}"/>
              </a:ext>
            </a:extLst>
          </p:cNvPr>
          <p:cNvSpPr txBox="1"/>
          <p:nvPr/>
        </p:nvSpPr>
        <p:spPr>
          <a:xfrm>
            <a:off x="5868144" y="4803998"/>
            <a:ext cx="325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LI4 – MIEI – Universidade do Minho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BD0704F-CE56-4EA9-8936-FE5796D6F9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20" y="4803998"/>
            <a:ext cx="322332" cy="33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29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Modelo de Domínio</a:t>
            </a:r>
            <a:endParaRPr lang="pt-PT" sz="2800" b="1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4803998"/>
            <a:ext cx="5545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Ana Paula Carvalho, Guilherme Guerreiro, João Barreira e José Bastos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868144" y="4803998"/>
            <a:ext cx="325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LI4 – MIEI – Universidade do Minho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20" y="4803998"/>
            <a:ext cx="322332" cy="332206"/>
          </a:xfrm>
          <a:prstGeom prst="rect">
            <a:avLst/>
          </a:prstGeom>
        </p:spPr>
      </p:pic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E9AC0B01-8057-4FF6-B4E2-8FFC18C64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419622"/>
            <a:ext cx="7467168" cy="1008112"/>
          </a:xfrm>
        </p:spPr>
        <p:txBody>
          <a:bodyPr anchor="ctr">
            <a:normAutofit/>
          </a:bodyPr>
          <a:lstStyle/>
          <a:p>
            <a:pPr marL="505206" lvl="1" indent="-285750" algn="just">
              <a:buFont typeface="Wingdings" panose="05000000000000000000" pitchFamily="2" charset="2"/>
              <a:buChar char="§"/>
            </a:pPr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Ilustram </a:t>
            </a:r>
            <a:r>
              <a:rPr lang="pt-PT" sz="1400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conceitos</a:t>
            </a:r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e </a:t>
            </a:r>
            <a:r>
              <a:rPr lang="pt-PT" sz="1400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relações</a:t>
            </a:r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entre entidades</a:t>
            </a:r>
          </a:p>
          <a:p>
            <a:pPr marL="505206" lvl="1" indent="-285750" algn="just">
              <a:buFont typeface="Wingdings" panose="05000000000000000000" pitchFamily="2" charset="2"/>
              <a:buChar char="§"/>
            </a:pPr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Facilitam a perceção das </a:t>
            </a:r>
            <a:r>
              <a:rPr lang="pt-PT" sz="1400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entidades participantes </a:t>
            </a:r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no sistema </a:t>
            </a:r>
            <a:endParaRPr lang="pt-PT" sz="1400" b="1" i="1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6761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barreira/li4-1718/master/uml/imagens/Modelo%20de%20Dom%C3%ADnio.jpg?token=ARckZrHjnHokcPhpU4OiK-259df_e9uEks5a6gKBwA%3D%3D">
            <a:extLst>
              <a:ext uri="{FF2B5EF4-FFF2-40B4-BE49-F238E27FC236}">
                <a16:creationId xmlns:a16="http://schemas.microsoft.com/office/drawing/2014/main" id="{E32B1447-DA5E-4BF3-A0D0-6A70F10B4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" y="627534"/>
            <a:ext cx="8967916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957B71C-4FF1-4412-BA86-F94894805950}"/>
              </a:ext>
            </a:extLst>
          </p:cNvPr>
          <p:cNvSpPr txBox="1"/>
          <p:nvPr/>
        </p:nvSpPr>
        <p:spPr>
          <a:xfrm>
            <a:off x="0" y="4803998"/>
            <a:ext cx="5545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Ana Paula Carvalho, Guilherme Guerreiro, João Barreira e José Bastos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46882CC-DEC7-4130-9467-7A72C8EC468F}"/>
              </a:ext>
            </a:extLst>
          </p:cNvPr>
          <p:cNvSpPr txBox="1"/>
          <p:nvPr/>
        </p:nvSpPr>
        <p:spPr>
          <a:xfrm>
            <a:off x="5868144" y="4803998"/>
            <a:ext cx="325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LI4 – MIEI – Universidade do Minho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F0D025-FC82-44EE-88A5-F23E53A2CB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20" y="4803998"/>
            <a:ext cx="322332" cy="33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32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Diagrama de Classes</a:t>
            </a:r>
            <a:endParaRPr lang="pt-PT" sz="2800" b="1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4803998"/>
            <a:ext cx="5545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Ana Paula Carvalho, Guilherme Guerreiro, João Barreira e José Bastos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868144" y="4803998"/>
            <a:ext cx="325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LI4 – MIEI – Universidade do Minho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20" y="4803998"/>
            <a:ext cx="322332" cy="332206"/>
          </a:xfrm>
          <a:prstGeom prst="rect">
            <a:avLst/>
          </a:prstGeom>
        </p:spPr>
      </p:pic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E9AC0B01-8057-4FF6-B4E2-8FFC18C64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491630"/>
            <a:ext cx="7467168" cy="1152128"/>
          </a:xfrm>
        </p:spPr>
        <p:txBody>
          <a:bodyPr anchor="ctr">
            <a:normAutofit/>
          </a:bodyPr>
          <a:lstStyle/>
          <a:p>
            <a:pPr marL="505206" lvl="1" indent="-285750" algn="just">
              <a:buFont typeface="Wingdings" panose="05000000000000000000" pitchFamily="2" charset="2"/>
              <a:buChar char="§"/>
            </a:pPr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Apresenta todas as </a:t>
            </a:r>
            <a:r>
              <a:rPr lang="pt-PT" sz="1400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classes</a:t>
            </a:r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</a:t>
            </a:r>
            <a:r>
              <a:rPr lang="pt-PT" sz="1400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atributos</a:t>
            </a:r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e </a:t>
            </a:r>
            <a:r>
              <a:rPr lang="pt-PT" sz="1400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métodos</a:t>
            </a:r>
          </a:p>
          <a:p>
            <a:pPr marL="505206" lvl="1" indent="-285750" algn="just">
              <a:buFont typeface="Wingdings" panose="05000000000000000000" pitchFamily="2" charset="2"/>
              <a:buChar char="§"/>
            </a:pPr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São especificadas as </a:t>
            </a:r>
            <a:r>
              <a:rPr lang="pt-PT" sz="1400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relações entre as classes</a:t>
            </a:r>
            <a:endParaRPr lang="pt-PT" sz="1400" b="1" i="1" dirty="0">
              <a:solidFill>
                <a:schemeClr val="accent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505206" lvl="1" indent="-285750" algn="just">
              <a:buFont typeface="Wingdings" panose="05000000000000000000" pitchFamily="2" charset="2"/>
              <a:buChar char="§"/>
            </a:pPr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Para este diagrama analisaram-se os </a:t>
            </a:r>
            <a:r>
              <a:rPr lang="pt-PT" sz="1400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requisitos</a:t>
            </a:r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e o </a:t>
            </a:r>
            <a:r>
              <a:rPr lang="pt-PT" sz="1400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modelo de domínio </a:t>
            </a:r>
          </a:p>
        </p:txBody>
      </p:sp>
    </p:spTree>
    <p:extLst>
      <p:ext uri="{BB962C8B-B14F-4D97-AF65-F5344CB8AC3E}">
        <p14:creationId xmlns:p14="http://schemas.microsoft.com/office/powerpoint/2010/main" val="1480113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AEF1E39-6489-42C4-8C0A-8D06E5593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67494"/>
            <a:ext cx="8640960" cy="432048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AFED8D0-9C92-4229-89E3-27E2AC7B2A8E}"/>
              </a:ext>
            </a:extLst>
          </p:cNvPr>
          <p:cNvSpPr txBox="1"/>
          <p:nvPr/>
        </p:nvSpPr>
        <p:spPr>
          <a:xfrm>
            <a:off x="0" y="4803998"/>
            <a:ext cx="5545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Ana Paula Carvalho, Guilherme Guerreiro, João Barreira e José Bastos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CC26EC3-4A69-49A1-8FB8-625C38D175D9}"/>
              </a:ext>
            </a:extLst>
          </p:cNvPr>
          <p:cNvSpPr txBox="1"/>
          <p:nvPr/>
        </p:nvSpPr>
        <p:spPr>
          <a:xfrm>
            <a:off x="5868144" y="4803998"/>
            <a:ext cx="325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LI4 – MIEI – Universidade do Minho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5BB0D7C-9A17-4E38-A79B-CCCFDA65A7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20" y="4803998"/>
            <a:ext cx="322332" cy="33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8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Máquinas de Estado</a:t>
            </a:r>
            <a:endParaRPr lang="pt-PT" sz="2800" b="1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4803998"/>
            <a:ext cx="5545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Ana Paula Carvalho, Guilherme Guerreiro, João Barreira e José Bastos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868144" y="4803998"/>
            <a:ext cx="325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LI4 – MIEI – Universidade do Minho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20" y="4803998"/>
            <a:ext cx="322332" cy="332206"/>
          </a:xfrm>
          <a:prstGeom prst="rect">
            <a:avLst/>
          </a:prstGeom>
        </p:spPr>
      </p:pic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E9AC0B01-8057-4FF6-B4E2-8FFC18C64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491630"/>
            <a:ext cx="7467168" cy="936104"/>
          </a:xfrm>
        </p:spPr>
        <p:txBody>
          <a:bodyPr anchor="ctr">
            <a:normAutofit/>
          </a:bodyPr>
          <a:lstStyle/>
          <a:p>
            <a:pPr marL="505206" lvl="1" indent="-285750" algn="just">
              <a:buFont typeface="Wingdings" panose="05000000000000000000" pitchFamily="2" charset="2"/>
              <a:buChar char="§"/>
            </a:pPr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Representam </a:t>
            </a:r>
            <a:r>
              <a:rPr lang="pt-PT" sz="1400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formas de interação com a interface </a:t>
            </a:r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que o utilizador dispõe</a:t>
            </a:r>
          </a:p>
          <a:p>
            <a:pPr marL="505206" lvl="1" indent="-285750" algn="just">
              <a:buFont typeface="Wingdings" panose="05000000000000000000" pitchFamily="2" charset="2"/>
              <a:buChar char="§"/>
            </a:pPr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Duas representações de máquinas de estado: para o </a:t>
            </a:r>
            <a:r>
              <a:rPr lang="pt-PT" sz="1400" b="1" i="1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website</a:t>
            </a:r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e para a </a:t>
            </a:r>
            <a:r>
              <a:rPr lang="pt-PT" sz="1400" b="1" i="1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1067321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raw.githubusercontent.com/barreira/li4-1718/master/uml/imagens/M%C3%A1quina%20de%20Estado%20(app).jpg?token=ARckZq3PaQMcAif7Z35BBu5pCY-GtnKAks5a6gLIwA%3D%3D">
            <a:extLst>
              <a:ext uri="{FF2B5EF4-FFF2-40B4-BE49-F238E27FC236}">
                <a16:creationId xmlns:a16="http://schemas.microsoft.com/office/drawing/2014/main" id="{B107709E-735D-450D-BCC5-A78719E2D6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88"/>
          <a:stretch/>
        </p:blipFill>
        <p:spPr bwMode="auto">
          <a:xfrm>
            <a:off x="395536" y="796751"/>
            <a:ext cx="8352928" cy="386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E009338-ADC6-468D-A70A-119E14FDE2BF}"/>
              </a:ext>
            </a:extLst>
          </p:cNvPr>
          <p:cNvSpPr txBox="1"/>
          <p:nvPr/>
        </p:nvSpPr>
        <p:spPr>
          <a:xfrm>
            <a:off x="251520" y="51470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Aplicação Móvel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1EECA23-1160-4207-B8BD-58048093FCF5}"/>
              </a:ext>
            </a:extLst>
          </p:cNvPr>
          <p:cNvSpPr txBox="1"/>
          <p:nvPr/>
        </p:nvSpPr>
        <p:spPr>
          <a:xfrm>
            <a:off x="0" y="4803998"/>
            <a:ext cx="5545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Ana Paula Carvalho, Guilherme Guerreiro, João Barreira e José Bastos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41F1E7D-7892-456F-972A-D191DB45F5D7}"/>
              </a:ext>
            </a:extLst>
          </p:cNvPr>
          <p:cNvSpPr txBox="1"/>
          <p:nvPr/>
        </p:nvSpPr>
        <p:spPr>
          <a:xfrm>
            <a:off x="5868144" y="4803998"/>
            <a:ext cx="325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LI4 – MIEI – Universidade do Minho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FCE9BB4-C154-4EC1-A7D1-E6D33AA842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20" y="4803998"/>
            <a:ext cx="322332" cy="33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67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E009338-ADC6-468D-A70A-119E14FDE2BF}"/>
              </a:ext>
            </a:extLst>
          </p:cNvPr>
          <p:cNvSpPr txBox="1"/>
          <p:nvPr/>
        </p:nvSpPr>
        <p:spPr>
          <a:xfrm>
            <a:off x="251520" y="51470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b="1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Website</a:t>
            </a:r>
          </a:p>
        </p:txBody>
      </p:sp>
      <p:pic>
        <p:nvPicPr>
          <p:cNvPr id="3074" name="Picture 2" descr="https://raw.githubusercontent.com/barreira/li4-1718/master/uml/imagens/M%C3%A1quina%20de%20Estado%20(website).jpg?token=ARckZgVMO7af624LrhuCMxHxRF21G4w6ks5a6gQFwA%3D%3D">
            <a:extLst>
              <a:ext uri="{FF2B5EF4-FFF2-40B4-BE49-F238E27FC236}">
                <a16:creationId xmlns:a16="http://schemas.microsoft.com/office/drawing/2014/main" id="{AA193A1E-0BD3-4F49-AB5B-DE499E5F5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66803"/>
            <a:ext cx="7510535" cy="399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F2D0EAE-6BCB-4E71-A403-F3BE6053BAD0}"/>
              </a:ext>
            </a:extLst>
          </p:cNvPr>
          <p:cNvSpPr txBox="1"/>
          <p:nvPr/>
        </p:nvSpPr>
        <p:spPr>
          <a:xfrm>
            <a:off x="0" y="4803998"/>
            <a:ext cx="5545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Ana Paula Carvalho, Guilherme Guerreiro, João Barreira e José Bastos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D3D8C2-167E-4C4D-86A1-5835CF80E014}"/>
              </a:ext>
            </a:extLst>
          </p:cNvPr>
          <p:cNvSpPr txBox="1"/>
          <p:nvPr/>
        </p:nvSpPr>
        <p:spPr>
          <a:xfrm>
            <a:off x="5868144" y="4803998"/>
            <a:ext cx="325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LI4 – MIEI – Universidade do Minho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A2333DD-BD43-404B-8FF5-C5007AA4DC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20" y="4803998"/>
            <a:ext cx="322332" cy="33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89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Base de Dados</a:t>
            </a:r>
            <a:b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</a:br>
            <a:r>
              <a:rPr lang="pt-PT" sz="28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Modelo Conceptual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4803998"/>
            <a:ext cx="5545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Ana Paula Carvalho, Guilherme Guerreiro, João Barreira e José Bastos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868144" y="4803998"/>
            <a:ext cx="325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LI4 – MIEI – Universidade do Minho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20" y="4803998"/>
            <a:ext cx="322332" cy="332206"/>
          </a:xfrm>
          <a:prstGeom prst="rect">
            <a:avLst/>
          </a:prstGeom>
        </p:spPr>
      </p:pic>
      <p:pic>
        <p:nvPicPr>
          <p:cNvPr id="3" name="Marcador de Posição de Conteúdo 2">
            <a:extLst>
              <a:ext uri="{FF2B5EF4-FFF2-40B4-BE49-F238E27FC236}">
                <a16:creationId xmlns:a16="http://schemas.microsoft.com/office/drawing/2014/main" id="{A589721E-AAC6-4C07-BF01-157FBA1A1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lum contrast="16000"/>
          </a:blip>
          <a:stretch>
            <a:fillRect/>
          </a:stretch>
        </p:blipFill>
        <p:spPr>
          <a:xfrm>
            <a:off x="907387" y="1492250"/>
            <a:ext cx="7473688" cy="301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08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Base de Dados</a:t>
            </a:r>
            <a:b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</a:br>
            <a:r>
              <a:rPr lang="pt-PT" sz="28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Modelo Conceptual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4803998"/>
            <a:ext cx="5545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Ana Paula Carvalho, Guilherme Guerreiro, João Barreira e José Bastos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868144" y="4803998"/>
            <a:ext cx="325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LI4 – MIEI – Universidade do Minho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20" y="4803998"/>
            <a:ext cx="322332" cy="332206"/>
          </a:xfrm>
          <a:prstGeom prst="rect">
            <a:avLst/>
          </a:prstGeom>
        </p:spPr>
      </p:pic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0D7757FF-5BF5-4CE9-8EB3-8B676AF9E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475656"/>
            <a:ext cx="3600400" cy="3017520"/>
          </a:xfrm>
        </p:spPr>
        <p:txBody>
          <a:bodyPr anchor="t"/>
          <a:lstStyle/>
          <a:p>
            <a:pPr marL="219075" lvl="1" indent="0" algn="ctr">
              <a:buNone/>
            </a:pPr>
            <a:endParaRPr lang="pt-PT" b="1" dirty="0">
              <a:latin typeface="MS UI Gothic" panose="020B0600070205080204" pitchFamily="34" charset="-128"/>
              <a:ea typeface="MS UI Gothic" panose="020B0600070205080204" pitchFamily="34" charset="-128"/>
              <a:cs typeface="Calibri"/>
            </a:endParaRPr>
          </a:p>
          <a:p>
            <a:pPr marL="504190" lvl="1" indent="-285750" algn="just">
              <a:buFont typeface="Wingdings" panose="05000000000000000000" pitchFamily="2" charset="2"/>
              <a:buChar char="§"/>
            </a:pPr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Diagrama do </a:t>
            </a:r>
            <a:r>
              <a:rPr lang="pt-PT" sz="1400" b="1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modelo conceptual</a:t>
            </a:r>
          </a:p>
          <a:p>
            <a:pPr marL="504190" lvl="1" indent="-285750" algn="just">
              <a:buFont typeface="Wingdings" panose="05000000000000000000" pitchFamily="2" charset="2"/>
              <a:buChar char="§"/>
            </a:pPr>
            <a:r>
              <a:rPr lang="pt-PT" sz="1400" u="sng" dirty="0">
                <a:latin typeface="MS UI Gothic" panose="020B0600070205080204" pitchFamily="34" charset="-128"/>
                <a:ea typeface="MS UI Gothic" panose="020B0600070205080204" pitchFamily="34" charset="-128"/>
              </a:rPr>
              <a:t>Identificação das </a:t>
            </a:r>
            <a:r>
              <a:rPr lang="pt-PT" sz="1400" u="sng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entidades</a:t>
            </a:r>
          </a:p>
          <a:p>
            <a:pPr marL="504190" lvl="1" indent="-285750" algn="just">
              <a:buFont typeface="Wingdings" panose="05000000000000000000" pitchFamily="2" charset="2"/>
              <a:buChar char="§"/>
            </a:pPr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Identificação dos </a:t>
            </a:r>
            <a:r>
              <a:rPr lang="pt-PT" sz="1400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relacionamentos</a:t>
            </a:r>
          </a:p>
          <a:p>
            <a:pPr marL="504190" lvl="1" indent="-285750" algn="just">
              <a:buFont typeface="Wingdings" panose="05000000000000000000" pitchFamily="2" charset="2"/>
              <a:buChar char="§"/>
            </a:pPr>
            <a:r>
              <a:rPr lang="pt-PT" sz="1400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Identificação</a:t>
            </a:r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e </a:t>
            </a:r>
            <a:r>
              <a:rPr lang="pt-PT" sz="1400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associação</a:t>
            </a:r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de atributos</a:t>
            </a:r>
          </a:p>
          <a:p>
            <a:pPr marL="504190" lvl="1" indent="-285750" algn="just">
              <a:buFont typeface="Wingdings" panose="05000000000000000000" pitchFamily="2" charset="2"/>
              <a:buChar char="§"/>
            </a:pPr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Determinação do </a:t>
            </a:r>
            <a:r>
              <a:rPr lang="pt-PT" sz="1400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domínio dos atributos</a:t>
            </a:r>
          </a:p>
          <a:p>
            <a:pPr marL="504190" lvl="1" indent="-285750" algn="just">
              <a:buFont typeface="Wingdings" panose="05000000000000000000" pitchFamily="2" charset="2"/>
              <a:buChar char="§"/>
            </a:pPr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Identificação das </a:t>
            </a:r>
            <a:r>
              <a:rPr lang="pt-PT" sz="1400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chaves primárias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D6DFC38-0AF6-48FC-A448-08F3E8C70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781" y="1421532"/>
            <a:ext cx="2983587" cy="32098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99C6B0-4542-4DC1-A013-AE04F09B16CD}"/>
              </a:ext>
            </a:extLst>
          </p:cNvPr>
          <p:cNvCxnSpPr/>
          <p:nvPr/>
        </p:nvCxnSpPr>
        <p:spPr>
          <a:xfrm>
            <a:off x="3491880" y="2139702"/>
            <a:ext cx="1368000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566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Contextualização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99592" y="1491630"/>
            <a:ext cx="7467168" cy="3017520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Atualmente, as pessoas utilizam um grande número de serviços que estão disponíveis de forma </a:t>
            </a:r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rápida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nos seus dispositivos mais </a:t>
            </a:r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próximos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como </a:t>
            </a:r>
            <a:r>
              <a:rPr lang="pt-PT" i="1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smartphones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e </a:t>
            </a: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computadores pessoais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No </a:t>
            </a:r>
            <a:r>
              <a:rPr lang="pt-PT" sz="17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entanto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o mundo atual é cada vez mais </a:t>
            </a:r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frenético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e </a:t>
            </a:r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atribulado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existindo uma simbiose perigosa entre a vida pessoal e profissional, o que dá lugar a </a:t>
            </a: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imprevistos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e uma </a:t>
            </a: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menor disponibilidade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Um destes casos são os pais dos dias de hoje que, por todos estes fatores, </a:t>
            </a: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nem sempre têm possibilidade de cuidar permanentemente dos seus filhos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Não havendo possibilidade de recorrer a outros familiares, surge a necessidade de contratar </a:t>
            </a: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serviços</a:t>
            </a:r>
            <a:r>
              <a:rPr lang="pt-PT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especializados</a:t>
            </a:r>
            <a:r>
              <a:rPr lang="pt-PT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de</a:t>
            </a:r>
            <a:r>
              <a:rPr lang="pt-PT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i="1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babysitting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que permitam colmatar este problema e tornar as suas vidas mais </a:t>
            </a:r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cómodas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e </a:t>
            </a:r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organizadas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Neste contexto, a </a:t>
            </a:r>
            <a:r>
              <a:rPr lang="pt-PT" b="1" i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Kiddo</a:t>
            </a:r>
            <a:r>
              <a:rPr lang="pt-PT" b="1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pretende afirmar</a:t>
            </a:r>
            <a:r>
              <a:rPr 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-se 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como uma </a:t>
            </a: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solução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e uma </a:t>
            </a: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ajuda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na vida destes mesmos pais, oferecendo um </a:t>
            </a:r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serviço simples 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e </a:t>
            </a:r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ao dispor de qualquer pessoa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pt-PT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4803998"/>
            <a:ext cx="5545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Ana Paula Carvalho, Guilherme Guerreiro, João Barreira e José Bastos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868144" y="4803998"/>
            <a:ext cx="325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LI4 – MIEI – Universidade do Minho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20" y="4803998"/>
            <a:ext cx="322332" cy="33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6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Base de Dados</a:t>
            </a:r>
            <a:b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</a:br>
            <a:r>
              <a:rPr lang="pt-PT" sz="28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Modelo Lógico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4803998"/>
            <a:ext cx="5545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Ana Paula Carvalho, Guilherme Guerreiro, João Barreira e José Bastos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868144" y="4803998"/>
            <a:ext cx="325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LI4 – MIEI – Universidade do Minho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20" y="4803998"/>
            <a:ext cx="322332" cy="33220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C39222-BE20-43B7-BDCA-1A09A255F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1378469"/>
            <a:ext cx="5666968" cy="3350081"/>
          </a:xfrm>
          <a:prstGeom prst="rect">
            <a:avLst/>
          </a:prstGeom>
        </p:spPr>
      </p:pic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D55B99BB-F0D9-492C-8C0C-962D56C3D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786478"/>
            <a:ext cx="3074680" cy="3017520"/>
          </a:xfrm>
        </p:spPr>
        <p:txBody>
          <a:bodyPr anchor="t"/>
          <a:lstStyle/>
          <a:p>
            <a:pPr marL="219075" lvl="1" indent="0" algn="ctr">
              <a:buNone/>
            </a:pPr>
            <a:endParaRPr lang="pt-PT" b="1" dirty="0">
              <a:latin typeface="MS UI Gothic" panose="020B0600070205080204" pitchFamily="34" charset="-128"/>
              <a:ea typeface="MS UI Gothic" panose="020B0600070205080204" pitchFamily="34" charset="-128"/>
              <a:cs typeface="Calibri"/>
            </a:endParaRPr>
          </a:p>
          <a:p>
            <a:pPr marL="504825" lvl="1" indent="-285750" algn="just">
              <a:buFont typeface="Wingdings" panose="05000000000000000000" pitchFamily="2" charset="2"/>
              <a:buChar char="§"/>
            </a:pPr>
            <a:r>
              <a:rPr lang="pt-PT" sz="1400" u="sng" dirty="0">
                <a:latin typeface="MS UI Gothic" panose="020B0600070205080204" pitchFamily="34" charset="-128"/>
                <a:ea typeface="MS UI Gothic" panose="020B0600070205080204" pitchFamily="34" charset="-128"/>
              </a:rPr>
              <a:t>Diagrama do </a:t>
            </a:r>
            <a:r>
              <a:rPr lang="pt-PT" sz="1400" b="1" u="sng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modelo lógico</a:t>
            </a:r>
          </a:p>
          <a:p>
            <a:pPr marL="504825" lvl="1" indent="-285750" algn="just">
              <a:buFont typeface="Wingdings" panose="05000000000000000000" pitchFamily="2" charset="2"/>
              <a:buChar char="§"/>
            </a:pPr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Derivação dos </a:t>
            </a:r>
            <a:r>
              <a:rPr lang="pt-PT" sz="1400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relacionamentos</a:t>
            </a:r>
          </a:p>
          <a:p>
            <a:pPr marL="504825" lvl="1" indent="-285750" algn="just">
              <a:buFont typeface="Wingdings" panose="05000000000000000000" pitchFamily="2" charset="2"/>
              <a:buChar char="§"/>
            </a:pPr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Validação através da </a:t>
            </a:r>
            <a:r>
              <a:rPr lang="pt-PT" sz="1400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normalização</a:t>
            </a:r>
          </a:p>
          <a:p>
            <a:pPr marL="504825" lvl="1" indent="-285750" algn="just">
              <a:buFont typeface="Wingdings" panose="05000000000000000000" pitchFamily="2" charset="2"/>
              <a:buChar char="§"/>
            </a:pPr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Análise da </a:t>
            </a:r>
            <a:r>
              <a:rPr lang="pt-PT" sz="1400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viabilidade de crescimento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3F18AB-121E-4C18-AF79-1485D8A45C74}"/>
              </a:ext>
            </a:extLst>
          </p:cNvPr>
          <p:cNvCxnSpPr/>
          <p:nvPr/>
        </p:nvCxnSpPr>
        <p:spPr>
          <a:xfrm>
            <a:off x="2699792" y="2211710"/>
            <a:ext cx="646966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314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63DF0-F5BA-4B74-860C-1085DFE8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 err="1">
                <a:latin typeface="MS UI Gothic"/>
                <a:ea typeface="MS UI Gothic"/>
                <a:cs typeface="Calibri Light"/>
              </a:rPr>
              <a:t>Mockups</a:t>
            </a:r>
            <a:r>
              <a:rPr lang="en-GB" b="1" dirty="0">
                <a:latin typeface="MS UI Gothic"/>
                <a:ea typeface="MS UI Gothic"/>
                <a:cs typeface="Calibri Light"/>
              </a:rPr>
              <a:t> da interface</a:t>
            </a:r>
            <a:endParaRPr lang="en-GB" b="1" dirty="0">
              <a:latin typeface="MS UI Gothic"/>
              <a:ea typeface="MS UI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9E51B-7399-4929-ADCF-732E6F7D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77" y="1384301"/>
            <a:ext cx="7543800" cy="3017520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spcAft>
                <a:spcPts val="100"/>
              </a:spcAft>
              <a:buNone/>
            </a:pPr>
            <a:r>
              <a:rPr lang="en-GB" dirty="0">
                <a:cs typeface="Calibri"/>
              </a:rPr>
              <a:t>  </a:t>
            </a:r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38432A0-D85A-4D81-8459-8153475E3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0" y="1385438"/>
            <a:ext cx="1695271" cy="30950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B16489-A915-4865-BFF3-7DD3A210CB73}"/>
              </a:ext>
            </a:extLst>
          </p:cNvPr>
          <p:cNvSpPr txBox="1"/>
          <p:nvPr/>
        </p:nvSpPr>
        <p:spPr>
          <a:xfrm>
            <a:off x="-239383" y="4408097"/>
            <a:ext cx="2646153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b="1" dirty="0"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Login</a:t>
            </a:r>
            <a:endParaRPr lang="en-US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pic>
        <p:nvPicPr>
          <p:cNvPr id="13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52B8AC1-D49D-4525-A72F-24D04A516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746" y="1389211"/>
            <a:ext cx="1764462" cy="31091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C820B7-D1DD-47E7-B50D-3A38988E17DA}"/>
              </a:ext>
            </a:extLst>
          </p:cNvPr>
          <p:cNvSpPr txBox="1"/>
          <p:nvPr/>
        </p:nvSpPr>
        <p:spPr>
          <a:xfrm>
            <a:off x="1431985" y="4408098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b="1" dirty="0"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Home</a:t>
            </a:r>
            <a:endParaRPr lang="en-US" sz="16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pic>
        <p:nvPicPr>
          <p:cNvPr id="16" name="Picture 1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4115C90-EE76-47A3-A542-9426D035A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570" y="1390110"/>
            <a:ext cx="1690598" cy="310730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DFF62D4-578F-4EA7-8AC9-60BFDAA05ACF}"/>
              </a:ext>
            </a:extLst>
          </p:cNvPr>
          <p:cNvSpPr txBox="1"/>
          <p:nvPr/>
        </p:nvSpPr>
        <p:spPr>
          <a:xfrm>
            <a:off x="3157267" y="4408097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b="1" dirty="0" err="1"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Lista</a:t>
            </a:r>
            <a:r>
              <a:rPr lang="en-GB" sz="1600" b="1" dirty="0">
                <a:cs typeface="Calibri"/>
              </a:rPr>
              <a:t> </a:t>
            </a:r>
            <a:r>
              <a:rPr lang="en-GB" sz="1600" b="1" dirty="0"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de</a:t>
            </a:r>
            <a:r>
              <a:rPr lang="en-GB" sz="1600" b="1" dirty="0">
                <a:cs typeface="Calibri"/>
              </a:rPr>
              <a:t> </a:t>
            </a:r>
            <a:r>
              <a:rPr lang="en-GB" sz="1600" b="1" dirty="0" err="1"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serviços</a:t>
            </a:r>
            <a:endParaRPr lang="en-US" dirty="0" err="1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96A19BB-78BE-4BC4-8132-65DB28D09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9674" y="1386246"/>
            <a:ext cx="1693474" cy="31150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288E61-B4AA-4874-A0AC-DA6B74DACF73}"/>
              </a:ext>
            </a:extLst>
          </p:cNvPr>
          <p:cNvSpPr txBox="1"/>
          <p:nvPr/>
        </p:nvSpPr>
        <p:spPr>
          <a:xfrm>
            <a:off x="4850203" y="4375748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Serviços</a:t>
            </a:r>
            <a:endParaRPr lang="en-GB" sz="1600" b="1" dirty="0">
              <a:latin typeface="MS UI Gothic" panose="020B0600070205080204" pitchFamily="34" charset="-128"/>
              <a:ea typeface="MS UI Gothic" panose="020B0600070205080204" pitchFamily="34" charset="-128"/>
              <a:cs typeface="Calibri"/>
            </a:endParaRPr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8081568-5302-4F9E-A802-34E28CB04E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8384" y="1386066"/>
            <a:ext cx="1712704" cy="31153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6E1EEB-F4FA-467D-ACD7-FC6D2F27B971}"/>
              </a:ext>
            </a:extLst>
          </p:cNvPr>
          <p:cNvSpPr txBox="1"/>
          <p:nvPr/>
        </p:nvSpPr>
        <p:spPr>
          <a:xfrm>
            <a:off x="6543136" y="4408098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Aceitação</a:t>
            </a:r>
            <a:r>
              <a:rPr lang="en-GB" sz="1600" b="1" dirty="0">
                <a:cs typeface="Calibri"/>
              </a:rPr>
              <a:t> </a:t>
            </a:r>
            <a:r>
              <a:rPr lang="en-GB" sz="1600" b="1" dirty="0"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de</a:t>
            </a:r>
            <a:r>
              <a:rPr lang="en-GB" sz="1600" b="1" dirty="0">
                <a:cs typeface="Calibri"/>
              </a:rPr>
              <a:t> </a:t>
            </a:r>
            <a:r>
              <a:rPr lang="en-GB" sz="1600" b="1" dirty="0" err="1"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serviços</a:t>
            </a:r>
            <a:endParaRPr lang="en-GB" sz="1600" b="1" dirty="0" err="1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FE2527A-DF87-485E-B8AA-7E14798FA605}"/>
              </a:ext>
            </a:extLst>
          </p:cNvPr>
          <p:cNvSpPr txBox="1"/>
          <p:nvPr/>
        </p:nvSpPr>
        <p:spPr>
          <a:xfrm>
            <a:off x="0" y="4803998"/>
            <a:ext cx="5545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Ana Paula Carvalho, Guilherme Guerreiro, João Barreira e José Bastos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26AAEE9-34D0-430C-B361-96EF5BD898CB}"/>
              </a:ext>
            </a:extLst>
          </p:cNvPr>
          <p:cNvSpPr txBox="1"/>
          <p:nvPr/>
        </p:nvSpPr>
        <p:spPr>
          <a:xfrm>
            <a:off x="5868144" y="4803998"/>
            <a:ext cx="325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LI4 – MIEI – Universidade do Minho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BE10AC4C-3908-46E5-8498-611F3820416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20" y="4803998"/>
            <a:ext cx="322332" cy="33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345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A314-CDC0-4E3B-A8CE-38136FC2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 err="1">
                <a:latin typeface="MS UI Gothic"/>
                <a:ea typeface="MS UI Gothic"/>
              </a:rPr>
              <a:t>Mockups</a:t>
            </a:r>
            <a:r>
              <a:rPr lang="en-GB" b="1" dirty="0">
                <a:latin typeface="MS UI Gothic"/>
                <a:ea typeface="MS UI Gothic"/>
              </a:rPr>
              <a:t> da interface</a:t>
            </a:r>
            <a:endParaRPr lang="en-GB" b="1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2A2C7F5-9B97-485D-AC8D-FEEB3DCEA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863" y="1362735"/>
            <a:ext cx="3678888" cy="32331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B2BBCC-F42F-4FD8-80D4-C5EB41F4054B}"/>
              </a:ext>
            </a:extLst>
          </p:cNvPr>
          <p:cNvSpPr txBox="1"/>
          <p:nvPr/>
        </p:nvSpPr>
        <p:spPr>
          <a:xfrm>
            <a:off x="1291806" y="4375748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Login</a:t>
            </a: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8FEA7C0-3EDE-49C4-9109-36158982C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258" y="1364052"/>
            <a:ext cx="3658499" cy="32349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EB95DD-C522-446C-8170-4D7F3B580C72}"/>
              </a:ext>
            </a:extLst>
          </p:cNvPr>
          <p:cNvSpPr txBox="1"/>
          <p:nvPr/>
        </p:nvSpPr>
        <p:spPr>
          <a:xfrm>
            <a:off x="5173692" y="4375748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Home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82BF7A9-1E47-4A53-8435-C7C788702B35}"/>
              </a:ext>
            </a:extLst>
          </p:cNvPr>
          <p:cNvSpPr txBox="1"/>
          <p:nvPr/>
        </p:nvSpPr>
        <p:spPr>
          <a:xfrm>
            <a:off x="0" y="4803998"/>
            <a:ext cx="5545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Ana Paula Carvalho, Guilherme Guerreiro, João Barreira e José Bastos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BA70A7E-86F9-433A-AA9F-A24DDFFE62FE}"/>
              </a:ext>
            </a:extLst>
          </p:cNvPr>
          <p:cNvSpPr txBox="1"/>
          <p:nvPr/>
        </p:nvSpPr>
        <p:spPr>
          <a:xfrm>
            <a:off x="5868144" y="4803998"/>
            <a:ext cx="325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LI4 – MIEI – Universidade do Minho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0E23302-C0F4-4843-84CC-FECD498987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20" y="4803998"/>
            <a:ext cx="322332" cy="33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965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2407C-A740-40EB-970B-813556F30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 err="1">
                <a:latin typeface="MS UI Gothic"/>
                <a:ea typeface="MS UI Gothic"/>
              </a:rPr>
              <a:t>Mockups</a:t>
            </a:r>
            <a:r>
              <a:rPr lang="en-GB" b="1" dirty="0">
                <a:latin typeface="MS UI Gothic"/>
                <a:ea typeface="MS UI Gothic"/>
              </a:rPr>
              <a:t> da interface</a:t>
            </a:r>
            <a:endParaRPr lang="en-GB" b="1" dirty="0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D8DEC40-1B55-4438-A642-F37004A27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0599" y="1384301"/>
            <a:ext cx="3677416" cy="32331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9EA553-BBDA-4733-85F3-D0640C472A19}"/>
              </a:ext>
            </a:extLst>
          </p:cNvPr>
          <p:cNvSpPr txBox="1"/>
          <p:nvPr/>
        </p:nvSpPr>
        <p:spPr>
          <a:xfrm>
            <a:off x="1291806" y="4397314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b="1" dirty="0" err="1">
                <a:cs typeface="Calibri"/>
              </a:rPr>
              <a:t>Requisitar</a:t>
            </a:r>
            <a:r>
              <a:rPr lang="en-GB" sz="1600" b="1" dirty="0">
                <a:cs typeface="Calibri"/>
              </a:rPr>
              <a:t> </a:t>
            </a:r>
            <a:r>
              <a:rPr lang="en-GB" sz="1600" b="1" dirty="0" err="1">
                <a:cs typeface="Calibri"/>
              </a:rPr>
              <a:t>serviço</a:t>
            </a: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D916669-A910-41AC-89DF-8C50A0F0A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659" y="1385079"/>
            <a:ext cx="3695700" cy="32252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221C5C-F76E-4E88-88A5-A033EE768EEC}"/>
              </a:ext>
            </a:extLst>
          </p:cNvPr>
          <p:cNvSpPr txBox="1"/>
          <p:nvPr/>
        </p:nvSpPr>
        <p:spPr>
          <a:xfrm>
            <a:off x="5162909" y="4397314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b="1" dirty="0" err="1"/>
              <a:t>Contratar</a:t>
            </a:r>
            <a:endParaRPr lang="en-GB" sz="1600" b="1">
              <a:cs typeface="Calibri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44A17F-D3A2-40C3-8EAA-1776AAA79280}"/>
              </a:ext>
            </a:extLst>
          </p:cNvPr>
          <p:cNvSpPr txBox="1"/>
          <p:nvPr/>
        </p:nvSpPr>
        <p:spPr>
          <a:xfrm>
            <a:off x="0" y="4803998"/>
            <a:ext cx="5545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Ana Paula Carvalho, Guilherme Guerreiro, João Barreira e José Bastos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163DDFF-FCF3-4A73-9223-1D7077B5DD44}"/>
              </a:ext>
            </a:extLst>
          </p:cNvPr>
          <p:cNvSpPr txBox="1"/>
          <p:nvPr/>
        </p:nvSpPr>
        <p:spPr>
          <a:xfrm>
            <a:off x="5868144" y="4803998"/>
            <a:ext cx="325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LI4 – MIEI – Universidade do Minho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7C264A1-3BA7-4B24-954F-104EA3192E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20" y="4803998"/>
            <a:ext cx="322332" cy="33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637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0" y="1330424"/>
            <a:ext cx="9144000" cy="1968228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 Unicode MS" panose="020B0604020202020204" pitchFamily="34" charset="-128"/>
              </a:rPr>
              <a:t>“KIDDO”</a:t>
            </a:r>
            <a:br>
              <a:rPr lang="pt-PT" sz="4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 Unicode MS" panose="020B0604020202020204" pitchFamily="34" charset="-128"/>
              </a:rPr>
            </a:br>
            <a:r>
              <a:rPr lang="pt-PT" sz="4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 Unicode MS" panose="020B0604020202020204" pitchFamily="34" charset="-128"/>
              </a:rPr>
              <a:t>-</a:t>
            </a:r>
            <a:br>
              <a:rPr lang="pt-PT" sz="4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 Unicode MS" panose="020B0604020202020204" pitchFamily="34" charset="-128"/>
              </a:rPr>
            </a:br>
            <a:r>
              <a:rPr lang="pt-PT" sz="4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 Unicode MS" panose="020B0604020202020204" pitchFamily="34" charset="-128"/>
              </a:rPr>
              <a:t> </a:t>
            </a:r>
            <a:r>
              <a:rPr lang="pt-PT" sz="40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 Unicode MS" panose="020B0604020202020204" pitchFamily="34" charset="-128"/>
              </a:rPr>
              <a:t>SERVIÇO DE </a:t>
            </a:r>
            <a:r>
              <a:rPr lang="pt-PT" sz="4000" b="1" i="1" dirty="0">
                <a:latin typeface="MS UI Gothic" panose="020B0600070205080204" pitchFamily="34" charset="-128"/>
                <a:ea typeface="MS UI Gothic" panose="020B0600070205080204" pitchFamily="34" charset="-128"/>
                <a:cs typeface="Arial Unicode MS" panose="020B0604020202020204" pitchFamily="34" charset="-128"/>
              </a:rPr>
              <a:t>BABYSITTING</a:t>
            </a:r>
            <a:r>
              <a:rPr lang="pt-PT" sz="40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 Unicode MS" panose="020B0604020202020204" pitchFamily="34" charset="-128"/>
              </a:rPr>
              <a:t> 24/7</a:t>
            </a:r>
            <a:endParaRPr lang="pt-PT" sz="5400" dirty="0">
              <a:latin typeface="MS UI Gothic" panose="020B0600070205080204" pitchFamily="34" charset="-128"/>
              <a:ea typeface="MS UI Gothic" panose="020B060007020508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39947" y="3723874"/>
            <a:ext cx="7096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Ana Paula Carvalho, Guilherme Guerreiro, João Barreira e José Bastos (Grupo 4) Laboratórios de Informática IV – MIEI – Universidade do Minho</a:t>
            </a:r>
          </a:p>
        </p:txBody>
      </p:sp>
      <p:pic>
        <p:nvPicPr>
          <p:cNvPr id="1026" name="Picture 2" descr="https://www.eng.uminho.pt/SiteAsset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95" y="3554597"/>
            <a:ext cx="1296144" cy="10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7B50DA-1692-48C8-8A32-43A61465B054}"/>
              </a:ext>
            </a:extLst>
          </p:cNvPr>
          <p:cNvSpPr txBox="1"/>
          <p:nvPr/>
        </p:nvSpPr>
        <p:spPr>
          <a:xfrm>
            <a:off x="0" y="4393433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Fase</a:t>
            </a:r>
            <a:r>
              <a:rPr lang="en-US" sz="1600" u="sng" dirty="0">
                <a:latin typeface="MS UI Gothic" panose="020B0600070205080204" pitchFamily="34" charset="-128"/>
                <a:ea typeface="MS UI Gothic" panose="020B0600070205080204" pitchFamily="34" charset="-128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49757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Requisitos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4803998"/>
            <a:ext cx="5545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Ana Paula Carvalho, Guilherme Guerreiro, João Barreira e José Bastos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868144" y="4803998"/>
            <a:ext cx="325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LI4 – MIEI – Universidade do Minho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20" y="4803998"/>
            <a:ext cx="322332" cy="332206"/>
          </a:xfrm>
          <a:prstGeom prst="rect">
            <a:avLst/>
          </a:prstGeom>
        </p:spPr>
      </p:pic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E9AC0B01-8057-4FF6-B4E2-8FFC18C64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563638"/>
            <a:ext cx="7467168" cy="1088068"/>
          </a:xfrm>
        </p:spPr>
        <p:txBody>
          <a:bodyPr anchor="ctr"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O </a:t>
            </a: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levantamento de requisitos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é uma fase de extrema importância </a:t>
            </a:r>
            <a:endParaRPr lang="pt-BR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Garantem correspondência entre </a:t>
            </a: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o que é esperado 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e o </a:t>
            </a: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produto final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Nos requisitos do sistema existem </a:t>
            </a:r>
            <a:r>
              <a:rPr lang="pt-PT" b="1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requisitos funcionais 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e </a:t>
            </a:r>
            <a:r>
              <a:rPr lang="pt-PT" b="1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não funcionais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. </a:t>
            </a:r>
            <a:endParaRPr lang="pt-PT" b="1" i="1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294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Requisitos do Utilizador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4803998"/>
            <a:ext cx="5545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Ana Paula Carvalho, Guilherme Guerreiro, João Barreira e José Bastos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868144" y="4803998"/>
            <a:ext cx="325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LI4 – MIEI – Universidade do Minho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20" y="4803998"/>
            <a:ext cx="322332" cy="332206"/>
          </a:xfrm>
          <a:prstGeom prst="rect">
            <a:avLst/>
          </a:prstGeom>
        </p:spPr>
      </p:pic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E9AC0B01-8057-4FF6-B4E2-8FFC18C64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303021"/>
            <a:ext cx="7467168" cy="2945512"/>
          </a:xfrm>
        </p:spPr>
        <p:txBody>
          <a:bodyPr>
            <a:normAutofit lnSpcReduction="10000"/>
          </a:bodyPr>
          <a:lstStyle/>
          <a:p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O cliente aceder aos </a:t>
            </a: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perfis das </a:t>
            </a:r>
            <a:r>
              <a:rPr lang="pt-PT" i="1" dirty="0" err="1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babysitters</a:t>
            </a:r>
            <a:endParaRPr lang="pt-PT" i="1" dirty="0">
              <a:solidFill>
                <a:schemeClr val="accent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Cada serviço tem um </a:t>
            </a:r>
            <a:r>
              <a:rPr lang="pt-PT" b="1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cliente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um </a:t>
            </a:r>
            <a:r>
              <a:rPr lang="pt-PT" b="1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prestador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e particularidades associadas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 O babysitter </a:t>
            </a:r>
            <a:r>
              <a:rPr lang="pt-BR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escolhe se quer realizar o serviço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b="1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Tanto os solicitadores como os prestadores têm </a:t>
            </a:r>
            <a:r>
              <a:rPr lang="pt-BR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dados públicos 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e </a:t>
            </a:r>
            <a:r>
              <a:rPr lang="pt-BR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dados privados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b="1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O concorrente a</a:t>
            </a:r>
            <a:r>
              <a:rPr lang="pt-BR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babysitter 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é </a:t>
            </a:r>
            <a:r>
              <a:rPr lang="pt-BR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analisado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 antes de ser inserido no sistema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b="1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Alguns dados dos prestadores só podem ser modificados por </a:t>
            </a:r>
            <a:r>
              <a:rPr lang="pt-BR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administradores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b="1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Cada serviço prestado gera uma </a:t>
            </a:r>
            <a:r>
              <a:rPr lang="pt-BR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fatura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 Comunicação facilitada entre </a:t>
            </a:r>
            <a:r>
              <a:rPr lang="pt-BR" b="1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prestador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 e </a:t>
            </a:r>
            <a:r>
              <a:rPr lang="pt-BR" b="1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cliente</a:t>
            </a:r>
            <a:endParaRPr lang="pt-PT" b="1" dirty="0">
              <a:solidFill>
                <a:schemeClr val="accent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545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Requisitos do Sistema</a:t>
            </a:r>
            <a:br>
              <a:rPr lang="pt-PT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</a:br>
            <a:r>
              <a:rPr lang="pt-PT" sz="2800" b="1" spc="-1" dirty="0"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Funcionais</a:t>
            </a:r>
            <a:endParaRPr lang="pt-PT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4803998"/>
            <a:ext cx="5545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Ana Paula Carvalho, Guilherme Guerreiro, João Barreira e José Bastos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868144" y="4803998"/>
            <a:ext cx="325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LI4 – MIEI – Universidade do Minho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20" y="4803998"/>
            <a:ext cx="322332" cy="332206"/>
          </a:xfrm>
          <a:prstGeom prst="rect">
            <a:avLst/>
          </a:prstGeom>
        </p:spPr>
      </p:pic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E9AC0B01-8057-4FF6-B4E2-8FFC18C64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491630"/>
            <a:ext cx="7467168" cy="3017520"/>
          </a:xfrm>
        </p:spPr>
        <p:txBody>
          <a:bodyPr anchor="t"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b="1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Existência de um </a:t>
            </a: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catálogo de </a:t>
            </a:r>
            <a:r>
              <a:rPr lang="pt-PT" i="1" dirty="0" err="1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babysitters</a:t>
            </a: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para a consulta dos clientes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b="1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Primeiro é gerado um </a:t>
            </a: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pedido de serviço 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pelo solicitador. Se este for aceite pelo prestador, gera-se um </a:t>
            </a: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serviço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b="1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A geração de um pedido de serviço </a:t>
            </a: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notifica o prestador 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associado</a:t>
            </a:r>
            <a:r>
              <a:rPr lang="pt-PT" b="1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e é adicionado à sua </a:t>
            </a: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lista de pedidos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O perfil de um </a:t>
            </a:r>
            <a:r>
              <a:rPr lang="pt-PT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babysitter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pode ser consultado pelo </a:t>
            </a: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catálogo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e o do cliente pelo </a:t>
            </a: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pedido de serviço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Privacidade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nos dados referentes a pagamentos de ambos utilizadores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Disponibilização de um modo de </a:t>
            </a: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submissão de candidaturas 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a ser geridas pelos </a:t>
            </a: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administradores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Se a candidatura é aceite </a:t>
            </a: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o perfil é gerado pela administração 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e facultados os </a:t>
            </a: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dados de acesso 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ao candidato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A aceitação de um serviço despoleta </a:t>
            </a: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troca de contactos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Assim que um serviço for concluído, é </a:t>
            </a: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gerada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uma fatura</a:t>
            </a:r>
          </a:p>
        </p:txBody>
      </p:sp>
    </p:spTree>
    <p:extLst>
      <p:ext uri="{BB962C8B-B14F-4D97-AF65-F5344CB8AC3E}">
        <p14:creationId xmlns:p14="http://schemas.microsoft.com/office/powerpoint/2010/main" val="278699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Requisitos do Sistema</a:t>
            </a:r>
            <a:br>
              <a:rPr lang="pt-PT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</a:br>
            <a:r>
              <a:rPr lang="pt-PT" sz="28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Não Funcionais</a:t>
            </a:r>
            <a:endParaRPr lang="pt-PT" sz="2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4803998"/>
            <a:ext cx="5545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Ana Paula Carvalho, Guilherme Guerreiro, João Barreira e José Bastos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868144" y="4803998"/>
            <a:ext cx="325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LI4 – MIEI – Universidade do Minho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20" y="4803998"/>
            <a:ext cx="322332" cy="332206"/>
          </a:xfrm>
          <a:prstGeom prst="rect">
            <a:avLst/>
          </a:prstGeom>
        </p:spPr>
      </p:pic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E9AC0B01-8057-4FF6-B4E2-8FFC18C64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491630"/>
            <a:ext cx="7467168" cy="648072"/>
          </a:xfrm>
        </p:spPr>
        <p:txBody>
          <a:bodyPr anchor="ctr"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b="1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Não existe necessidade de </a:t>
            </a: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hardware específico</a:t>
            </a:r>
            <a:endParaRPr lang="pt-PT" b="1" i="1" dirty="0">
              <a:solidFill>
                <a:schemeClr val="accent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0269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Diagrama de Use Case </a:t>
            </a:r>
            <a:endParaRPr lang="pt-PT" sz="2800" b="1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4803998"/>
            <a:ext cx="5545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Ana Paula Carvalho, Guilherme Guerreiro, João Barreira e José Bastos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868144" y="4803998"/>
            <a:ext cx="325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LI4 – MIEI – Universidade do Minho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20" y="4803998"/>
            <a:ext cx="322332" cy="332206"/>
          </a:xfrm>
          <a:prstGeom prst="rect">
            <a:avLst/>
          </a:prstGeom>
        </p:spPr>
      </p:pic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E9AC0B01-8057-4FF6-B4E2-8FFC18C64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491630"/>
            <a:ext cx="3024336" cy="3017520"/>
          </a:xfrm>
        </p:spPr>
        <p:txBody>
          <a:bodyPr anchor="ctr">
            <a:normAutofit/>
          </a:bodyPr>
          <a:lstStyle/>
          <a:p>
            <a:pPr marL="505206" lvl="1" indent="-28575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Reflete a </a:t>
            </a:r>
            <a:r>
              <a:rPr lang="pt-PT" sz="1400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interação</a:t>
            </a:r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dos vários tipos de </a:t>
            </a:r>
            <a:r>
              <a:rPr lang="pt-PT" sz="1400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utilizadores</a:t>
            </a:r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com a </a:t>
            </a:r>
            <a:r>
              <a:rPr lang="pt-PT" sz="1400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aplicação</a:t>
            </a:r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</a:p>
          <a:p>
            <a:pPr marL="505206" lvl="1" indent="-28575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Definimos </a:t>
            </a:r>
            <a:r>
              <a:rPr lang="pt-PT" sz="1400" b="1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três</a:t>
            </a:r>
            <a:r>
              <a:rPr lang="pt-PT" sz="1400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tipos de utilizadores</a:t>
            </a:r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com acessos a funcionalidades diferentes</a:t>
            </a:r>
          </a:p>
          <a:p>
            <a:pPr marL="505206" lvl="1" indent="-28575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 entidade </a:t>
            </a:r>
            <a:r>
              <a:rPr lang="pt-PT" sz="1400" b="1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utilizador</a:t>
            </a:r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é um utilizador sem sessão iniciada que pode fazer </a:t>
            </a:r>
            <a:r>
              <a:rPr lang="pt-PT" sz="1400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registo</a:t>
            </a:r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</a:t>
            </a:r>
            <a:r>
              <a:rPr lang="pt-PT" sz="1400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autenticar-se</a:t>
            </a:r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ou </a:t>
            </a:r>
            <a:r>
              <a:rPr lang="pt-PT" sz="1400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submeter uma candidatura</a:t>
            </a:r>
            <a:endParaRPr lang="pt-PT" sz="1400" b="1" i="1" dirty="0">
              <a:solidFill>
                <a:schemeClr val="accent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0" indent="0" algn="just">
              <a:buNone/>
            </a:pPr>
            <a:endParaRPr lang="pt-PT" sz="1600" b="1" i="1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0E99163-22FF-470E-A014-AD38C6CB5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110" y="1363596"/>
            <a:ext cx="3359282" cy="337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20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Especificações de Use Cases</a:t>
            </a:r>
            <a:endParaRPr lang="pt-PT" sz="2800" b="1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4803998"/>
            <a:ext cx="5545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Ana Paula Carvalho, Guilherme Guerreiro, João Barreira e José Bastos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868144" y="4803998"/>
            <a:ext cx="325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LI4 – MIEI – Universidade do Minho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20" y="4803998"/>
            <a:ext cx="322332" cy="332206"/>
          </a:xfrm>
          <a:prstGeom prst="rect">
            <a:avLst/>
          </a:prstGeom>
        </p:spPr>
      </p:pic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E9AC0B01-8057-4FF6-B4E2-8FFC18C64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240" y="1646118"/>
            <a:ext cx="3168352" cy="1289328"/>
          </a:xfrm>
        </p:spPr>
        <p:txBody>
          <a:bodyPr anchor="ctr">
            <a:normAutofit/>
          </a:bodyPr>
          <a:lstStyle/>
          <a:p>
            <a:pPr marL="505206" lvl="1" indent="-285750">
              <a:buFont typeface="Wingdings" panose="05000000000000000000" pitchFamily="2" charset="2"/>
              <a:buChar char="§"/>
            </a:pPr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Melhor compreensão dos </a:t>
            </a:r>
            <a:r>
              <a:rPr lang="pt-PT" sz="1400" b="1" i="1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Use Cases</a:t>
            </a:r>
            <a:r>
              <a:rPr lang="pt-PT" sz="1400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</a:p>
          <a:p>
            <a:pPr marL="505206" lvl="1" indent="-285750" algn="just">
              <a:buFont typeface="Wingdings" panose="05000000000000000000" pitchFamily="2" charset="2"/>
              <a:buChar char="§"/>
            </a:pPr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Simulam os vários</a:t>
            </a:r>
            <a:r>
              <a:rPr lang="pt-PT" sz="1400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comportamentos do sistema</a:t>
            </a:r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para cada uma das </a:t>
            </a:r>
            <a:r>
              <a:rPr lang="pt-PT" sz="1400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interações</a:t>
            </a:r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com o utilizador</a:t>
            </a:r>
            <a:endParaRPr lang="pt-PT" sz="1400" b="1" i="1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48DDCE9-3005-4187-8A2D-43DCCAFA0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1635646"/>
            <a:ext cx="4153800" cy="25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629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F503C8-8FFE-44E4-99CB-9E182CD00A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1506</Words>
  <Application>Microsoft Office PowerPoint</Application>
  <PresentationFormat>On-screen Show (16:9)</PresentationFormat>
  <Paragraphs>210</Paragraphs>
  <Slides>34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MS UI Gothic</vt:lpstr>
      <vt:lpstr>Arial</vt:lpstr>
      <vt:lpstr>Arial Unicode MS</vt:lpstr>
      <vt:lpstr>Calibri</vt:lpstr>
      <vt:lpstr>Calibri Light</vt:lpstr>
      <vt:lpstr>Times New Roman</vt:lpstr>
      <vt:lpstr>Wingdings</vt:lpstr>
      <vt:lpstr>Retrospetiva</vt:lpstr>
      <vt:lpstr>“KIDDO” -  SERVIÇO DE BABYSITTING 24/7</vt:lpstr>
      <vt:lpstr>PowerPoint Presentation</vt:lpstr>
      <vt:lpstr>Contextualização</vt:lpstr>
      <vt:lpstr>Requisitos</vt:lpstr>
      <vt:lpstr>Requisitos do Utilizador</vt:lpstr>
      <vt:lpstr>Requisitos do Sistema Funcionais</vt:lpstr>
      <vt:lpstr>Requisitos do Sistema Não Funcionais</vt:lpstr>
      <vt:lpstr>Diagrama de Use Case </vt:lpstr>
      <vt:lpstr>Especificações de Use Cases</vt:lpstr>
      <vt:lpstr>PowerPoint Presentation</vt:lpstr>
      <vt:lpstr>Diagramas de Sequência</vt:lpstr>
      <vt:lpstr>PowerPoint Presentation</vt:lpstr>
      <vt:lpstr>PowerPoint Presentation</vt:lpstr>
      <vt:lpstr>PowerPoint Presentation</vt:lpstr>
      <vt:lpstr>Diagramas de Sequência de Subsistemas</vt:lpstr>
      <vt:lpstr>PowerPoint Presentation</vt:lpstr>
      <vt:lpstr>PowerPoint Presentation</vt:lpstr>
      <vt:lpstr>PowerPoint Presentation</vt:lpstr>
      <vt:lpstr>Diagramas de Atividade</vt:lpstr>
      <vt:lpstr>PowerPoint Presentation</vt:lpstr>
      <vt:lpstr>Modelo de Domínio</vt:lpstr>
      <vt:lpstr>PowerPoint Presentation</vt:lpstr>
      <vt:lpstr>Diagrama de Classes</vt:lpstr>
      <vt:lpstr>PowerPoint Presentation</vt:lpstr>
      <vt:lpstr>Máquinas de Estado</vt:lpstr>
      <vt:lpstr>PowerPoint Presentation</vt:lpstr>
      <vt:lpstr>PowerPoint Presentation</vt:lpstr>
      <vt:lpstr>Base de Dados Modelo Conceptual</vt:lpstr>
      <vt:lpstr>Base de Dados Modelo Conceptual</vt:lpstr>
      <vt:lpstr>Base de Dados Modelo Lógico</vt:lpstr>
      <vt:lpstr>Mockups da interface</vt:lpstr>
      <vt:lpstr>Mockups da interface</vt:lpstr>
      <vt:lpstr>Mockups da interface</vt:lpstr>
      <vt:lpstr>“KIDDO” -  SERVIÇO DE BABYSITTING 24/7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“KIDDO” -  SERVIÇO DE BABYSITTING 24/7</dc:title>
  <dc:creator/>
  <cp:keywords/>
  <cp:lastModifiedBy/>
  <cp:revision>7</cp:revision>
  <dcterms:created xsi:type="dcterms:W3CDTF">2016-10-09T01:04:30Z</dcterms:created>
  <dcterms:modified xsi:type="dcterms:W3CDTF">2018-04-26T15:26:37Z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