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3"/>
  </p:notesMasterIdLst>
  <p:sldIdLst>
    <p:sldId id="256" r:id="rId3"/>
    <p:sldId id="28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13A1CBB7-8601-4E74-B7D2-F93D7A4EF45B}">
          <p14:sldIdLst>
            <p14:sldId id="256"/>
            <p14:sldId id="28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5394" autoAdjust="0"/>
  </p:normalViewPr>
  <p:slideViewPr>
    <p:cSldViewPr>
      <p:cViewPr varScale="1">
        <p:scale>
          <a:sx n="109" d="100"/>
          <a:sy n="109" d="100"/>
        </p:scale>
        <p:origin x="77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13-03-2018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9D9EAC-60F7-49D6-B0D6-B67C409AF434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154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‹#›</a:t>
            </a:fld>
            <a:endParaRPr kumimoji="0"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800" dirty="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“KIDDO”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-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SERVIÇO DE </a:t>
            </a:r>
            <a:r>
              <a:rPr lang="pt-PT" sz="4000" b="1" i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BABYSITTING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24/7</a:t>
            </a:r>
            <a:endParaRPr lang="pt-PT" sz="54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9947" y="3723874"/>
            <a:ext cx="709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 (Grupo 4) Laboratórios de Informática IV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5" y="3554597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B50DA-1692-48C8-8A32-43A61465B054}"/>
              </a:ext>
            </a:extLst>
          </p:cNvPr>
          <p:cNvSpPr txBox="1"/>
          <p:nvPr/>
        </p:nvSpPr>
        <p:spPr>
          <a:xfrm>
            <a:off x="0" y="439343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Fase</a:t>
            </a:r>
            <a:r>
              <a:rPr lang="en-US" sz="16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Plano de Desenvolvimento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0F0A0-AB6B-4FFE-A97B-8DE8D4C3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7" y="2211710"/>
            <a:ext cx="8281801" cy="2121067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F90F6B67-AD9E-4EFB-965A-112E6FBB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86409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Foi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também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feito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planeamento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desenvolvimento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posterior 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que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resultou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seguinte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Diagrama</a:t>
            </a:r>
            <a:r>
              <a:rPr lang="en-US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de Gantt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  <a:endParaRPr lang="pt-BR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1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PT" sz="3600" b="1" strike="noStrike" spc="-35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Resumo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99640" y="1491480"/>
            <a:ext cx="7466760" cy="30171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Motivação e Objetivos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Identidade do Sistema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Justificação, Viabilidade e Utilidade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Recursos Necessários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 do Sistema (Maquete)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Medidas de Sucesso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Plano de Desenvolvimento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4803840"/>
            <a:ext cx="55454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Ana Paula Carvalho, Guilherme Guerreiro, João Barreira e José Bastos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868000" y="4803840"/>
            <a:ext cx="325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LI4 – MIEI – Universidade do Minho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5"/>
          <p:cNvPicPr/>
          <p:nvPr/>
        </p:nvPicPr>
        <p:blipFill>
          <a:blip r:embed="rId3"/>
          <a:stretch/>
        </p:blipFill>
        <p:spPr>
          <a:xfrm>
            <a:off x="5617800" y="4803840"/>
            <a:ext cx="321840" cy="33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6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Atualmente, as pessoas utilizam um grande número de serviços que estão disponíveis de forma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nos seus dispositivos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próximos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como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smartphones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computadores pessoais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entanto, o mundo atual é cada vez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frenético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atribulado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existindo uma simbiose perigosa entre a vida pessoal e profissional, o que dá lugar 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imprevistos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menor disponibilidade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Um destes casos são os pais dos dias de hoje que, por todos estes fatores,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nem sempre têm possibilidade de cuidar permanentemente dos seus filhos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Não havendo possibilidade de recorrer a outros familiares, surge a necessidade de contratar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que permitam colmatar este problema e tornar as suas vidas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cómodas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organizadas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Neste contexto,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pretende afirmar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-se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como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solução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ajuda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na vida destes mesmos pais, oferecendo um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 simples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dispor de qualquer pessoa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Motivação e Objetivos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pt-PT" b="1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motivo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por detrás da conceção deste projeto, prende-se pelo facto de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não existir um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mercado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desenvolvido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ramo da prestação de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serviços de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babysitting online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Assim sendo, a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pretende marcar uma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posição de protagonismo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distinguindo-se pela criação de uma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plataforma inovadora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 disponibilize um serviço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simples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cómodo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tem como </a:t>
            </a:r>
            <a:r>
              <a:rPr lang="pt-BR" b="1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objetivo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oferecer uma opção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confiável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pondo ao dispor de qualquer pai ou mãe um amplo leque de </a:t>
            </a:r>
            <a:r>
              <a:rPr lang="pt-BR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r>
              <a:rPr lang="pt-BR" i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aprovados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previamente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Queremos, então, que, com poucos cliques, 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pais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possam ver as suas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vidas facilitadas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oferecer um maior público-alvo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cuidadores especializados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 crianças e jovens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ambiciona uma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larga</a:t>
            </a:r>
            <a:r>
              <a:rPr lang="pt-BR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adesão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 irá contribuir para 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afirmação deste tipo de serviços na sociedade atual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9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Identidade do Sistema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11F4430-6BDA-4720-8E1C-F307A46A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86409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será um serviço de prestação de serviços de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babysitting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ao domicílio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capaz de funcionar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24 horas por dia, 7 dias por semana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Existirão dois tipos de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utilizadores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: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os </a:t>
            </a:r>
            <a:r>
              <a:rPr lang="pt-BR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requisitadores do serviço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os </a:t>
            </a:r>
            <a:r>
              <a:rPr lang="pt-BR" i="1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24D72-65F4-431F-886B-5401500E0088}"/>
              </a:ext>
            </a:extLst>
          </p:cNvPr>
          <p:cNvCxnSpPr>
            <a:cxnSpLocks/>
          </p:cNvCxnSpPr>
          <p:nvPr/>
        </p:nvCxnSpPr>
        <p:spPr>
          <a:xfrm>
            <a:off x="3995936" y="228371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9DD667-BB48-4157-B220-16DE92895B7F}"/>
              </a:ext>
            </a:extLst>
          </p:cNvPr>
          <p:cNvCxnSpPr/>
          <p:nvPr/>
        </p:nvCxnSpPr>
        <p:spPr>
          <a:xfrm flipH="1">
            <a:off x="1619672" y="242773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96436A-8BAB-4FAC-881D-D2B40B53D44D}"/>
              </a:ext>
            </a:extLst>
          </p:cNvPr>
          <p:cNvCxnSpPr/>
          <p:nvPr/>
        </p:nvCxnSpPr>
        <p:spPr>
          <a:xfrm>
            <a:off x="1619672" y="242773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6A2CDD-1A8E-4CDA-B71E-6D30E7184980}"/>
              </a:ext>
            </a:extLst>
          </p:cNvPr>
          <p:cNvSpPr txBox="1"/>
          <p:nvPr/>
        </p:nvSpPr>
        <p:spPr>
          <a:xfrm>
            <a:off x="344137" y="2680578"/>
            <a:ext cx="4464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Acesso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um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catálogo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para consulta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dos </a:t>
            </a:r>
            <a:r>
              <a:rPr lang="pt-BR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disponíveis (pode pesquisar segundo critérios como, p. e., localização ou experiência);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Requisição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(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sujeito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disponibilidade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Ambas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as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entidades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acordam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detalhes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é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feito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agendamento</a:t>
            </a:r>
            <a:endParaRPr lang="en-US" sz="1400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realizado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é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efetuada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cobrança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com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envio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fatura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e-mail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ou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42F11-EEF0-493F-8FBE-48E17F7E4373}"/>
              </a:ext>
            </a:extLst>
          </p:cNvPr>
          <p:cNvCxnSpPr>
            <a:cxnSpLocks/>
          </p:cNvCxnSpPr>
          <p:nvPr/>
        </p:nvCxnSpPr>
        <p:spPr>
          <a:xfrm>
            <a:off x="6444208" y="228371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270B1-AF6F-4C68-9CCC-25BD35A4B533}"/>
              </a:ext>
            </a:extLst>
          </p:cNvPr>
          <p:cNvCxnSpPr>
            <a:cxnSpLocks/>
          </p:cNvCxnSpPr>
          <p:nvPr/>
        </p:nvCxnSpPr>
        <p:spPr>
          <a:xfrm flipH="1">
            <a:off x="6444208" y="242773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F5A38-9F46-4557-87F8-02976A9C09B6}"/>
              </a:ext>
            </a:extLst>
          </p:cNvPr>
          <p:cNvCxnSpPr/>
          <p:nvPr/>
        </p:nvCxnSpPr>
        <p:spPr>
          <a:xfrm>
            <a:off x="7164288" y="242773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5AFBEF-A7BF-4F13-A6A2-79050FF7E86E}"/>
              </a:ext>
            </a:extLst>
          </p:cNvPr>
          <p:cNvSpPr txBox="1"/>
          <p:nvPr/>
        </p:nvSpPr>
        <p:spPr>
          <a:xfrm>
            <a:off x="4808627" y="2671921"/>
            <a:ext cx="4315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Registo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sujeição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aprovação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Recebe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contacto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dos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possíveis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clientes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procedendo-se de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igual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forma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Através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móvel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poderão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consultar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agendamentos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respetivas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localizações</a:t>
            </a:r>
            <a:endParaRPr lang="en-US" sz="1400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EB2BFC-EE29-44B5-815D-C15956BC663C}"/>
              </a:ext>
            </a:extLst>
          </p:cNvPr>
          <p:cNvSpPr txBox="1"/>
          <p:nvPr/>
        </p:nvSpPr>
        <p:spPr>
          <a:xfrm>
            <a:off x="3921873" y="435122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14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EB3BCB-D27D-498A-854E-6D49F87BF995}"/>
              </a:ext>
            </a:extLst>
          </p:cNvPr>
          <p:cNvSpPr txBox="1"/>
          <p:nvPr/>
        </p:nvSpPr>
        <p:spPr>
          <a:xfrm>
            <a:off x="7638126" y="3931769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móvel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1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Justificação, Viabilidade e Utilidade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37B007A9-5E0E-4082-9762-0D3E28B0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 ideia para o desenvolvimento desta aplicação surgiu através do facto de a equipa ter constatado que arranjar um </a:t>
            </a:r>
            <a:r>
              <a:rPr lang="pt-PT" i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nem sempre se revela uma tarefa fácil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A vida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atarefada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frenética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que os pais levam, por vezes impossibilita uma presença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permanente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junto dos filhos.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Recorrem frequentemente a familiares mas nem sempre é uma opção para pais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ativos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deslocalizados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da família.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PT" i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pretende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revolucionar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este panorama, tanto do lado dos pais, como dos cuidadores.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2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Recursos Necessários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595F17D-E940-4FBD-877D-229D38F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5472608" cy="30243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Utilização de várias </a:t>
            </a:r>
            <a:r>
              <a:rPr lang="pt-PT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ferramentas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nível do desenvolvimento do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vamos utilizar o </a:t>
            </a:r>
            <a:r>
              <a:rPr lang="pt-BR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Bootstrap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nos auxiliar no processo de codificação do HTML, CSS e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Javascript 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(1)</a:t>
            </a:r>
            <a:endParaRPr lang="pt-BR" sz="1400" u="sng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Precisaremos ainda de um serviço de localização GPS na nossa aplicação móvel, pelo que iremos utilizar o </a:t>
            </a:r>
            <a:r>
              <a:rPr lang="pt-BR" i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Google Maps e respetiva API 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(2)</a:t>
            </a:r>
            <a:r>
              <a:rPr lang="pt-BR" sz="1400" i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</a:t>
            </a:r>
            <a:endParaRPr lang="pt-BR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3D6D92-5567-41D4-A989-17CCC7EEAE56}"/>
              </a:ext>
            </a:extLst>
          </p:cNvPr>
          <p:cNvCxnSpPr>
            <a:cxnSpLocks/>
          </p:cNvCxnSpPr>
          <p:nvPr/>
        </p:nvCxnSpPr>
        <p:spPr>
          <a:xfrm>
            <a:off x="3131840" y="1635646"/>
            <a:ext cx="2731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CEFEA-A8A0-4CF2-9F37-A5C1724C1CAC}"/>
              </a:ext>
            </a:extLst>
          </p:cNvPr>
          <p:cNvSpPr txBox="1"/>
          <p:nvPr/>
        </p:nvSpPr>
        <p:spPr>
          <a:xfrm>
            <a:off x="5862918" y="1303021"/>
            <a:ext cx="3202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Excel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será utilizado para o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planeamento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desenvolvimento do projeto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Visual Paradigm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projeto;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Word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escrita dos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relatórios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/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documentação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PowerPoint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as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apresentações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SQL Server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persistência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dados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Visual Studio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irá ser o nosso </a:t>
            </a:r>
            <a:r>
              <a:rPr lang="pt-BR" sz="12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.NET (C#)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codificação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aplicação. </a:t>
            </a:r>
          </a:p>
        </p:txBody>
      </p:sp>
      <p:pic>
        <p:nvPicPr>
          <p:cNvPr id="1026" name="Picture 2" descr="Image result for bootstrap components">
            <a:extLst>
              <a:ext uri="{FF2B5EF4-FFF2-40B4-BE49-F238E27FC236}">
                <a16:creationId xmlns:a16="http://schemas.microsoft.com/office/drawing/2014/main" id="{D3D19A74-3A1E-4E92-A098-0F972947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2" y="3330028"/>
            <a:ext cx="2778202" cy="13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1ECBF1-9E15-4BCB-81B5-F0C111B6DF09}"/>
              </a:ext>
            </a:extLst>
          </p:cNvPr>
          <p:cNvSpPr txBox="1"/>
          <p:nvPr/>
        </p:nvSpPr>
        <p:spPr>
          <a:xfrm>
            <a:off x="683568" y="387235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(1)</a:t>
            </a:r>
            <a:endParaRPr lang="pt-BR" sz="14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8FFD7C-570A-4B9C-B99A-E5A317419D7B}"/>
              </a:ext>
            </a:extLst>
          </p:cNvPr>
          <p:cNvSpPr txBox="1"/>
          <p:nvPr/>
        </p:nvSpPr>
        <p:spPr>
          <a:xfrm>
            <a:off x="4572000" y="391930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(2)</a:t>
            </a:r>
            <a:endParaRPr lang="pt-BR" sz="14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8B81F5-D635-4248-B325-DFF92EB2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166" y="3543271"/>
            <a:ext cx="2578195" cy="10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do Sistema (Maquete)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30DFC-0A39-4F56-A182-8D03BE056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46" y="1345716"/>
            <a:ext cx="2618576" cy="3367288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EF2602F3-5D85-40D7-8F91-55DA06DC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5400600" cy="322137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Front-end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tem duas vertentes: </a:t>
            </a:r>
            <a:r>
              <a:rPr lang="pt-PT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aplicação móvel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i="1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pt-PT" b="1" dirty="0" err="1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Back-end</a:t>
            </a:r>
            <a:r>
              <a:rPr lang="pt-PT" b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corresponde ao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servidor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que sustenta a nossa aplicação, bem como à implementação das funcionalidades escondidas aos utilizadores. Estando sempre em atividade, o servidor será o local onde ocorrerá o armazenamento de todos os dados dos utilizadores e dos serviços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Assim sendo, é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importante que exista uma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correta ligação entre ambos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por forma a apresentar os dados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corretos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aos clientes e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 uma forma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rápida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confiável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endParaRPr lang="pt-BR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201A2-82A8-4458-8356-0306BC544B1F}"/>
              </a:ext>
            </a:extLst>
          </p:cNvPr>
          <p:cNvCxnSpPr>
            <a:cxnSpLocks/>
          </p:cNvCxnSpPr>
          <p:nvPr/>
        </p:nvCxnSpPr>
        <p:spPr>
          <a:xfrm>
            <a:off x="3347864" y="1707654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EA21BC-0C8B-4933-AFE4-4BB6FE56ACFD}"/>
              </a:ext>
            </a:extLst>
          </p:cNvPr>
          <p:cNvCxnSpPr>
            <a:cxnSpLocks/>
          </p:cNvCxnSpPr>
          <p:nvPr/>
        </p:nvCxnSpPr>
        <p:spPr>
          <a:xfrm flipH="1">
            <a:off x="1403648" y="177966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E6D0F-F2DB-457B-8CEE-AF334C895DBD}"/>
              </a:ext>
            </a:extLst>
          </p:cNvPr>
          <p:cNvCxnSpPr>
            <a:cxnSpLocks/>
          </p:cNvCxnSpPr>
          <p:nvPr/>
        </p:nvCxnSpPr>
        <p:spPr>
          <a:xfrm>
            <a:off x="1403648" y="177966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7858C6-2711-435B-A79E-902840DE82AF}"/>
              </a:ext>
            </a:extLst>
          </p:cNvPr>
          <p:cNvSpPr txBox="1"/>
          <p:nvPr/>
        </p:nvSpPr>
        <p:spPr>
          <a:xfrm>
            <a:off x="2898668" y="1923678"/>
            <a:ext cx="288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Irá servir de suporte aos </a:t>
            </a:r>
            <a:r>
              <a:rPr lang="pt-PT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clientes</a:t>
            </a:r>
            <a:r>
              <a:rPr lang="pt-PT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dando acesso à contratação de serviços, informações sobre o funcionamento do sistema e avaliações </a:t>
            </a:r>
            <a:endParaRPr lang="pt-PT" sz="1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7A270-D1AE-4929-ABDD-CB179BE0DDD0}"/>
              </a:ext>
            </a:extLst>
          </p:cNvPr>
          <p:cNvCxnSpPr/>
          <p:nvPr/>
        </p:nvCxnSpPr>
        <p:spPr>
          <a:xfrm>
            <a:off x="4594860" y="170765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D9E0A4-0FC8-485F-BF8B-E4DEDB703337}"/>
              </a:ext>
            </a:extLst>
          </p:cNvPr>
          <p:cNvSpPr txBox="1"/>
          <p:nvPr/>
        </p:nvSpPr>
        <p:spPr>
          <a:xfrm>
            <a:off x="323528" y="1938694"/>
            <a:ext cx="23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Será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uma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ferramenta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auxiliar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aos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permitindo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exemplo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consultar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agendamentos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respetivas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localizações</a:t>
            </a:r>
            <a:endParaRPr lang="pt-PT" sz="12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1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Medidas de Sucesso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1C99AB-779C-4F48-8FB2-9B989E1D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É necessário que o produto seja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melhorado ao longo do tempo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, sofrendo nova atualizações em prol da melhoria do produto final.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interface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apresentada deve ser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intuitiva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,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simples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 de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fácil manuseamento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Realizar um conjunto de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testes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para verificar que as funcionalidades presentes se encontram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sem erros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Deve ser feita uma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divulgação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em massa nas redes sociais mais influentes.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Garantir formas inovadoras de cativar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novos utilizadores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Assegurar 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rapidez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fluidez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de todo o processo a que o utilizador é submetido.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814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1170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UI Gothic</vt:lpstr>
      <vt:lpstr>Arial</vt:lpstr>
      <vt:lpstr>Arial Unicode MS</vt:lpstr>
      <vt:lpstr>Calibri</vt:lpstr>
      <vt:lpstr>Calibri Light</vt:lpstr>
      <vt:lpstr>Times New Roman</vt:lpstr>
      <vt:lpstr>Wingdings</vt:lpstr>
      <vt:lpstr>Retrospetiva</vt:lpstr>
      <vt:lpstr>“KIDDO” -  SERVIÇO DE BABYSITTING 24/7</vt:lpstr>
      <vt:lpstr>PowerPoint Presentation</vt:lpstr>
      <vt:lpstr>Contextualização</vt:lpstr>
      <vt:lpstr>Motivação e Objetivos</vt:lpstr>
      <vt:lpstr>Identidade do Sistema</vt:lpstr>
      <vt:lpstr>Justificação, Viabilidade e Utilidade</vt:lpstr>
      <vt:lpstr>Recursos Necessários</vt:lpstr>
      <vt:lpstr>Modelo do Sistema (Maquete)</vt:lpstr>
      <vt:lpstr>Medidas de Sucesso</vt:lpstr>
      <vt:lpstr>Plano de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2018-03-13T14:14:10Z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