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2"/>
  </p:sldMasterIdLst>
  <p:notesMasterIdLst>
    <p:notesMasterId r:id="rId13"/>
  </p:notesMasterIdLst>
  <p:sldIdLst>
    <p:sldId id="256" r:id="rId3"/>
    <p:sldId id="265" r:id="rId4"/>
    <p:sldId id="276" r:id="rId5"/>
    <p:sldId id="268" r:id="rId6"/>
    <p:sldId id="273" r:id="rId7"/>
    <p:sldId id="274" r:id="rId8"/>
    <p:sldId id="277" r:id="rId9"/>
    <p:sldId id="278" r:id="rId10"/>
    <p:sldId id="279" r:id="rId11"/>
    <p:sldId id="280" r:id="rId12"/>
  </p:sldIdLst>
  <p:sldSz cx="9144000" cy="5143500" type="screen16x9"/>
  <p:notesSz cx="6858000" cy="9144000"/>
  <p:defaultTextStyle>
    <a:lvl1pPr marL="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>
      <p:cViewPr varScale="1">
        <p:scale>
          <a:sx n="108" d="100"/>
          <a:sy n="108" d="100"/>
        </p:scale>
        <p:origin x="751" y="3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0-09T03:15:48.112" idx="1">
    <p:pos x="10" y="10"/>
    <p:text>- Confrontar fog vs cloud
- Falar em concreto de cada um dos pontos das figuras
- Falar dos que faltam: heterogeneidade e interoperabilidade
- Introduzir slide seguinte (importancia na IoT)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PT" sz="1200"/>
            </a:lvl1pPr>
            <a:extLst/>
          </a:lstStyle>
          <a:p>
            <a:fld id="{A8ADFD5B-A66C-449C-B6E8-FB716D07777D}" type="datetimeFigureOut">
              <a:rPr lang="pt-PT"/>
              <a:pPr/>
              <a:t>09/10/2016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PT"/>
              <a:t>Clique para editar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PT" sz="1200"/>
            </a:lvl1pPr>
            <a:extLst/>
          </a:lstStyle>
          <a:p>
            <a:fld id="{CA5D3BF3-D352-46FC-8343-31F56E6730EA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99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3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09/10/2016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09/10/2016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09/10/2016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09/10/2016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PT" smtClean="0"/>
              <a:pPr/>
              <a:t>09/10/2016</a:t>
            </a:fld>
            <a:endParaRPr kumimoji="0"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240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09/10/2016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31859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09/10/2016</a:t>
            </a:fld>
            <a:endParaRPr kumimoji="0"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1430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09/10/2016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09/10/2016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F49A8198-4617-485E-9585-4840B69DBBA6}" type="datetime1">
              <a:rPr lang="pt-PT" smtClean="0"/>
              <a:pPr/>
              <a:t>09/10/2016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kumimoji="0" lang="pt-PT" smtClean="0">
                <a:solidFill>
                  <a:srgbClr val="FFFFFF"/>
                </a:solidFill>
              </a:rPr>
              <a:pPr/>
              <a:t>‹nº›</a:t>
            </a:fld>
            <a:endParaRPr kumimoji="0"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09/10/2016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8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2800"/>
          </a:p>
        </p:txBody>
      </p:sp>
    </p:spTree>
    <p:extLst>
      <p:ext uri="{BB962C8B-B14F-4D97-AF65-F5344CB8AC3E}">
        <p14:creationId xmlns:p14="http://schemas.microsoft.com/office/powerpoint/2010/main" val="34761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pt-PT" smtClean="0"/>
              <a:pPr/>
              <a:t>09/10/2016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FOG COMPUTING</a:t>
            </a:r>
            <a:b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</a:br>
            <a:r>
              <a:rPr lang="pt-PT" sz="4000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E A INTERNET OF THINGS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22960" y="372387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Pires Barreira e Miguel Silva (PL2.1)</a:t>
            </a:r>
          </a:p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Redes de Computadores – MIEI – Universidade do Minho</a:t>
            </a: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16" y="3512208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43800" cy="1088068"/>
          </a:xfrm>
        </p:spPr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Conclusões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</a:t>
            </a:r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João Pires Barreira e Miguel Silva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27984" y="4786443"/>
            <a:ext cx="4896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Redes de Computadores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62" y="4803998"/>
            <a:ext cx="322332" cy="332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99592" y="1635646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Com a introdução do 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verifica-se uma melhoria no tratamento dos dados, o que se torna interessante no contexto da 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Internet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of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Things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nomeadamente em aplicações no mundo real</a:t>
            </a:r>
          </a:p>
          <a:p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O aparecimento do 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Computing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faz com que não nos tenhamos de preocupar com o processamento da grande quantidade de informação gerada nos sistemas da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IoT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,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para nos focarmos na aplicação desta arquitetura emergente nos mais variados contextos</a:t>
            </a:r>
            <a:endParaRPr lang="pt-PT" i="1" dirty="0"/>
          </a:p>
          <a:p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45711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Introdução – O que é o Fog Computing?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</a:t>
            </a:r>
            <a:r>
              <a:rPr lang="pt-PT" sz="15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João Pires Barreira</a:t>
            </a:r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Miguel Silva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27984" y="4786443"/>
            <a:ext cx="4896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Redes de Computadores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62" y="4803998"/>
            <a:ext cx="322332" cy="332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0790" y="1419622"/>
            <a:ext cx="873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O 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 Computing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é uma arquitetura que descentraliza e deslocaliza os serviços de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cloud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dos servidores distantes para dispositivos no limite da rede local ao utilizador.</a:t>
            </a:r>
          </a:p>
        </p:txBody>
      </p:sp>
      <p:sp>
        <p:nvSpPr>
          <p:cNvPr id="5" name="Nuvem 4"/>
          <p:cNvSpPr/>
          <p:nvPr/>
        </p:nvSpPr>
        <p:spPr>
          <a:xfrm>
            <a:off x="1259632" y="2427734"/>
            <a:ext cx="1944216" cy="1152128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-72008" y="408294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Latência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27584" y="4038615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Limite de largura de banda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347864" y="402907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Segurança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267744" y="403833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Conexão à internet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27684" y="274339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Cloud</a:t>
            </a:r>
          </a:p>
        </p:txBody>
      </p:sp>
      <p:sp>
        <p:nvSpPr>
          <p:cNvPr id="39" name="Nuvem 38"/>
          <p:cNvSpPr/>
          <p:nvPr/>
        </p:nvSpPr>
        <p:spPr>
          <a:xfrm>
            <a:off x="5819923" y="2426507"/>
            <a:ext cx="1944216" cy="115212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CaixaDeTexto 45"/>
          <p:cNvSpPr txBox="1"/>
          <p:nvPr/>
        </p:nvSpPr>
        <p:spPr>
          <a:xfrm>
            <a:off x="4410763" y="4027852"/>
            <a:ext cx="1239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Interações em tempo real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390068" y="4037105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Suporta mobilidade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7849295" y="4037105"/>
            <a:ext cx="110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Geo-distribution</a:t>
            </a:r>
            <a:endParaRPr lang="pt-PT" sz="1400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828035" y="4037105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Location</a:t>
            </a:r>
            <a:r>
              <a:rPr lang="pt-PT" sz="1400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sz="1400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awareness</a:t>
            </a:r>
            <a:endParaRPr lang="pt-PT" sz="1400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287975" y="274217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</a:t>
            </a:r>
          </a:p>
        </p:txBody>
      </p:sp>
      <p:cxnSp>
        <p:nvCxnSpPr>
          <p:cNvPr id="89" name="Conexão reta 88"/>
          <p:cNvCxnSpPr/>
          <p:nvPr/>
        </p:nvCxnSpPr>
        <p:spPr>
          <a:xfrm>
            <a:off x="2255527" y="3577158"/>
            <a:ext cx="0" cy="21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xão reta unidirecional 89"/>
          <p:cNvCxnSpPr/>
          <p:nvPr/>
        </p:nvCxnSpPr>
        <p:spPr>
          <a:xfrm>
            <a:off x="2795587" y="3794409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xão reta unidirecional 90"/>
          <p:cNvCxnSpPr/>
          <p:nvPr/>
        </p:nvCxnSpPr>
        <p:spPr>
          <a:xfrm>
            <a:off x="3875707" y="3794409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/>
          <p:cNvCxnSpPr/>
          <p:nvPr/>
        </p:nvCxnSpPr>
        <p:spPr>
          <a:xfrm>
            <a:off x="467544" y="3803243"/>
            <a:ext cx="3419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xão reta unidirecional 92"/>
          <p:cNvCxnSpPr/>
          <p:nvPr/>
        </p:nvCxnSpPr>
        <p:spPr>
          <a:xfrm>
            <a:off x="467544" y="3803243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xão reta unidirecional 93"/>
          <p:cNvCxnSpPr/>
          <p:nvPr/>
        </p:nvCxnSpPr>
        <p:spPr>
          <a:xfrm>
            <a:off x="1621357" y="3803243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xão reta 94"/>
          <p:cNvCxnSpPr/>
          <p:nvPr/>
        </p:nvCxnSpPr>
        <p:spPr>
          <a:xfrm>
            <a:off x="6792031" y="3577158"/>
            <a:ext cx="0" cy="21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xão reta unidirecional 95"/>
          <p:cNvCxnSpPr/>
          <p:nvPr/>
        </p:nvCxnSpPr>
        <p:spPr>
          <a:xfrm>
            <a:off x="7332091" y="3794409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unidirecional 96"/>
          <p:cNvCxnSpPr/>
          <p:nvPr/>
        </p:nvCxnSpPr>
        <p:spPr>
          <a:xfrm>
            <a:off x="8412211" y="3794409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xão reta 97"/>
          <p:cNvCxnSpPr/>
          <p:nvPr/>
        </p:nvCxnSpPr>
        <p:spPr>
          <a:xfrm>
            <a:off x="5004048" y="3803243"/>
            <a:ext cx="3419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unidirecional 98"/>
          <p:cNvCxnSpPr/>
          <p:nvPr/>
        </p:nvCxnSpPr>
        <p:spPr>
          <a:xfrm>
            <a:off x="5004048" y="3803243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xão reta unidirecional 99"/>
          <p:cNvCxnSpPr/>
          <p:nvPr/>
        </p:nvCxnSpPr>
        <p:spPr>
          <a:xfrm>
            <a:off x="6157861" y="3803243"/>
            <a:ext cx="0" cy="2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8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1" grpId="0"/>
      <p:bldP spid="22" grpId="0"/>
      <p:bldP spid="23" grpId="0"/>
      <p:bldP spid="26" grpId="0"/>
      <p:bldP spid="39" grpId="0" animBg="1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43800" cy="1088068"/>
          </a:xfrm>
        </p:spPr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Âmbito de aplicação – A 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a </a:t>
            </a: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IoT</a:t>
            </a:r>
            <a:endParaRPr lang="pt-PT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</a:t>
            </a:r>
            <a:r>
              <a:rPr lang="pt-PT" sz="15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João Pires Barreira</a:t>
            </a:r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Miguel Silva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27984" y="4786443"/>
            <a:ext cx="4896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Redes de Computadores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62" y="4803998"/>
            <a:ext cx="322332" cy="33220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3528" y="1384374"/>
            <a:ext cx="873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A 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é especialmente importante no contexto da 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Internet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of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Things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(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IoT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) devido às vantagens apresentadas, que contribuem para uma maior eficiência de processos no tratamento da chamada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Big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Data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.</a:t>
            </a:r>
            <a:endParaRPr lang="pt-PT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71750"/>
            <a:ext cx="2016224" cy="1781117"/>
          </a:xfrm>
          <a:prstGeom prst="rect">
            <a:avLst/>
          </a:prstGeom>
        </p:spPr>
      </p:pic>
      <p:sp>
        <p:nvSpPr>
          <p:cNvPr id="11" name="Seta de movimento para a direita 10"/>
          <p:cNvSpPr/>
          <p:nvPr/>
        </p:nvSpPr>
        <p:spPr>
          <a:xfrm>
            <a:off x="3645801" y="2571750"/>
            <a:ext cx="1564366" cy="54580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 de movimento para a direita 11"/>
          <p:cNvSpPr/>
          <p:nvPr/>
        </p:nvSpPr>
        <p:spPr>
          <a:xfrm rot="10800000">
            <a:off x="3485745" y="3786950"/>
            <a:ext cx="1564366" cy="54580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Nuvem 12"/>
          <p:cNvSpPr/>
          <p:nvPr/>
        </p:nvSpPr>
        <p:spPr>
          <a:xfrm>
            <a:off x="5436096" y="2750133"/>
            <a:ext cx="2200645" cy="1347477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5965880" y="3193038"/>
            <a:ext cx="114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Cloud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810964" y="323366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Big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data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97083"/>
            <a:ext cx="1767159" cy="1561095"/>
          </a:xfrm>
          <a:prstGeom prst="rect">
            <a:avLst/>
          </a:prstGeom>
        </p:spPr>
      </p:pic>
      <p:sp>
        <p:nvSpPr>
          <p:cNvPr id="17" name="Seta de movimento para a direita 16"/>
          <p:cNvSpPr/>
          <p:nvPr/>
        </p:nvSpPr>
        <p:spPr>
          <a:xfrm rot="10800000">
            <a:off x="2394198" y="3612372"/>
            <a:ext cx="1296144" cy="54580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 de movimento para a direita 17"/>
          <p:cNvSpPr/>
          <p:nvPr/>
        </p:nvSpPr>
        <p:spPr>
          <a:xfrm>
            <a:off x="2470005" y="2478358"/>
            <a:ext cx="1296144" cy="54580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Nuvem 18"/>
          <p:cNvSpPr/>
          <p:nvPr/>
        </p:nvSpPr>
        <p:spPr>
          <a:xfrm>
            <a:off x="3805805" y="2655276"/>
            <a:ext cx="1944216" cy="115212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4219411" y="297550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</a:t>
            </a:r>
          </a:p>
        </p:txBody>
      </p:sp>
      <p:sp>
        <p:nvSpPr>
          <p:cNvPr id="21" name="Nuvem 20"/>
          <p:cNvSpPr/>
          <p:nvPr/>
        </p:nvSpPr>
        <p:spPr>
          <a:xfrm>
            <a:off x="7081729" y="2666792"/>
            <a:ext cx="1944216" cy="1152128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/>
          <p:cNvSpPr txBox="1"/>
          <p:nvPr/>
        </p:nvSpPr>
        <p:spPr>
          <a:xfrm>
            <a:off x="7549781" y="298245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Cloud</a:t>
            </a:r>
          </a:p>
        </p:txBody>
      </p:sp>
      <p:sp>
        <p:nvSpPr>
          <p:cNvPr id="23" name="Seta de movimento para a direita 22"/>
          <p:cNvSpPr/>
          <p:nvPr/>
        </p:nvSpPr>
        <p:spPr>
          <a:xfrm>
            <a:off x="5819037" y="2421454"/>
            <a:ext cx="1296144" cy="54580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 de movimento para a direita 23"/>
          <p:cNvSpPr/>
          <p:nvPr/>
        </p:nvSpPr>
        <p:spPr>
          <a:xfrm rot="10800000">
            <a:off x="5718319" y="3534501"/>
            <a:ext cx="1296144" cy="54580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aixaDeTexto 24"/>
          <p:cNvSpPr txBox="1"/>
          <p:nvPr/>
        </p:nvSpPr>
        <p:spPr>
          <a:xfrm>
            <a:off x="2451137" y="3056658"/>
            <a:ext cx="1239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Interações em tempo real</a:t>
            </a:r>
          </a:p>
        </p:txBody>
      </p:sp>
      <p:sp>
        <p:nvSpPr>
          <p:cNvPr id="26" name="Chaveta à esquerda 25"/>
          <p:cNvSpPr/>
          <p:nvPr/>
        </p:nvSpPr>
        <p:spPr>
          <a:xfrm rot="16200000">
            <a:off x="2835050" y="1557127"/>
            <a:ext cx="308762" cy="54577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/>
          <p:cNvSpPr txBox="1"/>
          <p:nvPr/>
        </p:nvSpPr>
        <p:spPr>
          <a:xfrm>
            <a:off x="2369828" y="4397160"/>
            <a:ext cx="1239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 local</a:t>
            </a:r>
          </a:p>
        </p:txBody>
      </p:sp>
    </p:spTree>
    <p:extLst>
      <p:ext uri="{BB962C8B-B14F-4D97-AF65-F5344CB8AC3E}">
        <p14:creationId xmlns:p14="http://schemas.microsoft.com/office/powerpoint/2010/main" val="55739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  <p:bldP spid="15" grpId="0"/>
      <p:bldP spid="15" grpId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43800" cy="1088068"/>
          </a:xfrm>
        </p:spPr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Propostas relevantes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</a:t>
            </a:r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João Pires Barreira e Miguel Silva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27984" y="4786443"/>
            <a:ext cx="4896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Redes de Computadores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62" y="4803998"/>
            <a:ext cx="322332" cy="332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99592" y="1635646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Smart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Vehicles</a:t>
            </a:r>
            <a:endParaRPr lang="pt-PT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endParaRPr lang="pt-PT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Empresas como a Google e a Tesla estão a apostar neste setor</a:t>
            </a:r>
            <a:endParaRPr lang="pt-PT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Veículos com condução automática</a:t>
            </a: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	Condução parcial – e.g. apenas estacionamento</a:t>
            </a: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	Condução total – e.g. condução “mãos livres”</a:t>
            </a: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São feitos de maneira a comunicarem uns com os outros</a:t>
            </a: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Têm a capacidade de se ligarem à Internet</a:t>
            </a:r>
          </a:p>
        </p:txBody>
      </p:sp>
    </p:spTree>
    <p:extLst>
      <p:ext uri="{BB962C8B-B14F-4D97-AF65-F5344CB8AC3E}">
        <p14:creationId xmlns:p14="http://schemas.microsoft.com/office/powerpoint/2010/main" val="238305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43800" cy="1088068"/>
          </a:xfrm>
        </p:spPr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Propostas relevantes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</a:t>
            </a:r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João Pires Barreira e Miguel Silva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27984" y="4786443"/>
            <a:ext cx="4896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Redes de Computadores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62" y="4803998"/>
            <a:ext cx="322332" cy="332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99592" y="1635646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Smart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Vehicles</a:t>
            </a:r>
            <a:endParaRPr lang="pt-PT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endParaRPr lang="pt-PT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Apenas o 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Computing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permite estas interações em tempo real</a:t>
            </a: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Com a 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é possível os automóveis,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access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points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semáforos inteligentes comunicarem entre si</a:t>
            </a: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Os dados retirados dos sensores no veículo e dos elementos próximos são tratados em tempo real</a:t>
            </a: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Esta comunicação permite uma viagem mais segura para o condutor do veículo</a:t>
            </a:r>
          </a:p>
        </p:txBody>
      </p:sp>
    </p:spTree>
    <p:extLst>
      <p:ext uri="{BB962C8B-B14F-4D97-AF65-F5344CB8AC3E}">
        <p14:creationId xmlns:p14="http://schemas.microsoft.com/office/powerpoint/2010/main" val="348048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43800" cy="1088068"/>
          </a:xfrm>
        </p:spPr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Propostas relevantes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</a:t>
            </a:r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João Pires Barreira e Miguel Silva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27984" y="4786443"/>
            <a:ext cx="4896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Redes de Computadores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62" y="4803998"/>
            <a:ext cx="322332" cy="332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99592" y="1635646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Smart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Traffic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Lights</a:t>
            </a:r>
            <a:endParaRPr lang="pt-PT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endParaRPr lang="pt-PT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Semáforos que se adaptam ao trânsito local</a:t>
            </a: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Alteram a sua cor de maneira a garantir mais segurança</a:t>
            </a: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Exemplo: quando a presença de uma ambulância é detetada</a:t>
            </a: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Exemplo: quando a presença de peões e de ciclistas é detetada nas proximidades de uma passadeira</a:t>
            </a:r>
          </a:p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Exemplo: quando um veículo próximo de uma passadeira vai em excesso de velocidade </a:t>
            </a:r>
          </a:p>
          <a:p>
            <a:pPr marL="285750" indent="-285750">
              <a:buFontTx/>
              <a:buChar char="-"/>
            </a:pPr>
            <a:endParaRPr lang="pt-PT" i="1" dirty="0"/>
          </a:p>
          <a:p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92464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Projetos atuais – Smart Grid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822960" y="1707654"/>
            <a:ext cx="4246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O projeto</a:t>
            </a:r>
            <a:r>
              <a:rPr lang="pt-PT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Smart Grid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trata-se de uma rede inteligente especializada em análise de dados, normalmente em tempo real, que permite a criação de um sistema elétrico mais eficiente e sustentável.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10" y="1691119"/>
            <a:ext cx="3822970" cy="2803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aixaDeTexto 8"/>
          <p:cNvSpPr txBox="1"/>
          <p:nvPr/>
        </p:nvSpPr>
        <p:spPr>
          <a:xfrm>
            <a:off x="0" y="4787774"/>
            <a:ext cx="4968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Pires Barreira e </a:t>
            </a:r>
            <a:r>
              <a:rPr lang="pt-PT" sz="15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Miguel Silva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27984" y="4787773"/>
            <a:ext cx="4896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Redes de Computadores – MIEI – Universidade do Minho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62" y="480532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8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Projetos atuais – Smart Grid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22960" y="1995686"/>
            <a:ext cx="3703320" cy="2533650"/>
          </a:xfrm>
        </p:spPr>
        <p:txBody>
          <a:bodyPr/>
          <a:lstStyle/>
          <a:p>
            <a:pPr marL="0" indent="0" algn="ctr">
              <a:buNone/>
            </a:pPr>
            <a:r>
              <a:rPr lang="pt-PT" sz="1800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Cloud</a:t>
            </a:r>
          </a:p>
          <a:p>
            <a:pPr marL="0" indent="0">
              <a:buNone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Permite armazenar grandes quantidades de informação</a:t>
            </a:r>
          </a:p>
          <a:p>
            <a:pPr marL="0" indent="0">
              <a:buNone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É armazenada a informação “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semi-permanente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”</a:t>
            </a:r>
          </a:p>
          <a:p>
            <a:pPr marL="0" indent="0">
              <a:buNone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Tem grande utilidade para o controlo de performance do sistema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63440" y="1995686"/>
            <a:ext cx="3703320" cy="2533650"/>
          </a:xfrm>
        </p:spPr>
        <p:txBody>
          <a:bodyPr/>
          <a:lstStyle/>
          <a:p>
            <a:pPr marL="0" indent="0" algn="ctr">
              <a:buNone/>
            </a:pPr>
            <a:r>
              <a:rPr lang="pt-PT" sz="1800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</a:t>
            </a:r>
          </a:p>
          <a:p>
            <a:pPr marL="0" indent="0">
              <a:buNone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Permite armazenar pequenas quantidades de informação</a:t>
            </a:r>
          </a:p>
          <a:p>
            <a:pPr marL="0" indent="0">
              <a:buNone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Normalmente , é armazenada informação efémera</a:t>
            </a:r>
          </a:p>
          <a:p>
            <a:pPr>
              <a:buFontTx/>
              <a:buChar char="-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Permite uma menor latência</a:t>
            </a:r>
          </a:p>
          <a:p>
            <a:pPr marL="0" indent="0">
              <a:buNone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Tem grande utilidade no tratamento de informação em tempo real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22960" y="1440849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Este projeto de “rede inteligente” foi criado através da interação conjunta entre a </a:t>
            </a:r>
            <a:r>
              <a:rPr lang="pt-PT" sz="1500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fog</a:t>
            </a:r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a </a:t>
            </a:r>
            <a:r>
              <a:rPr lang="pt-PT" sz="1500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cloud</a:t>
            </a:r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.</a:t>
            </a:r>
          </a:p>
          <a:p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0" y="4786443"/>
            <a:ext cx="4968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Pires Barreira e </a:t>
            </a:r>
            <a:r>
              <a:rPr lang="pt-PT" sz="15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Miguel Silva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427984" y="4786443"/>
            <a:ext cx="4896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Redes de Computadores – MIEI – Universidade do Minho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62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5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Projetos atuais – Smart Grid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822960" y="185167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O modo de implementação deste sistema é distribuído por camadas: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Camada relativa aos dispositivos do utilizador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Camada da Fog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Camada da Cloud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355726"/>
            <a:ext cx="2265040" cy="226504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0" y="4786444"/>
            <a:ext cx="4968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Pires Barreira e </a:t>
            </a:r>
            <a:r>
              <a:rPr lang="pt-PT" sz="15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Miguel Silva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427984" y="4786443"/>
            <a:ext cx="4896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Redes de Computadores – MIEI – Universidade do Minho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62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3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F503C8-8FFE-44E4-99CB-9E182CD00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670</Words>
  <Application>Microsoft Office PowerPoint</Application>
  <PresentationFormat>Apresentação no Ecrã (16:9)</PresentationFormat>
  <Paragraphs>88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MS UI Gothic</vt:lpstr>
      <vt:lpstr>Arial</vt:lpstr>
      <vt:lpstr>Arial Unicode MS</vt:lpstr>
      <vt:lpstr>Calibri</vt:lpstr>
      <vt:lpstr>Calibri Light</vt:lpstr>
      <vt:lpstr>Wingdings</vt:lpstr>
      <vt:lpstr>Retrospetiva</vt:lpstr>
      <vt:lpstr>FOG COMPUTING E A INTERNET OF THINGS</vt:lpstr>
      <vt:lpstr>Introdução – O que é o Fog Computing?</vt:lpstr>
      <vt:lpstr>Âmbito de aplicação – A Fog e a IoT</vt:lpstr>
      <vt:lpstr>Propostas relevantes</vt:lpstr>
      <vt:lpstr>Propostas relevantes</vt:lpstr>
      <vt:lpstr>Propostas relevantes</vt:lpstr>
      <vt:lpstr>Projetos atuais – Smart Grid</vt:lpstr>
      <vt:lpstr>Projetos atuais – Smart Grid</vt:lpstr>
      <vt:lpstr>Projetos atuais – Smart Grid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2016-10-09T01:04:30Z</dcterms:created>
  <dcterms:modified xsi:type="dcterms:W3CDTF">2016-10-09T23:07:45Z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