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99" r:id="rId6"/>
    <p:sldId id="265" r:id="rId7"/>
    <p:sldId id="300" r:id="rId8"/>
    <p:sldId id="268" r:id="rId9"/>
    <p:sldId id="301" r:id="rId10"/>
    <p:sldId id="302" r:id="rId11"/>
    <p:sldId id="303" r:id="rId12"/>
    <p:sldId id="304" r:id="rId13"/>
    <p:sldId id="305" r:id="rId14"/>
    <p:sldId id="306" r:id="rId15"/>
    <p:sldId id="286" r:id="rId16"/>
    <p:sldId id="262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A3D5"/>
    <a:srgbClr val="008DBB"/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83" d="100"/>
          <a:sy n="83" d="100"/>
        </p:scale>
        <p:origin x="799" y="31"/>
      </p:cViewPr>
      <p:guideLst>
        <p:guide orient="horz" pos="116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rgbClr val="09A3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m texto&#10;&#10;Descrição gerada com confiança muito alta">
            <a:extLst>
              <a:ext uri="{FF2B5EF4-FFF2-40B4-BE49-F238E27FC236}">
                <a16:creationId xmlns:a16="http://schemas.microsoft.com/office/drawing/2014/main" id="{901CFC7B-022F-491C-BA45-4D010F1D34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58"/>
            <a:ext cx="9144000" cy="48006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44008" y="3147814"/>
            <a:ext cx="24482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POS Tagging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496" y="4808135"/>
            <a:ext cx="1080120" cy="33618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pt-PT" altLang="ko-KR" dirty="0"/>
              <a:t>Grupo 7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3A45F0F-2115-4424-AE88-64B04CDC01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8424" y="4816450"/>
            <a:ext cx="648072" cy="31955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SPLN</a:t>
            </a:r>
            <a:endParaRPr lang="en-US" altLang="ko-KR" dirty="0"/>
          </a:p>
        </p:txBody>
      </p: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C47C3055-EBBA-42A8-BAD5-16F69F921C09}"/>
              </a:ext>
            </a:extLst>
          </p:cNvPr>
          <p:cNvCxnSpPr/>
          <p:nvPr userDrawn="1"/>
        </p:nvCxnSpPr>
        <p:spPr>
          <a:xfrm>
            <a:off x="0" y="4822158"/>
            <a:ext cx="9144000" cy="0"/>
          </a:xfrm>
          <a:prstGeom prst="line">
            <a:avLst/>
          </a:prstGeom>
          <a:ln w="28575">
            <a:solidFill>
              <a:srgbClr val="008DB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rgbClr val="09A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rgbClr val="09A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rgbClr val="09A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rgbClr val="09A3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rgbClr val="09A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rgbClr val="09A3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09A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rgbClr val="09A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rgbClr val="09A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rgbClr val="09A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rgbClr val="09A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rgbClr val="09A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8AD9CEA-AFD8-48E4-86E4-F8A4EDD74D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18030" y="2166267"/>
            <a:ext cx="2415029" cy="81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33BC911-21D6-4A84-A9BA-695D159B7F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0" y="4515966"/>
            <a:ext cx="1421949" cy="47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blipFill>
            <a:blip r:embed="rId2"/>
            <a:stretch>
              <a:fillRect t="-66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rgbClr val="09A3D5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CB192C1-892F-40DE-A12D-F7D68BF05E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569" y="3242670"/>
            <a:ext cx="936104" cy="31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09A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rgbClr val="09A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rgbClr val="09A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AFB6C0BA-BE6F-4AF3-864B-76E35F9E5D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3147814"/>
            <a:ext cx="2448272" cy="576064"/>
          </a:xfrm>
        </p:spPr>
        <p:txBody>
          <a:bodyPr/>
          <a:lstStyle/>
          <a:p>
            <a:r>
              <a:rPr lang="pt-PT" sz="2800" dirty="0"/>
              <a:t>POS </a:t>
            </a:r>
            <a:r>
              <a:rPr lang="pt-PT" sz="2800" dirty="0" err="1"/>
              <a:t>Tagging</a:t>
            </a:r>
            <a:endParaRPr lang="pt-PT" sz="2800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A659484-0C31-40C1-A4D3-D60E5CEB070A}"/>
              </a:ext>
            </a:extLst>
          </p:cNvPr>
          <p:cNvSpPr txBox="1">
            <a:spLocks/>
          </p:cNvSpPr>
          <p:nvPr/>
        </p:nvSpPr>
        <p:spPr>
          <a:xfrm>
            <a:off x="150753" y="4817910"/>
            <a:ext cx="892855" cy="33618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i="0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pt-PT" altLang="ko-KR" dirty="0"/>
              <a:t>Grupo 7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1BB389F8-9150-456F-9DC9-5EF76E455ED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16416" y="4817910"/>
            <a:ext cx="676831" cy="33618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defRPr>
            </a:lvl1pPr>
          </a:lstStyle>
          <a:p>
            <a:r>
              <a:rPr lang="en-US" altLang="ko-KR" sz="1400" dirty="0">
                <a:ea typeface="맑은 고딕" pitchFamily="50" charset="-127"/>
              </a:rPr>
              <a:t>SPLN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altLang="ko-KR" i="1" dirty="0"/>
              <a:t>Working Example</a:t>
            </a:r>
            <a:endParaRPr lang="ko-KR" alt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771550"/>
            <a:ext cx="9144000" cy="288032"/>
          </a:xfrm>
        </p:spPr>
        <p:txBody>
          <a:bodyPr/>
          <a:lstStyle/>
          <a:p>
            <a:pPr lvl="0"/>
            <a:r>
              <a:rPr lang="en-US" altLang="ko-KR" dirty="0" err="1"/>
              <a:t>spaCy</a:t>
            </a:r>
            <a:r>
              <a:rPr lang="en-US" altLang="ko-KR" dirty="0"/>
              <a:t> – </a:t>
            </a:r>
            <a:r>
              <a:rPr lang="en-US" altLang="ko-KR" i="1" dirty="0"/>
              <a:t>Dependencies Graph</a:t>
            </a:r>
            <a:endParaRPr lang="en-US" altLang="ko-K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ECB3EB7-877F-46DF-A4F4-A8BE36FD89BF}"/>
              </a:ext>
            </a:extLst>
          </p:cNvPr>
          <p:cNvSpPr txBox="1"/>
          <p:nvPr/>
        </p:nvSpPr>
        <p:spPr>
          <a:xfrm>
            <a:off x="845586" y="1347614"/>
            <a:ext cx="745282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generate_dependencies_graph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doc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type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service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compact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PT" sz="1200" b="1" dirty="0">
                <a:solidFill>
                  <a:srgbClr val="001080"/>
                </a:solidFill>
                <a:latin typeface="Consolas" panose="020B0609020204030204" pitchFamily="49" charset="0"/>
              </a:rPr>
              <a:t>background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white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’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black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font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Source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Sans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 Pro’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pt-PT" sz="1200" b="1" dirty="0">
                <a:solidFill>
                  <a:srgbClr val="AF00DB"/>
                </a:solidFill>
                <a:latin typeface="Consolas" panose="020B0609020204030204" pitchFamily="49" charset="0"/>
              </a:rPr>
              <a:t>    </a:t>
            </a:r>
            <a:r>
              <a:rPr lang="pt-PT" sz="12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service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html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pict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’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2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doc.sents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compact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compact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bg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 background, 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'color'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 color, 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font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font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PT" sz="1200" b="1" dirty="0">
                <a:solidFill>
                  <a:srgbClr val="AF00DB"/>
                </a:solidFill>
                <a:latin typeface="Consolas" panose="020B0609020204030204" pitchFamily="49" charset="0"/>
              </a:rPr>
              <a:t>    </a:t>
            </a:r>
            <a:r>
              <a:rPr lang="pt-PT" sz="12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service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’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displacy.serve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style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dep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PT" sz="1200" b="1" dirty="0">
                <a:solidFill>
                  <a:srgbClr val="AF00DB"/>
                </a:solidFill>
                <a:latin typeface="Consolas" panose="020B0609020204030204" pitchFamily="49" charset="0"/>
              </a:rPr>
              <a:t>    </a:t>
            </a:r>
            <a:r>
              <a:rPr lang="pt-PT" sz="12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html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’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html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displacy.render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style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dep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page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PT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html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re.sub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</a:t>
            </a:r>
            <a:r>
              <a:rPr lang="pt-PT" sz="1200" b="1" dirty="0">
                <a:solidFill>
                  <a:srgbClr val="811F3F"/>
                </a:solidFill>
                <a:latin typeface="Consolas" panose="020B0609020204030204" pitchFamily="49" charset="0"/>
              </a:rPr>
              <a:t>'.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pt-PT" sz="1200" b="1" dirty="0">
                <a:solidFill>
                  <a:srgbClr val="811F3F"/>
                </a:solidFill>
                <a:latin typeface="Consolas" panose="020B0609020204030204" pitchFamily="49" charset="0"/>
              </a:rPr>
              <a:t>&lt;body</a:t>
            </a:r>
            <a:r>
              <a:rPr lang="pt-PT" sz="1200" b="1" dirty="0">
                <a:solidFill>
                  <a:srgbClr val="D16969"/>
                </a:solidFill>
                <a:latin typeface="Consolas" panose="020B0609020204030204" pitchFamily="49" charset="0"/>
              </a:rPr>
              <a:t>[^</a:t>
            </a:r>
            <a:r>
              <a:rPr lang="pt-PT" sz="1200" b="1" dirty="0">
                <a:solidFill>
                  <a:srgbClr val="811F3F"/>
                </a:solidFill>
                <a:latin typeface="Consolas" panose="020B0609020204030204" pitchFamily="49" charset="0"/>
              </a:rPr>
              <a:t>&gt;</a:t>
            </a:r>
            <a:r>
              <a:rPr lang="pt-PT" sz="1200" b="1" dirty="0">
                <a:solidFill>
                  <a:srgbClr val="D16969"/>
                </a:solidFill>
                <a:latin typeface="Consolas" panose="020B0609020204030204" pitchFamily="49" charset="0"/>
              </a:rPr>
              <a:t>]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pt-PT" sz="1200" b="1" dirty="0">
                <a:solidFill>
                  <a:srgbClr val="811F3F"/>
                </a:solidFill>
                <a:latin typeface="Consolas" panose="020B0609020204030204" pitchFamily="49" charset="0"/>
              </a:rPr>
              <a:t>&gt;</a:t>
            </a:r>
            <a:r>
              <a:rPr lang="pt-PT" sz="1200" b="1" dirty="0">
                <a:solidFill>
                  <a:srgbClr val="D16969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>
                <a:solidFill>
                  <a:srgbClr val="811F3F"/>
                </a:solidFill>
                <a:latin typeface="Consolas" panose="020B0609020204030204" pitchFamily="49" charset="0"/>
              </a:rPr>
              <a:t>.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pt-PT" sz="1200" b="1" dirty="0">
                <a:solidFill>
                  <a:srgbClr val="D16969"/>
                </a:solidFill>
                <a:latin typeface="Consolas" panose="020B0609020204030204" pitchFamily="49" charset="0"/>
              </a:rPr>
              <a:t>)</a:t>
            </a:r>
            <a:r>
              <a:rPr lang="pt-PT" sz="1200" b="1" dirty="0">
                <a:solidFill>
                  <a:srgbClr val="811F3F"/>
                </a:solidFill>
                <a:latin typeface="Consolas" panose="020B0609020204030204" pitchFamily="49" charset="0"/>
              </a:rPr>
              <a:t>&lt;/body&gt;.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pt-PT" sz="1200" b="1" dirty="0">
                <a:solidFill>
                  <a:srgbClr val="811F3F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</a:t>
            </a:r>
            <a:r>
              <a:rPr lang="pt-PT" sz="1200" b="1" dirty="0">
                <a:solidFill>
                  <a:srgbClr val="811F3F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\1</a:t>
            </a:r>
            <a:r>
              <a:rPr lang="pt-PT" sz="1200" b="1" dirty="0">
                <a:solidFill>
                  <a:srgbClr val="811F3F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html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flags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re.DOTALL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res.append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html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PT" sz="1200" b="1" dirty="0">
                <a:solidFill>
                  <a:srgbClr val="AF00DB"/>
                </a:solidFill>
                <a:latin typeface="Consolas" panose="020B0609020204030204" pitchFamily="49" charset="0"/>
              </a:rPr>
              <a:t>    </a:t>
            </a:r>
            <a:r>
              <a:rPr lang="pt-PT" sz="12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pict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’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PT" sz="1200" b="1" dirty="0">
                <a:solidFill>
                  <a:srgbClr val="AF00DB"/>
                </a:solidFill>
                <a:latin typeface="Consolas" panose="020B0609020204030204" pitchFamily="49" charset="0"/>
              </a:rPr>
              <a:t>        for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pict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displacy.render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style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dep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res.append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pict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PT" sz="1200" b="1" dirty="0">
                <a:solidFill>
                  <a:srgbClr val="AF00DB"/>
                </a:solidFill>
                <a:latin typeface="Consolas" panose="020B0609020204030204" pitchFamily="49" charset="0"/>
              </a:rPr>
              <a:t>    </a:t>
            </a:r>
            <a:r>
              <a:rPr lang="pt-PT" sz="12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</a:t>
            </a:r>
            <a:endParaRPr lang="pt-PT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05870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altLang="ko-KR" i="1" dirty="0"/>
              <a:t>Working Example</a:t>
            </a:r>
            <a:endParaRPr lang="ko-KR" alt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771550"/>
            <a:ext cx="9144000" cy="288032"/>
          </a:xfrm>
        </p:spPr>
        <p:txBody>
          <a:bodyPr/>
          <a:lstStyle/>
          <a:p>
            <a:pPr lvl="0"/>
            <a:r>
              <a:rPr lang="en-US" altLang="ko-KR" dirty="0" err="1"/>
              <a:t>spaCy</a:t>
            </a:r>
            <a:r>
              <a:rPr lang="en-US" altLang="ko-KR" dirty="0"/>
              <a:t> – </a:t>
            </a:r>
            <a:r>
              <a:rPr lang="en-US" altLang="ko-KR" i="1" dirty="0"/>
              <a:t>Entity Tagger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ECB3EB7-877F-46DF-A4F4-A8BE36FD89BF}"/>
              </a:ext>
            </a:extLst>
          </p:cNvPr>
          <p:cNvSpPr txBox="1"/>
          <p:nvPr/>
        </p:nvSpPr>
        <p:spPr>
          <a:xfrm>
            <a:off x="1156121" y="1203012"/>
            <a:ext cx="687226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generate_tagged_text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doc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type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'server'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entities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colors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‘’</a:t>
            </a:r>
            <a:endParaRPr lang="pt-PT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200" b="1" dirty="0">
                <a:solidFill>
                  <a:srgbClr val="AF00DB"/>
                </a:solidFill>
                <a:latin typeface="Consolas" panose="020B0609020204030204" pitchFamily="49" charset="0"/>
              </a:rPr>
              <a:t>    </a:t>
            </a:r>
            <a:r>
              <a:rPr lang="pt-PT" sz="12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'server'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html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’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{}</a:t>
            </a:r>
          </a:p>
          <a:p>
            <a:r>
              <a:rPr lang="pt-PT" sz="1200" b="1" dirty="0">
                <a:solidFill>
                  <a:srgbClr val="AF00DB"/>
                </a:solidFill>
                <a:latin typeface="Consolas" panose="020B0609020204030204" pitchFamily="49" charset="0"/>
              </a:rPr>
              <a:t>        </a:t>
            </a:r>
            <a:r>
              <a:rPr lang="pt-PT" sz="12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entities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ents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entities</a:t>
            </a:r>
            <a:endParaRPr lang="pt-PT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200" b="1" dirty="0">
                <a:solidFill>
                  <a:srgbClr val="AF00DB"/>
                </a:solidFill>
                <a:latin typeface="Consolas" panose="020B0609020204030204" pitchFamily="49" charset="0"/>
              </a:rPr>
              <a:t>        </a:t>
            </a:r>
            <a:r>
              <a:rPr lang="pt-PT" sz="12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colors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colors</a:t>
            </a:r>
            <a:endParaRPr lang="pt-PT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200" b="1" dirty="0">
                <a:solidFill>
                  <a:srgbClr val="AF00DB"/>
                </a:solidFill>
                <a:latin typeface="Consolas" panose="020B0609020204030204" pitchFamily="49" charset="0"/>
              </a:rPr>
              <a:t>        </a:t>
            </a:r>
            <a:r>
              <a:rPr lang="pt-PT" sz="12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'server’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displacy.serve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style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ent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PT" sz="1200" b="1" dirty="0">
                <a:solidFill>
                  <a:srgbClr val="AF00DB"/>
                </a:solidFill>
                <a:latin typeface="Consolas" panose="020B0609020204030204" pitchFamily="49" charset="0"/>
              </a:rPr>
              <a:t>        </a:t>
            </a:r>
            <a:r>
              <a:rPr lang="pt-PT" sz="12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displacy.render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style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ent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PT" sz="1200" b="1" dirty="0">
                <a:solidFill>
                  <a:srgbClr val="AF00DB"/>
                </a:solidFill>
                <a:latin typeface="Consolas" panose="020B0609020204030204" pitchFamily="49" charset="0"/>
              </a:rPr>
              <a:t>    </a:t>
            </a:r>
            <a:r>
              <a:rPr lang="pt-PT" sz="12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res_list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pt-PT" sz="1200" b="1" dirty="0">
                <a:solidFill>
                  <a:srgbClr val="AF00DB"/>
                </a:solidFill>
                <a:latin typeface="Consolas" panose="020B0609020204030204" pitchFamily="49" charset="0"/>
              </a:rPr>
              <a:t>        for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PT" sz="1200" b="1" dirty="0">
                <a:solidFill>
                  <a:srgbClr val="AF00DB"/>
                </a:solidFill>
                <a:latin typeface="Consolas" panose="020B0609020204030204" pitchFamily="49" charset="0"/>
              </a:rPr>
              <a:t>            </a:t>
            </a:r>
            <a:r>
              <a:rPr lang="pt-PT" sz="12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word.ent_type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_:</a:t>
            </a:r>
          </a:p>
          <a:p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res_list.append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str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'{'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word.ent_type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_ + 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'}’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PT" sz="1200" b="1" dirty="0">
                <a:solidFill>
                  <a:srgbClr val="AF00DB"/>
                </a:solidFill>
                <a:latin typeface="Consolas" panose="020B0609020204030204" pitchFamily="49" charset="0"/>
              </a:rPr>
              <a:t>            </a:t>
            </a:r>
            <a:r>
              <a:rPr lang="pt-PT" sz="12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res_list.append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str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join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res_list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PT" sz="1200" b="1" dirty="0">
                <a:solidFill>
                  <a:srgbClr val="AF00DB"/>
                </a:solidFill>
                <a:latin typeface="Consolas" panose="020B0609020204030204" pitchFamily="49" charset="0"/>
              </a:rPr>
              <a:t>    </a:t>
            </a:r>
            <a:r>
              <a:rPr lang="pt-PT" sz="12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</a:t>
            </a:r>
            <a:endParaRPr lang="pt-PT" sz="1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89418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altLang="ko-KR" i="1" dirty="0"/>
              <a:t>Working Example</a:t>
            </a:r>
            <a:endParaRPr lang="ko-KR" alt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771550"/>
            <a:ext cx="9144000" cy="288032"/>
          </a:xfrm>
        </p:spPr>
        <p:txBody>
          <a:bodyPr/>
          <a:lstStyle/>
          <a:p>
            <a:pPr lvl="0"/>
            <a:r>
              <a:rPr lang="en-US" altLang="ko-KR" dirty="0" err="1"/>
              <a:t>spaCy</a:t>
            </a:r>
            <a:r>
              <a:rPr lang="en-US" altLang="ko-KR" dirty="0"/>
              <a:t> – </a:t>
            </a:r>
            <a:r>
              <a:rPr lang="en-US" altLang="ko-KR" i="1" dirty="0"/>
              <a:t>Tokenizer Exceptions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ECB3EB7-877F-46DF-A4F4-A8BE36FD89BF}"/>
              </a:ext>
            </a:extLst>
          </p:cNvPr>
          <p:cNvSpPr txBox="1"/>
          <p:nvPr/>
        </p:nvSpPr>
        <p:spPr>
          <a:xfrm>
            <a:off x="1601670" y="1986975"/>
            <a:ext cx="59406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add_tokenizer_exceptions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4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nlp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4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tokens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4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tokenizer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PT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t-PT" sz="1400" b="1" dirty="0">
                <a:solidFill>
                  <a:srgbClr val="AF00DB"/>
                </a:solidFill>
                <a:latin typeface="Consolas" panose="020B0609020204030204" pitchFamily="49" charset="0"/>
              </a:rPr>
              <a:t>    </a:t>
            </a:r>
            <a:r>
              <a:rPr lang="pt-PT" sz="14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tokenizer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PT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tokenizer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nlp.tokenizer</a:t>
            </a:r>
            <a:endParaRPr lang="pt-PT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b="1" dirty="0">
                <a:solidFill>
                  <a:srgbClr val="AF00DB"/>
                </a:solidFill>
                <a:latin typeface="Consolas" panose="020B0609020204030204" pitchFamily="49" charset="0"/>
              </a:rPr>
              <a:t>    for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token_attrs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tokens.items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PT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tokenizer.add_special_case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token_attrs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425050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8496944" cy="576064"/>
          </a:xfrm>
        </p:spPr>
        <p:txBody>
          <a:bodyPr/>
          <a:lstStyle/>
          <a:p>
            <a:pPr algn="ctr"/>
            <a:r>
              <a:rPr lang="en-US" altLang="ko-KR" b="1" dirty="0" err="1"/>
              <a:t>D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emonstração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accent2"/>
                </a:solidFill>
              </a:rPr>
              <a:t>spaCy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5" name="Imagem 24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45EC1C22-E297-4593-81D1-819F0C6D90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2" r="22826"/>
          <a:stretch/>
        </p:blipFill>
        <p:spPr>
          <a:xfrm>
            <a:off x="323528" y="3086012"/>
            <a:ext cx="2555721" cy="1710000"/>
          </a:xfrm>
          <a:prstGeom prst="rect">
            <a:avLst/>
          </a:prstGeom>
          <a:ln w="28575">
            <a:solidFill>
              <a:srgbClr val="09A3D5"/>
            </a:solidFill>
          </a:ln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08FC95D1-F8E5-4670-A7C4-4A7A75D153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730" y="3085115"/>
            <a:ext cx="3787742" cy="1710000"/>
          </a:xfrm>
          <a:prstGeom prst="rect">
            <a:avLst/>
          </a:prstGeom>
          <a:ln w="28575">
            <a:solidFill>
              <a:srgbClr val="09A3D5"/>
            </a:solidFill>
          </a:ln>
        </p:spPr>
      </p:pic>
      <p:pic>
        <p:nvPicPr>
          <p:cNvPr id="29" name="Imagem 28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1D24663E-B8EC-4E7B-8248-D39B1AE2C00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0" r="19836" b="3642"/>
          <a:stretch/>
        </p:blipFill>
        <p:spPr>
          <a:xfrm>
            <a:off x="5940152" y="910502"/>
            <a:ext cx="2880320" cy="2044682"/>
          </a:xfrm>
          <a:prstGeom prst="rect">
            <a:avLst/>
          </a:prstGeom>
          <a:ln w="28575">
            <a:solidFill>
              <a:srgbClr val="09A3D5"/>
            </a:solidFill>
          </a:ln>
        </p:spPr>
      </p:pic>
      <p:pic>
        <p:nvPicPr>
          <p:cNvPr id="31" name="Imagem 30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BA5105FA-07FE-49F0-93C5-49EA2FB0B83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" r="26127"/>
          <a:stretch/>
        </p:blipFill>
        <p:spPr>
          <a:xfrm>
            <a:off x="323528" y="912726"/>
            <a:ext cx="3168352" cy="2019064"/>
          </a:xfrm>
          <a:prstGeom prst="rect">
            <a:avLst/>
          </a:prstGeom>
          <a:ln w="28575">
            <a:solidFill>
              <a:srgbClr val="09A3D5"/>
            </a:solidFill>
          </a:ln>
        </p:spPr>
      </p:pic>
      <p:pic>
        <p:nvPicPr>
          <p:cNvPr id="33" name="Imagem 32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0EE3312D-BF69-403D-A834-0C84470A325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" r="62998"/>
          <a:stretch/>
        </p:blipFill>
        <p:spPr>
          <a:xfrm>
            <a:off x="2979639" y="3097496"/>
            <a:ext cx="1952700" cy="1708206"/>
          </a:xfrm>
          <a:prstGeom prst="rect">
            <a:avLst/>
          </a:prstGeom>
          <a:ln w="28575">
            <a:solidFill>
              <a:srgbClr val="09A3D5"/>
            </a:solidFill>
          </a:ln>
        </p:spPr>
      </p:pic>
      <p:pic>
        <p:nvPicPr>
          <p:cNvPr id="35" name="Imagem 34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F2F3A47C-AB1E-4248-BB89-24BBC47440C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87" r="26764"/>
          <a:stretch/>
        </p:blipFill>
        <p:spPr>
          <a:xfrm>
            <a:off x="3687094" y="910502"/>
            <a:ext cx="2057844" cy="2019600"/>
          </a:xfrm>
          <a:prstGeom prst="rect">
            <a:avLst/>
          </a:prstGeom>
          <a:ln w="28575">
            <a:solidFill>
              <a:srgbClr val="09A3D5"/>
            </a:solidFill>
          </a:ln>
        </p:spPr>
      </p:pic>
    </p:spTree>
    <p:extLst>
      <p:ext uri="{BB962C8B-B14F-4D97-AF65-F5344CB8AC3E}">
        <p14:creationId xmlns:p14="http://schemas.microsoft.com/office/powerpoint/2010/main" val="139524483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POS TAGGING</a:t>
            </a:r>
            <a:endParaRPr lang="ko-KR" alt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SPLN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50479" y="379652"/>
            <a:ext cx="61206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cs typeface="Arial" pitchFamily="34" charset="0"/>
              </a:rPr>
              <a:t>Conteúdo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99792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09A3D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94037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09A3D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88282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09A3D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82527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09A3D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699792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88282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76772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65262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792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spaCy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Conceito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organização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funcionalidades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419792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spaCy’s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POS Tagging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Utilização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419792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Working Example</a:t>
              </a:r>
              <a:endParaRPr lang="ko-KR" altLang="en-US" sz="14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Exemplificação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</a:t>
              </a:r>
              <a:r>
                <a:rPr lang="en-US" altLang="ko-KR" sz="12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spaCy</a:t>
              </a:r>
              <a:endParaRPr lang="ko-KR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419792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Demonstração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Demonstração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funcionamento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exemplo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anterior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6516216" y="411510"/>
            <a:ext cx="2492162" cy="12241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 err="1">
                <a:solidFill>
                  <a:srgbClr val="09A3D5"/>
                </a:solidFill>
                <a:latin typeface="+mj-lt"/>
                <a:cs typeface="Arial" pitchFamily="34" charset="0"/>
              </a:rPr>
              <a:t>spaCy</a:t>
            </a:r>
            <a:endParaRPr lang="en-US" altLang="ko-KR" sz="2800" b="1" dirty="0">
              <a:solidFill>
                <a:srgbClr val="09A3D5"/>
              </a:solidFill>
              <a:latin typeface="+mj-lt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Natural Language Processing (NLP)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63813" y="2061649"/>
            <a:ext cx="22566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É uma biblioteca </a:t>
            </a:r>
            <a:r>
              <a:rPr lang="pt-PT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open-</a:t>
            </a:r>
            <a:r>
              <a:rPr lang="pt-PT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source</a:t>
            </a:r>
            <a:r>
              <a:rPr lang="pt-P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para o processamento avançado de linguagem natural em </a:t>
            </a:r>
            <a:r>
              <a:rPr lang="pt-PT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Python</a:t>
            </a:r>
            <a:r>
              <a:rPr lang="pt-P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pt-PT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pt-PT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Doc</a:t>
            </a:r>
            <a:r>
              <a:rPr lang="pt-PT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  <a:r>
              <a:rPr lang="pt-P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sequência de </a:t>
            </a:r>
            <a:r>
              <a:rPr lang="pt-PT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tokens</a:t>
            </a:r>
            <a:r>
              <a:rPr lang="pt-PT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pt-P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 </a:t>
            </a:r>
            <a:r>
              <a:rPr lang="pt-PT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spans</a:t>
            </a:r>
            <a:r>
              <a:rPr lang="pt-P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pt-PT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pt-PT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Vocab</a:t>
            </a:r>
            <a:r>
              <a:rPr lang="pt-PT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  <a:r>
              <a:rPr lang="pt-P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conjunto de tabelas de </a:t>
            </a:r>
            <a:r>
              <a:rPr lang="pt-PT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look-</a:t>
            </a:r>
            <a:r>
              <a:rPr lang="pt-PT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up</a:t>
            </a:r>
            <a:r>
              <a:rPr lang="pt-P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que tornam</a:t>
            </a:r>
          </a:p>
          <a:p>
            <a:r>
              <a:rPr lang="pt-P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informação comum disponível entre documentos.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9" name="Marcador de Posição da Imagem 8">
            <a:extLst>
              <a:ext uri="{FF2B5EF4-FFF2-40B4-BE49-F238E27FC236}">
                <a16:creationId xmlns:a16="http://schemas.microsoft.com/office/drawing/2014/main" id="{18731465-5EDD-4897-B7F6-CCFC927DB9E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" b="11"/>
          <a:stretch>
            <a:fillRect/>
          </a:stretch>
        </p:blipFill>
        <p:spPr>
          <a:xfrm>
            <a:off x="251520" y="195263"/>
            <a:ext cx="5805487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5248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altLang="ko-KR" dirty="0" err="1"/>
              <a:t>Funcionalidades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771550"/>
            <a:ext cx="9144000" cy="288032"/>
          </a:xfrm>
        </p:spPr>
        <p:txBody>
          <a:bodyPr/>
          <a:lstStyle/>
          <a:p>
            <a:pPr lvl="0"/>
            <a:r>
              <a:rPr lang="en-US" altLang="ko-KR" dirty="0" err="1"/>
              <a:t>spaCy</a:t>
            </a:r>
            <a:endParaRPr lang="en-US" altLang="ko-KR" dirty="0"/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rgbClr val="09A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300683" y="1530872"/>
            <a:ext cx="2664296" cy="929628"/>
            <a:chOff x="803640" y="3362835"/>
            <a:chExt cx="2059657" cy="929628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ko-KR" sz="1200" dirty="0">
                  <a:solidFill>
                    <a:schemeClr val="bg1"/>
                  </a:solidFill>
                  <a:cs typeface="Arial" pitchFamily="34" charset="0"/>
                </a:rPr>
                <a:t>Separação de textos em segmentos significativos, como palavras, pontuação, etc.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i="1" dirty="0">
                  <a:solidFill>
                    <a:schemeClr val="bg1"/>
                  </a:solidFill>
                  <a:cs typeface="Arial" pitchFamily="34" charset="0"/>
                </a:rPr>
                <a:t>Tokenization</a:t>
              </a:r>
              <a:endParaRPr lang="ko-KR" altLang="en-US" sz="1400" b="1" i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00683" y="2538984"/>
            <a:ext cx="2664296" cy="929628"/>
            <a:chOff x="803640" y="3362835"/>
            <a:chExt cx="2059657" cy="92962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ko-KR" sz="1200" dirty="0">
                  <a:solidFill>
                    <a:schemeClr val="bg1"/>
                  </a:solidFill>
                  <a:cs typeface="Arial" pitchFamily="34" charset="0"/>
                </a:rPr>
                <a:t>Atribuição de classes gramaticais</a:t>
              </a:r>
            </a:p>
            <a:p>
              <a:r>
                <a:rPr lang="pt-PT" altLang="ko-KR" sz="1200" dirty="0">
                  <a:solidFill>
                    <a:schemeClr val="bg1"/>
                  </a:solidFill>
                  <a:cs typeface="Arial" pitchFamily="34" charset="0"/>
                </a:rPr>
                <a:t>(como verbo ou nome) a </a:t>
              </a:r>
              <a:r>
                <a:rPr lang="pt-PT" altLang="ko-KR" sz="1200" i="1" dirty="0" err="1">
                  <a:solidFill>
                    <a:schemeClr val="bg1"/>
                  </a:solidFill>
                  <a:cs typeface="Arial" pitchFamily="34" charset="0"/>
                </a:rPr>
                <a:t>tokens</a:t>
              </a:r>
              <a:r>
                <a:rPr lang="pt-PT" altLang="ko-KR" sz="1200" dirty="0">
                  <a:solidFill>
                    <a:schemeClr val="bg1"/>
                  </a:solidFill>
                  <a:cs typeface="Arial" pitchFamily="34" charset="0"/>
                </a:rPr>
                <a:t>, que constituem um </a:t>
              </a:r>
              <a:r>
                <a:rPr lang="pt-PT" altLang="ko-KR" sz="1200" i="1" dirty="0">
                  <a:solidFill>
                    <a:schemeClr val="bg1"/>
                  </a:solidFill>
                  <a:cs typeface="Arial" pitchFamily="34" charset="0"/>
                </a:rPr>
                <a:t>Doc</a:t>
              </a:r>
              <a:r>
                <a:rPr lang="pt-PT" altLang="ko-KR" sz="12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i="1" dirty="0">
                  <a:solidFill>
                    <a:schemeClr val="bg1"/>
                  </a:solidFill>
                  <a:cs typeface="Arial" pitchFamily="34" charset="0"/>
                </a:rPr>
                <a:t>POS Tagging</a:t>
              </a:r>
              <a:endParaRPr lang="ko-KR" altLang="en-US" sz="1400" b="1" i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00683" y="3547096"/>
            <a:ext cx="2664296" cy="929628"/>
            <a:chOff x="803640" y="3362835"/>
            <a:chExt cx="2059657" cy="929628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ko-KR" sz="1200" dirty="0">
                  <a:solidFill>
                    <a:schemeClr val="bg1"/>
                  </a:solidFill>
                  <a:cs typeface="Arial" pitchFamily="34" charset="0"/>
                </a:rPr>
                <a:t>Processo de obtenção de relações de dependência entre os elementos de uma frase, através de um </a:t>
              </a:r>
              <a:r>
                <a:rPr lang="pt-PT" altLang="ko-KR" sz="1200" i="1" dirty="0" err="1">
                  <a:solidFill>
                    <a:schemeClr val="bg1"/>
                  </a:solidFill>
                  <a:cs typeface="Arial" pitchFamily="34" charset="0"/>
                </a:rPr>
                <a:t>parser</a:t>
              </a:r>
              <a:r>
                <a:rPr lang="pt-PT" altLang="ko-KR" sz="12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i="1" dirty="0">
                  <a:solidFill>
                    <a:schemeClr val="bg1"/>
                  </a:solidFill>
                  <a:cs typeface="Arial" pitchFamily="34" charset="0"/>
                </a:rPr>
                <a:t>Dependency Parsing</a:t>
              </a:r>
              <a:endParaRPr lang="ko-KR" altLang="en-US" sz="1400" b="1" i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248647" y="1668412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267652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212929" y="368463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96719" y="1491630"/>
            <a:ext cx="2664296" cy="929628"/>
            <a:chOff x="803640" y="3362835"/>
            <a:chExt cx="2059657" cy="92962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ko-KR" sz="1200" dirty="0">
                  <a:solidFill>
                    <a:schemeClr val="bg1"/>
                  </a:solidFill>
                  <a:cs typeface="Arial" pitchFamily="34" charset="0"/>
                </a:rPr>
                <a:t>Redução de palavras às suas formas base. A forma base de ‘gostou’, e.g., é ‘gostar’.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i="1" dirty="0">
                  <a:solidFill>
                    <a:schemeClr val="bg1"/>
                  </a:solidFill>
                  <a:cs typeface="Arial" pitchFamily="34" charset="0"/>
                </a:rPr>
                <a:t>Lemmatization</a:t>
              </a:r>
              <a:endParaRPr lang="ko-KR" altLang="en-US" sz="1400" b="1" i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96719" y="2499742"/>
            <a:ext cx="2664296" cy="924521"/>
            <a:chOff x="803640" y="3362835"/>
            <a:chExt cx="2059657" cy="924521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825691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ko-KR" sz="1200" dirty="0">
                  <a:solidFill>
                    <a:schemeClr val="bg1"/>
                  </a:solidFill>
                  <a:cs typeface="Arial" pitchFamily="34" charset="0"/>
                </a:rPr>
                <a:t>Processo de separação de frases de um </a:t>
              </a:r>
              <a:r>
                <a:rPr lang="pt-PT" altLang="ko-KR" sz="1200" i="1" dirty="0">
                  <a:solidFill>
                    <a:schemeClr val="bg1"/>
                  </a:solidFill>
                  <a:cs typeface="Arial" pitchFamily="34" charset="0"/>
                </a:rPr>
                <a:t>Doc</a:t>
              </a:r>
              <a:r>
                <a:rPr lang="pt-PT" altLang="ko-KR" sz="12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Sentence Boundary Detection (SBD)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6719" y="3507854"/>
            <a:ext cx="2664296" cy="1109187"/>
            <a:chOff x="803640" y="3362835"/>
            <a:chExt cx="2059657" cy="1109187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825691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ko-KR" sz="1200" dirty="0">
                  <a:solidFill>
                    <a:schemeClr val="bg1"/>
                  </a:solidFill>
                  <a:cs typeface="Arial" pitchFamily="34" charset="0"/>
                </a:rPr>
                <a:t>Atribuição de </a:t>
              </a:r>
              <a:r>
                <a:rPr lang="pt-PT" altLang="ko-KR" sz="1200" i="1" dirty="0" err="1">
                  <a:solidFill>
                    <a:schemeClr val="bg1"/>
                  </a:solidFill>
                  <a:cs typeface="Arial" pitchFamily="34" charset="0"/>
                </a:rPr>
                <a:t>labels</a:t>
              </a:r>
              <a:r>
                <a:rPr lang="pt-PT" altLang="ko-KR" sz="1200" dirty="0">
                  <a:solidFill>
                    <a:schemeClr val="bg1"/>
                  </a:solidFill>
                  <a:cs typeface="Arial" pitchFamily="34" charset="0"/>
                </a:rPr>
                <a:t> pré-definidas a nomes de objetos do mundo real, como pessoas, países, etc.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Named Entity Recognition (NER)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9A3D5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rgbClr val="09A3D5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9A3D5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rgbClr val="09A3D5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9A3D5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rgbClr val="09A3D5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73203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9A3D5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rgbClr val="09A3D5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73176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9A3D5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rgbClr val="09A3D5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1972" y="3739878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9A3D5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rgbClr val="09A3D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altLang="ko-KR" dirty="0" err="1"/>
              <a:t>Funcionalidades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771550"/>
            <a:ext cx="9144000" cy="288032"/>
          </a:xfrm>
        </p:spPr>
        <p:txBody>
          <a:bodyPr/>
          <a:lstStyle/>
          <a:p>
            <a:pPr lvl="0"/>
            <a:r>
              <a:rPr lang="en-US" altLang="ko-KR" dirty="0" err="1"/>
              <a:t>spaCy</a:t>
            </a:r>
            <a:endParaRPr lang="en-US" altLang="ko-KR" dirty="0"/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rgbClr val="09A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300683" y="1530872"/>
            <a:ext cx="2664296" cy="929628"/>
            <a:chOff x="803640" y="3362835"/>
            <a:chExt cx="2059657" cy="929628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ko-KR" sz="1200" dirty="0">
                  <a:solidFill>
                    <a:schemeClr val="bg1"/>
                  </a:solidFill>
                  <a:cs typeface="Arial" pitchFamily="34" charset="0"/>
                </a:rPr>
                <a:t>Comparação de dois textos e cálculo de valor que indica quão similares são.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i="1" dirty="0">
                  <a:solidFill>
                    <a:schemeClr val="bg1"/>
                  </a:solidFill>
                  <a:cs typeface="Arial" pitchFamily="34" charset="0"/>
                </a:rPr>
                <a:t>Similarity</a:t>
              </a:r>
              <a:endParaRPr lang="ko-KR" altLang="en-US" sz="1400" b="1" i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00683" y="2538984"/>
            <a:ext cx="2664296" cy="929628"/>
            <a:chOff x="803640" y="3362835"/>
            <a:chExt cx="2059657" cy="92962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ko-KR" sz="1200" dirty="0">
                  <a:solidFill>
                    <a:schemeClr val="bg1"/>
                  </a:solidFill>
                  <a:cs typeface="Arial" pitchFamily="34" charset="0"/>
                </a:rPr>
                <a:t>Atribuição de uma </a:t>
              </a:r>
              <a:r>
                <a:rPr lang="pt-PT" altLang="ko-KR" sz="1200" i="1" dirty="0" err="1">
                  <a:solidFill>
                    <a:schemeClr val="bg1"/>
                  </a:solidFill>
                  <a:cs typeface="Arial" pitchFamily="34" charset="0"/>
                </a:rPr>
                <a:t>label</a:t>
              </a:r>
              <a:r>
                <a:rPr lang="pt-PT" altLang="ko-KR" sz="1200" dirty="0">
                  <a:solidFill>
                    <a:schemeClr val="bg1"/>
                  </a:solidFill>
                  <a:cs typeface="Arial" pitchFamily="34" charset="0"/>
                </a:rPr>
                <a:t> a todo o documento ou partes de um documento.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i="1" dirty="0">
                  <a:solidFill>
                    <a:schemeClr val="bg1"/>
                  </a:solidFill>
                  <a:cs typeface="Arial" pitchFamily="34" charset="0"/>
                </a:rPr>
                <a:t>Text Classification</a:t>
              </a:r>
              <a:endParaRPr lang="ko-KR" altLang="en-US" sz="1400" b="1" i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00683" y="3547096"/>
            <a:ext cx="2664296" cy="744962"/>
            <a:chOff x="803640" y="3362835"/>
            <a:chExt cx="2059657" cy="744962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ko-KR" sz="1200" dirty="0">
                  <a:solidFill>
                    <a:schemeClr val="bg1"/>
                  </a:solidFill>
                  <a:cs typeface="Arial" pitchFamily="34" charset="0"/>
                </a:rPr>
                <a:t>Procura de correspondências entre </a:t>
              </a:r>
              <a:r>
                <a:rPr lang="pt-PT" altLang="ko-KR" sz="1200" i="1" dirty="0" err="1">
                  <a:solidFill>
                    <a:schemeClr val="bg1"/>
                  </a:solidFill>
                  <a:cs typeface="Arial" pitchFamily="34" charset="0"/>
                </a:rPr>
                <a:t>tokens</a:t>
              </a:r>
              <a:r>
                <a:rPr lang="pt-PT" altLang="ko-KR" sz="1200" dirty="0">
                  <a:solidFill>
                    <a:schemeClr val="bg1"/>
                  </a:solidFill>
                  <a:cs typeface="Arial" pitchFamily="34" charset="0"/>
                </a:rPr>
                <a:t> e determinados padrões.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i="1" dirty="0">
                  <a:solidFill>
                    <a:schemeClr val="bg1"/>
                  </a:solidFill>
                  <a:cs typeface="Arial" pitchFamily="34" charset="0"/>
                </a:rPr>
                <a:t>Rule-based matching </a:t>
              </a:r>
              <a:endParaRPr lang="ko-KR" altLang="en-US" sz="1400" b="1" i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248647" y="2100460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3108572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96719" y="1923678"/>
            <a:ext cx="2664296" cy="929628"/>
            <a:chOff x="803640" y="3362835"/>
            <a:chExt cx="2059657" cy="92962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ko-KR" sz="1200" dirty="0">
                  <a:solidFill>
                    <a:schemeClr val="bg1"/>
                  </a:solidFill>
                  <a:cs typeface="Arial" pitchFamily="34" charset="0"/>
                </a:rPr>
                <a:t>Atualização e melhoria de modelos estatísticos de previsões, a partir de dados de treino.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i="1" dirty="0">
                  <a:solidFill>
                    <a:schemeClr val="bg1"/>
                  </a:solidFill>
                  <a:cs typeface="Arial" pitchFamily="34" charset="0"/>
                </a:rPr>
                <a:t>Training</a:t>
              </a:r>
              <a:endParaRPr lang="ko-KR" altLang="en-US" sz="1400" b="1" i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96719" y="3075806"/>
            <a:ext cx="2664296" cy="965171"/>
            <a:chOff x="803640" y="3506851"/>
            <a:chExt cx="2059657" cy="965171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825691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ko-KR" sz="1200" dirty="0">
                  <a:solidFill>
                    <a:schemeClr val="bg1"/>
                  </a:solidFill>
                  <a:cs typeface="Arial" pitchFamily="34" charset="0"/>
                </a:rPr>
                <a:t>Permite guardar objetos do </a:t>
              </a:r>
              <a:r>
                <a:rPr lang="pt-PT" altLang="ko-KR" sz="1200" i="1" dirty="0" err="1">
                  <a:solidFill>
                    <a:schemeClr val="bg1"/>
                  </a:solidFill>
                  <a:cs typeface="Arial" pitchFamily="34" charset="0"/>
                </a:rPr>
                <a:t>spaCy</a:t>
              </a:r>
              <a:r>
                <a:rPr lang="pt-PT" altLang="ko-KR" sz="1200" dirty="0">
                  <a:solidFill>
                    <a:schemeClr val="bg1"/>
                  </a:solidFill>
                  <a:cs typeface="Arial" pitchFamily="34" charset="0"/>
                </a:rPr>
                <a:t> para ficheiros em disco e carregar objetos previamente guardados.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506851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Serialization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9A3D5"/>
                </a:solidFill>
                <a:cs typeface="Arial" pitchFamily="34" charset="0"/>
              </a:rPr>
              <a:t>07</a:t>
            </a:r>
            <a:endParaRPr lang="ko-KR" altLang="en-US" sz="2400" b="1" dirty="0">
              <a:solidFill>
                <a:srgbClr val="09A3D5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9A3D5"/>
                </a:solidFill>
                <a:cs typeface="Arial" pitchFamily="34" charset="0"/>
              </a:rPr>
              <a:t>08</a:t>
            </a:r>
            <a:endParaRPr lang="ko-KR" altLang="en-US" sz="2400" b="1" dirty="0">
              <a:solidFill>
                <a:srgbClr val="09A3D5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9A3D5"/>
                </a:solidFill>
                <a:cs typeface="Arial" pitchFamily="34" charset="0"/>
              </a:rPr>
              <a:t>09</a:t>
            </a:r>
            <a:endParaRPr lang="ko-KR" altLang="en-US" sz="2400" b="1" dirty="0">
              <a:solidFill>
                <a:srgbClr val="09A3D5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216408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9A3D5"/>
                </a:solidFill>
                <a:cs typeface="Arial" pitchFamily="34" charset="0"/>
              </a:rPr>
              <a:t>10</a:t>
            </a:r>
            <a:endParaRPr lang="ko-KR" altLang="en-US" sz="2400" b="1" dirty="0">
              <a:solidFill>
                <a:srgbClr val="09A3D5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316381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9A3D5"/>
                </a:solidFill>
                <a:cs typeface="Arial" pitchFamily="34" charset="0"/>
              </a:rPr>
              <a:t>11</a:t>
            </a:r>
            <a:endParaRPr lang="ko-KR" altLang="en-US" sz="2400" b="1" dirty="0">
              <a:solidFill>
                <a:srgbClr val="09A3D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12709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altLang="ko-KR" dirty="0" err="1"/>
              <a:t>Vantagens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771550"/>
            <a:ext cx="9144000" cy="288032"/>
          </a:xfrm>
        </p:spPr>
        <p:txBody>
          <a:bodyPr/>
          <a:lstStyle/>
          <a:p>
            <a:pPr lvl="0"/>
            <a:r>
              <a:rPr lang="en-US" altLang="ko-KR" dirty="0" err="1"/>
              <a:t>spaCy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1491630"/>
            <a:ext cx="60486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Two peer-reviewed papers in 2015 confirm that </a:t>
            </a:r>
            <a:r>
              <a:rPr lang="en-US" altLang="ko-KR" sz="16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spaCy</a:t>
            </a:r>
            <a:r>
              <a:rPr lang="en-US" altLang="ko-KR" sz="16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offers the fastest syntactic parser in the world and that its accuracy is within 1% of the best available. The few systems that are more accurate are 20× slower or more.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105958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09A3D5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rgbClr val="09A3D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452320" y="129012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09A3D5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rgbClr val="09A3D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41265" y="4299942"/>
            <a:ext cx="4706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altLang="ko-KR" sz="1400" b="1" dirty="0">
                <a:solidFill>
                  <a:schemeClr val="bg1"/>
                </a:solidFill>
                <a:cs typeface="Arial" pitchFamily="34" charset="0"/>
              </a:rPr>
              <a:t>Imensas Funcionalidades, Velocidade e Precisão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43D4635-9B23-4B05-922B-0B8CA6766CF4}"/>
              </a:ext>
            </a:extLst>
          </p:cNvPr>
          <p:cNvSpPr/>
          <p:nvPr/>
        </p:nvSpPr>
        <p:spPr>
          <a:xfrm>
            <a:off x="5580112" y="2751480"/>
            <a:ext cx="25392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200" dirty="0">
                <a:solidFill>
                  <a:schemeClr val="bg1">
                    <a:lumMod val="65000"/>
                  </a:schemeClr>
                </a:solidFill>
              </a:rPr>
              <a:t>https://spacy.io/usage/facts-figures</a:t>
            </a:r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i="1" dirty="0" err="1"/>
              <a:t>spaCy</a:t>
            </a:r>
            <a:r>
              <a:rPr lang="en-US" altLang="ko-KR" i="1" dirty="0"/>
              <a:t> POS Tagging</a:t>
            </a:r>
            <a:endParaRPr lang="ko-KR" alt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Utilização</a:t>
            </a:r>
            <a:r>
              <a:rPr lang="en-US" altLang="ko-KR" dirty="0"/>
              <a:t> </a:t>
            </a:r>
            <a:r>
              <a:rPr lang="en-US" altLang="ko-KR" dirty="0" err="1"/>
              <a:t>básica</a:t>
            </a:r>
            <a:endParaRPr lang="en-US" altLang="ko-KR" dirty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3C2C9EE6-AE5B-4C16-98FA-158A7DCCE3AD}"/>
              </a:ext>
            </a:extLst>
          </p:cNvPr>
          <p:cNvGrpSpPr/>
          <p:nvPr/>
        </p:nvGrpSpPr>
        <p:grpSpPr>
          <a:xfrm>
            <a:off x="1727299" y="1203598"/>
            <a:ext cx="5689401" cy="3905510"/>
            <a:chOff x="1727299" y="1203598"/>
            <a:chExt cx="5689401" cy="3905510"/>
          </a:xfrm>
        </p:grpSpPr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7CD74456-3038-4BF5-8D31-B327478D13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24"/>
            <a:stretch/>
          </p:blipFill>
          <p:spPr>
            <a:xfrm>
              <a:off x="2555776" y="1370211"/>
              <a:ext cx="4104456" cy="2497683"/>
            </a:xfrm>
            <a:prstGeom prst="rect">
              <a:avLst/>
            </a:prstGeom>
          </p:spPr>
        </p:pic>
        <p:pic>
          <p:nvPicPr>
            <p:cNvPr id="23" name="Imagem 22" descr="Uma imagem com eletrónica, sentado, computador, portátil&#10;&#10;Descrição gerada com confiança muito alta">
              <a:extLst>
                <a:ext uri="{FF2B5EF4-FFF2-40B4-BE49-F238E27FC236}">
                  <a16:creationId xmlns:a16="http://schemas.microsoft.com/office/drawing/2014/main" id="{90B15827-8BE6-43CF-BDFF-CB532568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299" y="1203598"/>
              <a:ext cx="5689401" cy="39055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476432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altLang="ko-KR" i="1" dirty="0"/>
              <a:t>Working Example</a:t>
            </a:r>
            <a:endParaRPr lang="ko-KR" alt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771550"/>
            <a:ext cx="9144000" cy="288032"/>
          </a:xfrm>
        </p:spPr>
        <p:txBody>
          <a:bodyPr/>
          <a:lstStyle/>
          <a:p>
            <a:pPr lvl="0"/>
            <a:r>
              <a:rPr lang="en-US" altLang="ko-KR" dirty="0" err="1"/>
              <a:t>spaCy</a:t>
            </a:r>
            <a:r>
              <a:rPr lang="en-US" altLang="ko-KR" dirty="0"/>
              <a:t> – </a:t>
            </a:r>
            <a:r>
              <a:rPr lang="en-US" altLang="ko-KR" dirty="0" err="1"/>
              <a:t>Frequêcia</a:t>
            </a:r>
            <a:r>
              <a:rPr lang="en-US" altLang="ko-KR" dirty="0"/>
              <a:t> de</a:t>
            </a:r>
            <a:r>
              <a:rPr lang="en-US" altLang="ko-KR" i="1" dirty="0"/>
              <a:t> POS</a:t>
            </a:r>
            <a:endParaRPr lang="en-US" altLang="ko-K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ECB3EB7-877F-46DF-A4F4-A8BE36FD89BF}"/>
              </a:ext>
            </a:extLst>
          </p:cNvPr>
          <p:cNvSpPr txBox="1"/>
          <p:nvPr/>
        </p:nvSpPr>
        <p:spPr>
          <a:xfrm>
            <a:off x="1259632" y="1563638"/>
            <a:ext cx="662473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generate_pos_chart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doc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filename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pos_frequence.svg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type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html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1"/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tag_dict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w.pos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w.pos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_ </a:t>
            </a:r>
            <a:r>
              <a:rPr lang="pt-PT" sz="1200" b="1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 </a:t>
            </a:r>
            <a:r>
              <a:rPr lang="pt-PT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pos_freq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[]</a:t>
            </a:r>
          </a:p>
          <a:p>
            <a:pPr lvl="1"/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pos_tags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[]</a:t>
            </a:r>
          </a:p>
          <a:p>
            <a:pPr lvl="1"/>
            <a:r>
              <a:rPr lang="pt-PT" sz="1200" b="1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pos_id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freq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doc.count_by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spacy.attrs.POS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items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pPr lvl="2"/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pos_freq.append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freq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pt-PT" sz="12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2"/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pos_tags.append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tag_dict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pos_id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pt-PT" sz="12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html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’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t-PT" sz="1200" b="1" dirty="0">
                <a:solidFill>
                  <a:srgbClr val="AF00DB"/>
                </a:solidFill>
                <a:latin typeface="Consolas" panose="020B0609020204030204" pitchFamily="49" charset="0"/>
              </a:rPr>
              <a:t>	</a:t>
            </a:r>
            <a:r>
              <a:rPr lang="pt-PT" sz="12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[[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'POS 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Tag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'POS 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Frequence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 (%)'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]] + \</a:t>
            </a:r>
          </a:p>
          <a:p>
            <a:pPr lvl="1"/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	[</a:t>
            </a:r>
            <a:r>
              <a:rPr lang="pt-PT" sz="12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(x) </a:t>
            </a:r>
            <a:r>
              <a:rPr lang="pt-PT" sz="1200" b="1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pt-PT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>
                <a:solidFill>
                  <a:srgbClr val="795E26"/>
                </a:solidFill>
                <a:latin typeface="Consolas" panose="020B0609020204030204" pitchFamily="49" charset="0"/>
              </a:rPr>
              <a:t>zip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pos_tags,pos_freq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lvl="1"/>
            <a:r>
              <a:rPr lang="pt-PT" sz="12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plt.barh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>
                <a:solidFill>
                  <a:srgbClr val="795E26"/>
                </a:solidFill>
                <a:latin typeface="Consolas" panose="020B0609020204030204" pitchFamily="49" charset="0"/>
              </a:rPr>
              <a:t>range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PT" sz="1200" b="1" dirty="0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pos_tags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)+</a:t>
            </a:r>
            <a:r>
              <a:rPr lang="pt-PT" sz="1200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pos_freq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tick_label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pos_tags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plt.savefig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09078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altLang="ko-KR" i="1" dirty="0"/>
              <a:t>Working Example</a:t>
            </a:r>
            <a:endParaRPr lang="ko-KR" alt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771550"/>
            <a:ext cx="9144000" cy="288032"/>
          </a:xfrm>
        </p:spPr>
        <p:txBody>
          <a:bodyPr/>
          <a:lstStyle/>
          <a:p>
            <a:pPr lvl="0"/>
            <a:r>
              <a:rPr lang="en-US" altLang="ko-KR" dirty="0" err="1"/>
              <a:t>spaCy</a:t>
            </a:r>
            <a:r>
              <a:rPr lang="en-US" altLang="ko-KR" dirty="0"/>
              <a:t> – </a:t>
            </a:r>
            <a:r>
              <a:rPr lang="en-US" altLang="ko-KR" i="1" dirty="0" err="1"/>
              <a:t>Gramatical</a:t>
            </a:r>
            <a:r>
              <a:rPr lang="en-US" altLang="ko-KR" i="1" dirty="0"/>
              <a:t> Information</a:t>
            </a:r>
            <a:endParaRPr lang="en-US" altLang="ko-K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ECB3EB7-877F-46DF-A4F4-A8BE36FD89BF}"/>
              </a:ext>
            </a:extLst>
          </p:cNvPr>
          <p:cNvSpPr txBox="1"/>
          <p:nvPr/>
        </p:nvSpPr>
        <p:spPr>
          <a:xfrm>
            <a:off x="359532" y="1156846"/>
            <a:ext cx="842493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1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generate_information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1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doc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1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vocab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1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type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PT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‘</a:t>
            </a:r>
            <a:r>
              <a:rPr lang="pt-PT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html</a:t>
            </a:r>
            <a:r>
              <a:rPr lang="pt-PT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’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headers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pt-PT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PT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Text</a:t>
            </a:r>
            <a:r>
              <a:rPr lang="pt-PT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PT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PT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Lemma</a:t>
            </a:r>
            <a:r>
              <a:rPr lang="pt-PT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"POS"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"TAG"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"DEP"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"SHAPE"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"MORPHOLOGIAL INFO"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"IS_ALPHA"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"IS_STOP"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data = []</a:t>
            </a:r>
          </a:p>
          <a:p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tokens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[]</a:t>
            </a:r>
          </a:p>
          <a:p>
            <a:b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100" b="1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PT" sz="11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PT" sz="11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str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token.pos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_) != </a:t>
            </a:r>
            <a:r>
              <a:rPr lang="pt-PT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‘SPACE’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1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str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token.pos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_) != </a:t>
            </a:r>
            <a:r>
              <a:rPr lang="pt-PT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‘PUNCT’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PT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or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token.text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tokens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PT" sz="11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token.tag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_:</a:t>
            </a:r>
          </a:p>
          <a:p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morph_info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1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dict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1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filter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100" b="1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: x[</a:t>
            </a:r>
            <a:r>
              <a:rPr lang="pt-PT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]!=</a:t>
            </a:r>
            <a:r>
              <a:rPr lang="pt-PT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74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vocab.morphology.tag_map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token.tag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_].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items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()))</a:t>
            </a:r>
          </a:p>
          <a:p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PT" sz="11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morph_info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morph_info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‘’</a:t>
            </a:r>
            <a:endParaRPr lang="pt-PT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PT" sz="11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morph_info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‘’</a:t>
            </a:r>
            <a:endParaRPr lang="pt-PT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data.append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pt-PT" sz="11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str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(s) </a:t>
            </a:r>
            <a:r>
              <a:rPr lang="pt-PT" sz="1100" b="1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pt-PT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token.text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token.lemma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_,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token.pos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_,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token.tag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_,</a:t>
            </a:r>
          </a:p>
          <a:p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token.dep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_,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token.shape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_,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morph_info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token.is_alpha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token.is_stop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tokens.append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token.text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1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1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pt-PT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html</a:t>
            </a:r>
            <a:r>
              <a:rPr lang="pt-PT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’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PT" sz="11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generate_html_table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headers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data)</a:t>
            </a:r>
          </a:p>
          <a:p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1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PT" sz="11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generate_table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headers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data)</a:t>
            </a:r>
          </a:p>
        </p:txBody>
      </p:sp>
    </p:spTree>
    <p:extLst>
      <p:ext uri="{BB962C8B-B14F-4D97-AF65-F5344CB8AC3E}">
        <p14:creationId xmlns:p14="http://schemas.microsoft.com/office/powerpoint/2010/main" val="23714965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970</Words>
  <Application>Microsoft Office PowerPoint</Application>
  <PresentationFormat>Apresentação no Ecrã (16:9)</PresentationFormat>
  <Paragraphs>157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dos diapositivos</vt:lpstr>
      </vt:variant>
      <vt:variant>
        <vt:i4>14</vt:i4>
      </vt:variant>
    </vt:vector>
  </HeadingPairs>
  <TitlesOfParts>
    <vt:vector size="21" baseType="lpstr">
      <vt:lpstr>Arial Unicode MS</vt:lpstr>
      <vt:lpstr>맑은 고딕</vt:lpstr>
      <vt:lpstr>Arial</vt:lpstr>
      <vt:lpstr>Consolas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Mafalda Guimarães Nunes</cp:lastModifiedBy>
  <cp:revision>128</cp:revision>
  <dcterms:created xsi:type="dcterms:W3CDTF">2016-12-05T23:26:54Z</dcterms:created>
  <dcterms:modified xsi:type="dcterms:W3CDTF">2018-11-29T22:40:59Z</dcterms:modified>
</cp:coreProperties>
</file>