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CE926-CC2E-467B-8A3C-CB0E6AB7EF57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B3838-739C-4297-B872-E42284AAE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0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000" smtClean="0">
                <a:solidFill>
                  <a:srgbClr val="FF0000"/>
                </a:solidFill>
              </a:rPr>
              <a:t>The organizational benefits of global human resources translate into: 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Improves business insight: </a:t>
            </a:r>
            <a:r>
              <a:rPr lang="en-US" sz="1000" smtClean="0"/>
              <a:t>Embedded and predicitive analytics improves business insight and decision making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Improves compliance: </a:t>
            </a:r>
            <a:r>
              <a:rPr lang="en-US" sz="1000" smtClean="0"/>
              <a:t>Being able to adapt to constant changing regulations in different countries improves compliance.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Increases Employee Engagement: </a:t>
            </a:r>
            <a:r>
              <a:rPr lang="en-US" sz="1000" smtClean="0"/>
              <a:t>When HR service delivery is improved, employee engagement increases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Agility: </a:t>
            </a:r>
            <a:r>
              <a:rPr lang="en-US" sz="1000" smtClean="0"/>
              <a:t>Organizational and complaince changes are constant and an organization needs to be agile to adapt to all these changes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data accuracy: </a:t>
            </a:r>
            <a:r>
              <a:rPr lang="en-US" sz="1000" smtClean="0"/>
              <a:t>Eliminating disparate HRMS systems and consolidating the HRMS system will decrease maintenance cost and increase data accuracy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spcBef>
                <a:spcPct val="0"/>
              </a:spcBef>
            </a:pPr>
            <a:r>
              <a:rPr lang="en-US" sz="1000" smtClean="0">
                <a:solidFill>
                  <a:schemeClr val="bg1"/>
                </a:solidFill>
              </a:rPr>
              <a:t>Gain </a:t>
            </a:r>
            <a:r>
              <a:rPr lang="en-US" sz="1000" u="sng" smtClean="0">
                <a:solidFill>
                  <a:schemeClr val="bg1"/>
                </a:solidFill>
              </a:rPr>
              <a:t>operational excellence and compliance </a:t>
            </a:r>
            <a:r>
              <a:rPr lang="en-US" sz="1000" smtClean="0">
                <a:solidFill>
                  <a:schemeClr val="bg1"/>
                </a:solidFill>
              </a:rPr>
              <a:t>with global human resources.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39AA1B-795C-42DB-9586-F5E997CF95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262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000" smtClean="0">
                <a:solidFill>
                  <a:srgbClr val="FF0000"/>
                </a:solidFill>
              </a:rPr>
              <a:t>The organizational benefits of global human resources translate into: 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Improves business insight: </a:t>
            </a:r>
            <a:r>
              <a:rPr lang="en-US" sz="1000" smtClean="0"/>
              <a:t>Embedded and predicitive analytics improves business insight and decision making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Improves compliance: </a:t>
            </a:r>
            <a:r>
              <a:rPr lang="en-US" sz="1000" smtClean="0"/>
              <a:t>Being able to adapt to constant changing regulations in different countries improves compliance.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Increases Employee Engagement: </a:t>
            </a:r>
            <a:r>
              <a:rPr lang="en-US" sz="1000" smtClean="0"/>
              <a:t>When HR service delivery is improved, employee engagement increases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Agility: </a:t>
            </a:r>
            <a:r>
              <a:rPr lang="en-US" sz="1000" smtClean="0"/>
              <a:t>Organizational and complaince changes are constant and an organization needs to be agile to adapt to all these changes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data accuracy: </a:t>
            </a:r>
            <a:r>
              <a:rPr lang="en-US" sz="1000" smtClean="0"/>
              <a:t>Eliminating disparate HRMS systems and consolidating the HRMS system will decrease maintenance cost and increase data accuracy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spcBef>
                <a:spcPct val="0"/>
              </a:spcBef>
            </a:pPr>
            <a:r>
              <a:rPr lang="en-US" sz="1000" smtClean="0">
                <a:solidFill>
                  <a:schemeClr val="bg1"/>
                </a:solidFill>
              </a:rPr>
              <a:t>Gain </a:t>
            </a:r>
            <a:r>
              <a:rPr lang="en-US" sz="1000" u="sng" smtClean="0">
                <a:solidFill>
                  <a:schemeClr val="bg1"/>
                </a:solidFill>
              </a:rPr>
              <a:t>operational excellence and compliance </a:t>
            </a:r>
            <a:r>
              <a:rPr lang="en-US" sz="1000" smtClean="0">
                <a:solidFill>
                  <a:schemeClr val="bg1"/>
                </a:solidFill>
              </a:rPr>
              <a:t>with global human resources.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F168E0-8248-4D3E-B594-1077F943BD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090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000" smtClean="0">
                <a:solidFill>
                  <a:srgbClr val="FF0000"/>
                </a:solidFill>
              </a:rPr>
              <a:t>The organizational benefits of global human resources translate into: 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Improves business insight: </a:t>
            </a:r>
            <a:r>
              <a:rPr lang="en-US" sz="1000" smtClean="0"/>
              <a:t>Embedded and predicitive analytics improves business insight and decision making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Improves compliance: </a:t>
            </a:r>
            <a:r>
              <a:rPr lang="en-US" sz="1000" smtClean="0"/>
              <a:t>Being able to adapt to constant changing regulations in different countries improves compliance.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Increases Employee Engagement: </a:t>
            </a:r>
            <a:r>
              <a:rPr lang="en-US" sz="1000" smtClean="0"/>
              <a:t>When HR service delivery is improved, employee engagement increases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Agility: </a:t>
            </a:r>
            <a:r>
              <a:rPr lang="en-US" sz="1000" smtClean="0"/>
              <a:t>Organizational and complaince changes are constant and an organization needs to be agile to adapt to all these changes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data accuracy: </a:t>
            </a:r>
            <a:r>
              <a:rPr lang="en-US" sz="1000" smtClean="0"/>
              <a:t>Eliminating disparate HRMS systems and consolidating the HRMS system will decrease maintenance cost and increase data accuracy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spcBef>
                <a:spcPct val="0"/>
              </a:spcBef>
            </a:pPr>
            <a:r>
              <a:rPr lang="en-US" sz="1000" smtClean="0">
                <a:solidFill>
                  <a:schemeClr val="bg1"/>
                </a:solidFill>
              </a:rPr>
              <a:t>Gain </a:t>
            </a:r>
            <a:r>
              <a:rPr lang="en-US" sz="1000" u="sng" smtClean="0">
                <a:solidFill>
                  <a:schemeClr val="bg1"/>
                </a:solidFill>
              </a:rPr>
              <a:t>operational excellence and compliance </a:t>
            </a:r>
            <a:r>
              <a:rPr lang="en-US" sz="1000" smtClean="0">
                <a:solidFill>
                  <a:schemeClr val="bg1"/>
                </a:solidFill>
              </a:rPr>
              <a:t>with global human resources.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34495F-8C52-46C9-92C5-7DF2CA3C3D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101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000" smtClean="0">
                <a:solidFill>
                  <a:srgbClr val="FF0000"/>
                </a:solidFill>
              </a:rPr>
              <a:t>The organizational benefits of global human resources translate into: 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Improves business insight: </a:t>
            </a:r>
            <a:r>
              <a:rPr lang="en-US" sz="1000" smtClean="0"/>
              <a:t>Embedded and predicitive analytics improves business insight and decision making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Improves compliance: </a:t>
            </a:r>
            <a:r>
              <a:rPr lang="en-US" sz="1000" smtClean="0"/>
              <a:t>Being able to adapt to constant changing regulations in different countries improves compliance.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Increases Employee Engagement: </a:t>
            </a:r>
            <a:r>
              <a:rPr lang="en-US" sz="1000" smtClean="0"/>
              <a:t>When HR service delivery is improved, employee engagement increases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Agility: </a:t>
            </a:r>
            <a:r>
              <a:rPr lang="en-US" sz="1000" smtClean="0"/>
              <a:t>Organizational and complaince changes are constant and an organization needs to be agile to adapt to all these changes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data accuracy: </a:t>
            </a:r>
            <a:r>
              <a:rPr lang="en-US" sz="1000" smtClean="0"/>
              <a:t>Eliminating disparate HRMS systems and consolidating the HRMS system will decrease maintenance cost and increase data accuracy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spcBef>
                <a:spcPct val="0"/>
              </a:spcBef>
            </a:pPr>
            <a:r>
              <a:rPr lang="en-US" sz="1000" smtClean="0">
                <a:solidFill>
                  <a:schemeClr val="bg1"/>
                </a:solidFill>
              </a:rPr>
              <a:t>Gain </a:t>
            </a:r>
            <a:r>
              <a:rPr lang="en-US" sz="1000" u="sng" smtClean="0">
                <a:solidFill>
                  <a:schemeClr val="bg1"/>
                </a:solidFill>
              </a:rPr>
              <a:t>operational excellence and compliance </a:t>
            </a:r>
            <a:r>
              <a:rPr lang="en-US" sz="1000" smtClean="0">
                <a:solidFill>
                  <a:schemeClr val="bg1"/>
                </a:solidFill>
              </a:rPr>
              <a:t>with global human resources.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4B1D72-758F-42E4-A508-480DED113C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46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000" smtClean="0">
                <a:solidFill>
                  <a:srgbClr val="FF0000"/>
                </a:solidFill>
              </a:rPr>
              <a:t>The organizational benefits of global human resources translate into: 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Improves business insight: </a:t>
            </a:r>
            <a:r>
              <a:rPr lang="en-US" sz="1000" smtClean="0"/>
              <a:t>Embedded and predicitive analytics improves business insight and decision making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Improves compliance: </a:t>
            </a:r>
            <a:r>
              <a:rPr lang="en-US" sz="1000" smtClean="0"/>
              <a:t>Being able to adapt to constant changing regulations in different countries improves compliance.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000" b="1" smtClean="0"/>
              <a:t>Increases Employee Engagement: </a:t>
            </a:r>
            <a:r>
              <a:rPr lang="en-US" sz="1000" smtClean="0"/>
              <a:t>When HR service delivery is improved, employee engagement increases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Agility: </a:t>
            </a:r>
            <a:r>
              <a:rPr lang="en-US" sz="1000" smtClean="0"/>
              <a:t>Organizational and complaince changes are constant and an organization needs to be agile to adapt to all these changes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b="1" smtClean="0"/>
              <a:t>Increases data accuracy: </a:t>
            </a:r>
            <a:r>
              <a:rPr lang="en-US" sz="1000" smtClean="0"/>
              <a:t>Eliminating disparate HRMS systems and consolidating the HRMS system will decrease maintenance cost and increase data accuracy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spcBef>
                <a:spcPct val="0"/>
              </a:spcBef>
            </a:pPr>
            <a:r>
              <a:rPr lang="en-US" sz="1000" smtClean="0">
                <a:solidFill>
                  <a:schemeClr val="bg1"/>
                </a:solidFill>
              </a:rPr>
              <a:t>Gain </a:t>
            </a:r>
            <a:r>
              <a:rPr lang="en-US" sz="1000" u="sng" smtClean="0">
                <a:solidFill>
                  <a:schemeClr val="bg1"/>
                </a:solidFill>
              </a:rPr>
              <a:t>operational excellence and compliance </a:t>
            </a:r>
            <a:r>
              <a:rPr lang="en-US" sz="1000" smtClean="0">
                <a:solidFill>
                  <a:schemeClr val="bg1"/>
                </a:solidFill>
              </a:rPr>
              <a:t>with global human resources.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>
              <a:solidFill>
                <a:srgbClr val="FF0000"/>
              </a:solidFill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4B1D72-758F-42E4-A508-480DED113C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021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F7A1-84DD-4DEF-B3FB-12D3240ECDC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6F7A1-84DD-4DEF-B3FB-12D3240ECDC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4525-54AD-422B-829E-3FD9F8FE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onlineschoolplanet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Fees Payment</a:t>
            </a:r>
            <a:endParaRPr lang="en-US" dirty="0"/>
          </a:p>
        </p:txBody>
      </p:sp>
      <p:pic>
        <p:nvPicPr>
          <p:cNvPr id="1026" name="Picture 2" descr="C:\Users\ANANYA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8213" y="3352800"/>
            <a:ext cx="4725987" cy="1114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62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Facts and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fees can be paid online using following modes:</a:t>
            </a:r>
          </a:p>
          <a:p>
            <a:pPr lvl="1"/>
            <a:r>
              <a:rPr lang="en-US" dirty="0" smtClean="0"/>
              <a:t> Credit Card (Master / VISA / </a:t>
            </a:r>
            <a:r>
              <a:rPr lang="en-US" dirty="0" err="1" smtClean="0"/>
              <a:t>RuPay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Debit Card (Master / VISA / </a:t>
            </a:r>
            <a:r>
              <a:rPr lang="en-US" dirty="0" err="1" smtClean="0"/>
              <a:t>RuPay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Internet Banking</a:t>
            </a:r>
          </a:p>
          <a:p>
            <a:r>
              <a:rPr lang="en-US" dirty="0" smtClean="0"/>
              <a:t>Please ensure that you have a stable internet connection while making the payment online</a:t>
            </a:r>
          </a:p>
          <a:p>
            <a:r>
              <a:rPr lang="en-US" dirty="0" smtClean="0"/>
              <a:t>Please do not press refresh / back button while making the payment at any point during transaction</a:t>
            </a:r>
          </a:p>
          <a:p>
            <a:r>
              <a:rPr lang="en-US" dirty="0" smtClean="0"/>
              <a:t>Please remember to take the print out / Save the receipt no at the end of transaction for future reference</a:t>
            </a:r>
          </a:p>
          <a:p>
            <a:r>
              <a:rPr lang="en-US" dirty="0" smtClean="0"/>
              <a:t>You can also view the receipt from Online portal later on</a:t>
            </a:r>
          </a:p>
          <a:p>
            <a:r>
              <a:rPr lang="en-US" dirty="0" smtClean="0"/>
              <a:t>Please do not share your user id and Password with any one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Please Note: DPS does not store any banking related information on its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 bwMode="gray">
          <a:xfrm>
            <a:off x="170304" y="152400"/>
            <a:ext cx="834607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u="sng" dirty="0" smtClean="0"/>
              <a:t>how to use online fees payment facility</a:t>
            </a:r>
          </a:p>
        </p:txBody>
      </p:sp>
      <p:sp>
        <p:nvSpPr>
          <p:cNvPr id="25" name="Title 1" descr="Full slide 4-color photo can be inserted here"/>
          <p:cNvSpPr txBox="1">
            <a:spLocks/>
          </p:cNvSpPr>
          <p:nvPr/>
        </p:nvSpPr>
        <p:spPr bwMode="auto">
          <a:xfrm>
            <a:off x="227468" y="762000"/>
            <a:ext cx="846040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>
              <a:lnSpc>
                <a:spcPct val="150000"/>
              </a:lnSpc>
              <a:defRPr/>
            </a:pPr>
            <a:r>
              <a:rPr lang="en-IN" sz="2000" b="1" dirty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Step:1 Go to  Website </a:t>
            </a:r>
            <a:r>
              <a:rPr lang="en-IN" sz="2000" b="1" dirty="0" smtClean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www.dpsfbd.info </a:t>
            </a:r>
            <a:r>
              <a:rPr lang="en-IN" sz="2000" b="1" dirty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and enter user name </a:t>
            </a:r>
            <a:r>
              <a:rPr lang="en-IN" sz="2000" b="1" dirty="0" smtClean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password</a:t>
            </a:r>
            <a:endParaRPr lang="en-US" sz="2000" dirty="0"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 t="3077" b="5385"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7620000" y="2057400"/>
            <a:ext cx="1295400" cy="381000"/>
          </a:xfrm>
          <a:prstGeom prst="wedgeRoundRectCallout">
            <a:avLst>
              <a:gd name="adj1" fmla="val -81098"/>
              <a:gd name="adj2" fmla="val 107324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  <a:defRPr/>
            </a:pPr>
            <a:r>
              <a:rPr lang="en-US" sz="11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Enter Password</a:t>
            </a:r>
            <a:endParaRPr lang="en-US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7543800" y="1524000"/>
            <a:ext cx="1352863" cy="381000"/>
          </a:xfrm>
          <a:prstGeom prst="wedgeRoundRectCallout">
            <a:avLst>
              <a:gd name="adj1" fmla="val -86653"/>
              <a:gd name="adj2" fmla="val 127920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  <a:defRPr/>
            </a:pPr>
            <a:r>
              <a:rPr lang="en-US" sz="11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Enter </a:t>
            </a:r>
            <a:r>
              <a:rPr lang="en-US" sz="1100" dirty="0" err="1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UserName</a:t>
            </a:r>
            <a:endParaRPr lang="en-US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 descr="Full slide 4-color photo can be inserted here"/>
          <p:cNvSpPr txBox="1">
            <a:spLocks/>
          </p:cNvSpPr>
          <p:nvPr/>
        </p:nvSpPr>
        <p:spPr bwMode="auto">
          <a:xfrm>
            <a:off x="341799" y="762000"/>
            <a:ext cx="846040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>
              <a:lnSpc>
                <a:spcPct val="150000"/>
              </a:lnSpc>
              <a:defRPr/>
            </a:pPr>
            <a:r>
              <a:rPr lang="en-IN" sz="2000" b="1" dirty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Step:2  Click   My Fees</a:t>
            </a:r>
            <a:endParaRPr lang="en-US" sz="2000" dirty="0"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170304" y="152400"/>
            <a:ext cx="834607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u="sng" dirty="0" smtClean="0"/>
              <a:t>how to use online fees payment facility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 t="3333" b="5128"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1524000" y="3276600"/>
            <a:ext cx="1352863" cy="381000"/>
          </a:xfrm>
          <a:prstGeom prst="wedgeRoundRectCallout">
            <a:avLst>
              <a:gd name="adj1" fmla="val -86653"/>
              <a:gd name="adj2" fmla="val 127920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Click Hear</a:t>
            </a:r>
            <a:endParaRPr lang="en-US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 descr="Full slide 4-color photo can be inserted here"/>
          <p:cNvSpPr txBox="1">
            <a:spLocks/>
          </p:cNvSpPr>
          <p:nvPr/>
        </p:nvSpPr>
        <p:spPr bwMode="auto">
          <a:xfrm>
            <a:off x="341799" y="685800"/>
            <a:ext cx="846040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>
              <a:lnSpc>
                <a:spcPct val="150000"/>
              </a:lnSpc>
              <a:defRPr/>
            </a:pPr>
            <a:r>
              <a:rPr lang="en-IN" sz="2000" b="1" dirty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Step:3  Click   Pay Now Button</a:t>
            </a:r>
            <a:endParaRPr lang="en-US" sz="2000" dirty="0"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170304" y="152400"/>
            <a:ext cx="834607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use online fees payment facility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 t="2821" b="5641"/>
          <a:stretch>
            <a:fillRect/>
          </a:stretch>
        </p:blipFill>
        <p:spPr bwMode="auto">
          <a:xfrm>
            <a:off x="0" y="10668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7162801" y="2743200"/>
            <a:ext cx="1371600" cy="685800"/>
          </a:xfrm>
          <a:prstGeom prst="wedgeRoundRectCallout">
            <a:avLst>
              <a:gd name="adj1" fmla="val -49906"/>
              <a:gd name="adj2" fmla="val 104346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Click on Pay Button to pay the fee</a:t>
            </a:r>
            <a:endParaRPr lang="en-US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7010400" y="5791200"/>
            <a:ext cx="1371600" cy="914400"/>
          </a:xfrm>
          <a:prstGeom prst="wedgeRoundRectCallout">
            <a:avLst>
              <a:gd name="adj1" fmla="val 38651"/>
              <a:gd name="adj2" fmla="val -133464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Click on Pay Button to pay the  Miscellaneous fee</a:t>
            </a:r>
            <a:endParaRPr lang="en-US" sz="11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 descr="Full slide 4-color photo can be inserted here"/>
          <p:cNvSpPr txBox="1">
            <a:spLocks/>
          </p:cNvSpPr>
          <p:nvPr/>
        </p:nvSpPr>
        <p:spPr bwMode="auto">
          <a:xfrm>
            <a:off x="341799" y="762000"/>
            <a:ext cx="846040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>
              <a:lnSpc>
                <a:spcPct val="150000"/>
              </a:lnSpc>
              <a:defRPr/>
            </a:pPr>
            <a:r>
              <a:rPr lang="en-IN" sz="2000" b="1" dirty="0" smtClean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Step:4 </a:t>
            </a:r>
            <a:r>
              <a:rPr lang="en-IN" sz="20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On this page, you can view the details like, Fees Amount, Late Fees Charges if applicable, and enter a remark while paying fees online.</a:t>
            </a:r>
            <a:endParaRPr lang="en-US" sz="2000" dirty="0"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170304" y="152400"/>
            <a:ext cx="834607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use online fees payment facility</a:t>
            </a:r>
            <a:endParaRPr kumimoji="0" lang="en-US" sz="36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 t="2821" b="5385"/>
          <a:stretch>
            <a:fillRect/>
          </a:stretch>
        </p:blipFill>
        <p:spPr bwMode="auto">
          <a:xfrm>
            <a:off x="152400" y="16764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6553200" y="2209800"/>
            <a:ext cx="2400925" cy="1524000"/>
          </a:xfrm>
          <a:prstGeom prst="wedgeRoundRectCallout">
            <a:avLst>
              <a:gd name="adj1" fmla="val -27487"/>
              <a:gd name="adj2" fmla="val 80194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Please note:</a:t>
            </a:r>
          </a:p>
          <a:p>
            <a:pPr algn="ctr">
              <a:spcAft>
                <a:spcPts val="100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Only VISA / Master card are allowed for payment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4876800" y="4419600"/>
            <a:ext cx="1551040" cy="431800"/>
          </a:xfrm>
          <a:prstGeom prst="wedgeRoundRectCallout">
            <a:avLst>
              <a:gd name="adj1" fmla="val -50572"/>
              <a:gd name="adj2" fmla="val 12286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Click </a:t>
            </a:r>
            <a:r>
              <a:rPr lang="en-US" sz="1050" b="1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Here to make payment online</a:t>
            </a:r>
            <a:endParaRPr lang="en-US" sz="105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 descr="Full slide 4-color photo can be inserted here"/>
          <p:cNvSpPr txBox="1">
            <a:spLocks/>
          </p:cNvSpPr>
          <p:nvPr/>
        </p:nvSpPr>
        <p:spPr bwMode="auto">
          <a:xfrm>
            <a:off x="341799" y="762000"/>
            <a:ext cx="846040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>
              <a:lnSpc>
                <a:spcPct val="150000"/>
              </a:lnSpc>
              <a:defRPr/>
            </a:pPr>
            <a:r>
              <a:rPr lang="en-IN" sz="2000" b="1" dirty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Step:5  Go to Citrus  </a:t>
            </a:r>
            <a:r>
              <a:rPr lang="en-IN" sz="2000" b="1" dirty="0" smtClean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payment gateway</a:t>
            </a:r>
            <a:r>
              <a:rPr lang="en-IN" sz="2000" b="1" dirty="0">
                <a:solidFill>
                  <a:srgbClr val="0070C0"/>
                </a:solidFill>
                <a:latin typeface="Andalus" pitchFamily="18" charset="-78"/>
                <a:ea typeface="+mj-ea"/>
                <a:cs typeface="Andalus" pitchFamily="18" charset="-78"/>
              </a:rPr>
              <a:t>, fill all detail and click submit Button</a:t>
            </a:r>
            <a:endParaRPr lang="en-US" sz="2000" dirty="0"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170304" y="152400"/>
            <a:ext cx="834607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use online fees payment facility</a:t>
            </a:r>
            <a:endParaRPr kumimoji="0" lang="en-US" sz="36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rcRect t="3077" b="5385"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6553200" y="2209800"/>
            <a:ext cx="2400925" cy="3048000"/>
          </a:xfrm>
          <a:prstGeom prst="wedgeRoundRectCallout">
            <a:avLst>
              <a:gd name="adj1" fmla="val -150838"/>
              <a:gd name="adj2" fmla="val -5776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Please fill email Id where you want the Receipt of the payment from Payment Gateway.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4114800" y="5791200"/>
            <a:ext cx="1551040" cy="431800"/>
          </a:xfrm>
          <a:prstGeom prst="wedgeRoundRectCallout">
            <a:avLst>
              <a:gd name="adj1" fmla="val -50572"/>
              <a:gd name="adj2" fmla="val 12286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Click </a:t>
            </a:r>
            <a:r>
              <a:rPr lang="en-US" sz="1050" b="1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Here to make payment online</a:t>
            </a:r>
            <a:endParaRPr lang="en-US" sz="105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62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Support Desk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Please write to us at </a:t>
            </a:r>
            <a:r>
              <a:rPr lang="en-US" sz="2400" dirty="0" smtClean="0">
                <a:latin typeface="+mj-lt"/>
                <a:hlinkClick r:id="rId2"/>
              </a:rPr>
              <a:t>support@onlineschoolplanet.com</a:t>
            </a:r>
            <a:r>
              <a:rPr lang="en-US" sz="2800" dirty="0" smtClean="0">
                <a:latin typeface="+mj-lt"/>
              </a:rPr>
              <a:t> for any clarifications  </a:t>
            </a:r>
          </a:p>
          <a:p>
            <a:r>
              <a:rPr lang="en-US" sz="2800" dirty="0" smtClean="0">
                <a:latin typeface="+mj-lt"/>
              </a:rPr>
              <a:t>Kindly call at School Reception for further details or SIS Team</a:t>
            </a:r>
          </a:p>
          <a:p>
            <a:pPr>
              <a:buNone/>
            </a:pPr>
            <a:endParaRPr lang="en-US" sz="2800" dirty="0" smtClean="0">
              <a:latin typeface="+mj-lt"/>
            </a:endParaRPr>
          </a:p>
          <a:p>
            <a:pPr>
              <a:buNone/>
            </a:pPr>
            <a:r>
              <a:rPr lang="en-US" sz="2800" b="1" u="sng" dirty="0" smtClean="0">
                <a:latin typeface="+mj-lt"/>
              </a:rPr>
              <a:t>School Reception</a:t>
            </a:r>
          </a:p>
          <a:p>
            <a:pPr>
              <a:buNone/>
            </a:pPr>
            <a:r>
              <a:rPr lang="en-US" sz="2800" dirty="0" smtClean="0"/>
              <a:t>Phone no  0129-2280522,229052</a:t>
            </a:r>
          </a:p>
          <a:p>
            <a:pPr>
              <a:buNone/>
            </a:pPr>
            <a:r>
              <a:rPr lang="en-US" sz="2800" b="1" u="sng" dirty="0" smtClean="0"/>
              <a:t>School PRO:</a:t>
            </a:r>
          </a:p>
          <a:p>
            <a:pPr>
              <a:buNone/>
            </a:pPr>
            <a:r>
              <a:rPr lang="en-US" sz="2800" dirty="0" smtClean="0"/>
              <a:t>Mobile no 8744078548, 8744078558</a:t>
            </a:r>
            <a:endParaRPr lang="en-US" sz="2800" dirty="0" smtClean="0">
              <a:latin typeface="+mj-lt"/>
            </a:endParaRPr>
          </a:p>
          <a:p>
            <a:pPr>
              <a:buNone/>
            </a:pPr>
            <a:r>
              <a:rPr lang="en-US" sz="2800" b="1" u="sng" dirty="0" smtClean="0">
                <a:latin typeface="+mj-lt"/>
              </a:rPr>
              <a:t>Technical Support: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Contact </a:t>
            </a:r>
            <a:r>
              <a:rPr lang="en-US" sz="2800" smtClean="0">
                <a:latin typeface="+mj-lt"/>
              </a:rPr>
              <a:t>no </a:t>
            </a:r>
            <a:r>
              <a:rPr lang="en-US" sz="2800" smtClean="0">
                <a:latin typeface="+mj-lt"/>
              </a:rPr>
              <a:t>9599194332</a:t>
            </a:r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838</Words>
  <Application>Microsoft Office PowerPoint</Application>
  <PresentationFormat>On-screen Show (4:3)</PresentationFormat>
  <Paragraphs>113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Andalus</vt:lpstr>
      <vt:lpstr>Arial</vt:lpstr>
      <vt:lpstr>Calibri</vt:lpstr>
      <vt:lpstr>Office Theme</vt:lpstr>
      <vt:lpstr>Online Fees Payment</vt:lpstr>
      <vt:lpstr>Facts and Information</vt:lpstr>
      <vt:lpstr>how to use online fees payment facility</vt:lpstr>
      <vt:lpstr>how to use online fees payment facility</vt:lpstr>
      <vt:lpstr>PowerPoint Presentation</vt:lpstr>
      <vt:lpstr>PowerPoint Presentation</vt:lpstr>
      <vt:lpstr>PowerPoint Presentation</vt:lpstr>
      <vt:lpstr>Support Desk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Fees Payment</dc:title>
  <dc:creator>ANANYA</dc:creator>
  <cp:lastModifiedBy>Mohit Aggarwal</cp:lastModifiedBy>
  <cp:revision>16</cp:revision>
  <dcterms:modified xsi:type="dcterms:W3CDTF">2017-03-17T03:19:58Z</dcterms:modified>
</cp:coreProperties>
</file>